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69" r:id="rId4"/>
    <p:sldId id="369" r:id="rId5"/>
    <p:sldId id="370" r:id="rId6"/>
    <p:sldId id="270" r:id="rId7"/>
    <p:sldId id="272" r:id="rId8"/>
    <p:sldId id="348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45" r:id="rId19"/>
    <p:sldId id="346" r:id="rId20"/>
    <p:sldId id="347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4" r:id="rId37"/>
    <p:sldId id="371" r:id="rId38"/>
    <p:sldId id="365" r:id="rId39"/>
    <p:sldId id="366" r:id="rId40"/>
    <p:sldId id="367" r:id="rId41"/>
    <p:sldId id="368" r:id="rId42"/>
    <p:sldId id="331" r:id="rId43"/>
    <p:sldId id="332" r:id="rId44"/>
    <p:sldId id="333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MBgACM_LcE&amp;list=RDEMSL0J_ngrs5U8EoQWZITH5w&amp;index=9" TargetMode="External"/><Relationship Id="rId2" Type="http://schemas.openxmlformats.org/officeDocument/2006/relationships/hyperlink" Target="https://www.youtube.com/watch?v=pIOpZ9fQLbU&amp;t=0s&amp;list=PLnNXzYjQerJia_8yTy8OrM2K-BiN5OEup&amp;index=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374105" cy="3329581"/>
          </a:xfrm>
        </p:spPr>
        <p:txBody>
          <a:bodyPr/>
          <a:lstStyle/>
          <a:p>
            <a:r>
              <a:rPr lang="en-US" dirty="0" smtClean="0"/>
              <a:t>Chapter 11: Imperatives, Jussives, </a:t>
            </a:r>
            <a:r>
              <a:rPr lang="en-US" dirty="0" err="1" smtClean="0"/>
              <a:t>Cohortatives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3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Vanquishing the Vowel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2961" y="1853248"/>
          <a:ext cx="10025148" cy="4789338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505751">
                  <a:extLst>
                    <a:ext uri="{9D8B030D-6E8A-4147-A177-3AD203B41FA5}">
                      <a16:colId xmlns:a16="http://schemas.microsoft.com/office/drawing/2014/main" val="629360631"/>
                    </a:ext>
                  </a:extLst>
                </a:gridCol>
                <a:gridCol w="2505751">
                  <a:extLst>
                    <a:ext uri="{9D8B030D-6E8A-4147-A177-3AD203B41FA5}">
                      <a16:colId xmlns:a16="http://schemas.microsoft.com/office/drawing/2014/main" val="206688610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3953036747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2042296291"/>
                    </a:ext>
                  </a:extLst>
                </a:gridCol>
              </a:tblGrid>
              <a:tr h="3608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Long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Half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Vowel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97626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בָּ(ה)</a:t>
                      </a:r>
                      <a:endParaRPr lang="en-US" sz="29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 Q</a:t>
                      </a:r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meṣ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 smtClean="0">
                          <a:effectLst/>
                          <a:cs typeface="+mj-cs"/>
                        </a:rPr>
                        <a:t>בַּ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 smtClean="0">
                          <a:effectLst/>
                          <a:cs typeface="+mj-cs"/>
                        </a:rPr>
                        <a:t>bAh</a:t>
                      </a:r>
                      <a:r>
                        <a:rPr lang="en-US" sz="900" b="0" dirty="0" smtClean="0">
                          <a:effectLst/>
                          <a:cs typeface="+mj-cs"/>
                        </a:rPr>
                        <a:t> -- </a:t>
                      </a:r>
                      <a:r>
                        <a:rPr lang="en-US" sz="900" b="0" dirty="0" err="1" smtClean="0">
                          <a:effectLst/>
                          <a:cs typeface="+mj-cs"/>
                        </a:rPr>
                        <a:t>Pataḥ</a:t>
                      </a:r>
                      <a:endParaRPr lang="en-US" sz="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בֲּ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 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Ḥatēf-pa</a:t>
                      </a:r>
                      <a:r>
                        <a:rPr lang="en-US" sz="1100" b="0" u="sng" dirty="0" err="1">
                          <a:effectLst/>
                          <a:cs typeface="+mj-cs"/>
                        </a:rPr>
                        <a:t>t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aḥ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A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231295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בֵּ(י)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Bay – 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Ṣerê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בֶּ(י)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–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Seghôl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בֱּ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Beh – Ḥatēf-Seghôl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E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136209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בִּי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Bee -- Ḥîreq Yôd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בִּ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Bi(t)--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Ḥîreq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I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0073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בֹּ(וֹ)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Bow– Ḥôlem (Vāv)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בָּ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Ḥatûf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בֳּ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O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5656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בּוּ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—</a:t>
                      </a:r>
                      <a:r>
                        <a:rPr lang="en-US" sz="1100" b="0" dirty="0" err="1" smtClean="0">
                          <a:effectLst/>
                          <a:cs typeface="+mj-cs"/>
                        </a:rPr>
                        <a:t>Šûreq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(rule)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בֻּ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-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Qibbûṣ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U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1958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בְּ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—vocal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’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בַּבְ</a:t>
                      </a:r>
                      <a:r>
                        <a:rPr lang="en-US" sz="2900" b="0" dirty="0">
                          <a:effectLst/>
                          <a:cs typeface="+mj-cs"/>
                        </a:rPr>
                        <a:t>-</a:t>
                      </a:r>
                      <a:r>
                        <a:rPr lang="he-IL" sz="2900" b="0" dirty="0">
                          <a:effectLst/>
                          <a:cs typeface="+mj-cs"/>
                        </a:rPr>
                        <a:t> (בְ)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Bah-v—silent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106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Perfect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" y="2052918"/>
            <a:ext cx="11417417" cy="4195481"/>
          </a:xfrm>
        </p:spPr>
        <p:txBody>
          <a:bodyPr/>
          <a:lstStyle/>
          <a:p>
            <a:r>
              <a:rPr lang="en-US" dirty="0"/>
              <a:t>1CS		</a:t>
            </a:r>
            <a:r>
              <a:rPr lang="he-IL" sz="4400" dirty="0" smtClean="0"/>
              <a:t>שָׁמַרְתִּי</a:t>
            </a:r>
            <a:r>
              <a:rPr lang="en-US" dirty="0" smtClean="0"/>
              <a:t>    </a:t>
            </a:r>
            <a:r>
              <a:rPr lang="en-US" dirty="0"/>
              <a:t>I guarded		</a:t>
            </a:r>
            <a:r>
              <a:rPr lang="en-US" dirty="0" smtClean="0"/>
              <a:t> 		1 </a:t>
            </a:r>
            <a:r>
              <a:rPr lang="en-US" dirty="0"/>
              <a:t>CP     </a:t>
            </a:r>
            <a:r>
              <a:rPr lang="he-IL" sz="4400" dirty="0"/>
              <a:t>שָׁמַרְנוּ</a:t>
            </a:r>
            <a:r>
              <a:rPr lang="en-US" dirty="0"/>
              <a:t>   we guarded    </a:t>
            </a:r>
          </a:p>
          <a:p>
            <a:r>
              <a:rPr lang="en-US" dirty="0"/>
              <a:t>2 MS        </a:t>
            </a:r>
            <a:r>
              <a:rPr lang="he-IL" sz="4400" dirty="0"/>
              <a:t>שָׁמַרְתָּ</a:t>
            </a:r>
            <a:r>
              <a:rPr lang="he-IL" dirty="0"/>
              <a:t>  </a:t>
            </a:r>
            <a:r>
              <a:rPr lang="en-US" dirty="0"/>
              <a:t>     you (m.) guarded	</a:t>
            </a:r>
            <a:r>
              <a:rPr lang="en-US" dirty="0" smtClean="0"/>
              <a:t>	2 </a:t>
            </a:r>
            <a:r>
              <a:rPr lang="en-US" dirty="0"/>
              <a:t>MP   </a:t>
            </a:r>
            <a:r>
              <a:rPr lang="he-IL" sz="4800" dirty="0"/>
              <a:t>שְׁמַרְתֶּם</a:t>
            </a:r>
            <a:r>
              <a:rPr lang="en-US" dirty="0"/>
              <a:t>  you (m.) guarded  </a:t>
            </a:r>
          </a:p>
          <a:p>
            <a:r>
              <a:rPr lang="en-US" dirty="0"/>
              <a:t>2 FS              </a:t>
            </a:r>
            <a:r>
              <a:rPr lang="he-IL" sz="4400" dirty="0"/>
              <a:t>שָׁמַרְתְּ</a:t>
            </a:r>
            <a:r>
              <a:rPr lang="en-US" dirty="0"/>
              <a:t>     you (f.) guarded 	</a:t>
            </a:r>
            <a:r>
              <a:rPr lang="en-US" dirty="0" smtClean="0"/>
              <a:t>	2 </a:t>
            </a:r>
            <a:r>
              <a:rPr lang="en-US" dirty="0"/>
              <a:t>FP     </a:t>
            </a:r>
            <a:r>
              <a:rPr lang="he-IL" sz="4400" dirty="0"/>
              <a:t>שְׁמַרְתֶּן</a:t>
            </a:r>
            <a:r>
              <a:rPr lang="en-US" dirty="0"/>
              <a:t>   you (f.) guarded     </a:t>
            </a:r>
          </a:p>
          <a:p>
            <a:r>
              <a:rPr lang="en-US" dirty="0"/>
              <a:t>3 MS            </a:t>
            </a:r>
            <a:r>
              <a:rPr lang="he-IL" sz="4400" dirty="0"/>
              <a:t>שָׁמַר</a:t>
            </a:r>
            <a:r>
              <a:rPr lang="en-US" dirty="0"/>
              <a:t>      he guarded  		</a:t>
            </a:r>
            <a:r>
              <a:rPr lang="en-US" dirty="0" smtClean="0"/>
              <a:t>	3 </a:t>
            </a:r>
            <a:r>
              <a:rPr lang="en-US" dirty="0"/>
              <a:t>CP       </a:t>
            </a:r>
            <a:r>
              <a:rPr lang="he-IL" sz="4400" dirty="0"/>
              <a:t>שָֽׁמְרוּ</a:t>
            </a:r>
            <a:r>
              <a:rPr lang="en-US" dirty="0"/>
              <a:t>   they guarded   </a:t>
            </a:r>
          </a:p>
          <a:p>
            <a:r>
              <a:rPr lang="en-US" dirty="0"/>
              <a:t>3 FS            </a:t>
            </a:r>
            <a:r>
              <a:rPr lang="he-IL" sz="4400" dirty="0"/>
              <a:t>שָֽׁמְרָה</a:t>
            </a:r>
            <a:r>
              <a:rPr lang="en-US" dirty="0"/>
              <a:t>     she guarded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1" y="219961"/>
            <a:ext cx="9404723" cy="777566"/>
          </a:xfrm>
        </p:spPr>
        <p:txBody>
          <a:bodyPr/>
          <a:lstStyle/>
          <a:p>
            <a:r>
              <a:rPr lang="en-US" dirty="0" smtClean="0"/>
              <a:t>Noun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371599"/>
            <a:ext cx="11130742" cy="5112327"/>
          </a:xfrm>
        </p:spPr>
        <p:txBody>
          <a:bodyPr>
            <a:noAutofit/>
          </a:bodyPr>
          <a:lstStyle/>
          <a:p>
            <a:r>
              <a:rPr lang="en-US" sz="2800" b="1" dirty="0"/>
              <a:t>Masculine 					       </a:t>
            </a:r>
            <a:endParaRPr lang="en-US" sz="2800" dirty="0"/>
          </a:p>
          <a:p>
            <a:r>
              <a:rPr lang="he-IL" sz="4800" dirty="0" smtClean="0"/>
              <a:t>דָּבָר</a:t>
            </a:r>
            <a:r>
              <a:rPr lang="he-IL" sz="4400" dirty="0" smtClean="0"/>
              <a:t> </a:t>
            </a:r>
            <a:r>
              <a:rPr lang="en-US" sz="4400" dirty="0" smtClean="0"/>
              <a:t>  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 </a:t>
            </a:r>
            <a:r>
              <a:rPr lang="he-IL" sz="4400" dirty="0"/>
              <a:t>  </a:t>
            </a:r>
            <a:r>
              <a:rPr lang="he-IL" sz="4800" dirty="0"/>
              <a:t>דְּבַר</a:t>
            </a:r>
            <a:r>
              <a:rPr lang="en-US" sz="4400" dirty="0"/>
              <a:t> 	     </a:t>
            </a:r>
            <a:r>
              <a:rPr lang="he-IL" sz="4400" dirty="0"/>
              <a:t>  </a:t>
            </a:r>
            <a:r>
              <a:rPr lang="he-IL" sz="4400" dirty="0" smtClean="0"/>
              <a:t>   </a:t>
            </a:r>
            <a:r>
              <a:rPr lang="en-US" sz="4400" dirty="0" smtClean="0"/>
              <a:t> </a:t>
            </a:r>
            <a:r>
              <a:rPr lang="he-IL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/>
              <a:t>	</a:t>
            </a:r>
            <a:r>
              <a:rPr lang="he-IL" sz="4800" dirty="0"/>
              <a:t>דְּבָרִים</a:t>
            </a:r>
            <a:r>
              <a:rPr lang="he-IL" sz="4400" dirty="0"/>
              <a:t> 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/>
              <a:t> </a:t>
            </a:r>
            <a:r>
              <a:rPr lang="he-IL" sz="4800" dirty="0"/>
              <a:t>דִּבְרֵי</a:t>
            </a:r>
            <a:r>
              <a:rPr lang="he-IL" sz="4400" dirty="0"/>
              <a:t>	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en-US" sz="2800" b="1" dirty="0" smtClean="0"/>
              <a:t>Feminine</a:t>
            </a:r>
            <a:endParaRPr lang="en-US" sz="2800" dirty="0"/>
          </a:p>
          <a:p>
            <a:r>
              <a:rPr lang="he-IL" sz="2800" dirty="0" smtClean="0"/>
              <a:t>  </a:t>
            </a:r>
            <a:r>
              <a:rPr lang="en-US" sz="2800" dirty="0"/>
              <a:t>	</a:t>
            </a:r>
            <a:r>
              <a:rPr lang="he-IL" sz="4800" dirty="0"/>
              <a:t>תּוֹרָה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 </a:t>
            </a:r>
            <a:r>
              <a:rPr lang="he-IL" sz="4800" dirty="0"/>
              <a:t>תּוֹרַת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               </a:t>
            </a:r>
            <a:r>
              <a:rPr lang="en-US" sz="2800" dirty="0"/>
              <a:t>	</a:t>
            </a:r>
            <a:r>
              <a:rPr lang="he-IL" sz="4800" dirty="0"/>
              <a:t>תּוֹרוֺת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800" dirty="0"/>
              <a:t>תּוֹרוֹת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he-IL" sz="2800" dirty="0"/>
              <a:t> </a:t>
            </a:r>
            <a:r>
              <a:rPr lang="en-US" sz="2800" b="1" dirty="0" smtClean="0"/>
              <a:t>Dual</a:t>
            </a:r>
            <a:r>
              <a:rPr lang="en-US" sz="4400" b="1" dirty="0"/>
              <a:t>:   </a:t>
            </a:r>
            <a:r>
              <a:rPr lang="en-US" sz="4400" dirty="0"/>
              <a:t> </a:t>
            </a:r>
            <a:r>
              <a:rPr lang="he-IL" sz="4800" dirty="0"/>
              <a:t>יָד</a:t>
            </a:r>
            <a:r>
              <a:rPr lang="en-US" sz="4400" dirty="0"/>
              <a:t>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he-IL" sz="4400" dirty="0"/>
              <a:t> </a:t>
            </a:r>
            <a:r>
              <a:rPr lang="he-IL" sz="4800" dirty="0" smtClean="0"/>
              <a:t>יָדַיִם</a:t>
            </a:r>
            <a:r>
              <a:rPr lang="he-IL" sz="4400" dirty="0" smtClean="0"/>
              <a:t>                    </a:t>
            </a:r>
            <a:r>
              <a:rPr lang="he-IL" sz="4800" dirty="0"/>
              <a:t>יַד</a:t>
            </a:r>
            <a:r>
              <a:rPr lang="he-IL" sz="4400" dirty="0" smtClean="0"/>
              <a:t>   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he-IL" sz="4400" dirty="0" smtClean="0"/>
              <a:t> </a:t>
            </a:r>
            <a:r>
              <a:rPr lang="he-IL" sz="4800" dirty="0"/>
              <a:t>יְדֵי</a:t>
            </a:r>
            <a:r>
              <a:rPr lang="he-IL" sz="4400" dirty="0"/>
              <a:t>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628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09321" cy="4195481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common 	</a:t>
            </a:r>
            <a:r>
              <a:rPr lang="en-US" dirty="0" smtClean="0"/>
              <a:t> </a:t>
            </a:r>
            <a:r>
              <a:rPr lang="he-IL" sz="4400" dirty="0"/>
              <a:t>אֲנִי</a:t>
            </a:r>
            <a:r>
              <a:rPr lang="en-US" dirty="0"/>
              <a:t> 		 I 		</a:t>
            </a:r>
            <a:r>
              <a:rPr lang="en-US" dirty="0" smtClean="0"/>
              <a:t>		</a:t>
            </a:r>
            <a:r>
              <a:rPr lang="he-IL" sz="4400" dirty="0" smtClean="0"/>
              <a:t>אֲנַחְנוּ</a:t>
            </a:r>
            <a:r>
              <a:rPr lang="en-US" dirty="0" smtClean="0"/>
              <a:t>   </a:t>
            </a:r>
            <a:r>
              <a:rPr lang="en-US" dirty="0"/>
              <a:t>	we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masc. 		</a:t>
            </a:r>
            <a:r>
              <a:rPr lang="he-IL" sz="4400" dirty="0"/>
              <a:t>אַתָּה</a:t>
            </a:r>
            <a:r>
              <a:rPr lang="he-IL" dirty="0"/>
              <a:t> </a:t>
            </a:r>
            <a:r>
              <a:rPr lang="en-US" dirty="0"/>
              <a:t>		you (m</a:t>
            </a:r>
            <a:r>
              <a:rPr lang="en-US" dirty="0" smtClean="0"/>
              <a:t>.)	</a:t>
            </a:r>
            <a:r>
              <a:rPr lang="en-US" dirty="0"/>
              <a:t>	</a:t>
            </a:r>
            <a:r>
              <a:rPr lang="he-IL" sz="4400" dirty="0"/>
              <a:t>אַתֶּם</a:t>
            </a:r>
            <a:r>
              <a:rPr lang="he-IL" dirty="0"/>
              <a:t> </a:t>
            </a:r>
            <a:r>
              <a:rPr lang="en-US" dirty="0"/>
              <a:t>		you /ye / you all (m.)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fem. 		</a:t>
            </a:r>
            <a:r>
              <a:rPr lang="he-IL" sz="4400" dirty="0"/>
              <a:t>אַתְּ</a:t>
            </a:r>
            <a:r>
              <a:rPr lang="en-US" dirty="0"/>
              <a:t>  		you (f</a:t>
            </a:r>
            <a:r>
              <a:rPr lang="en-US" dirty="0" smtClean="0"/>
              <a:t>.)		</a:t>
            </a:r>
            <a:r>
              <a:rPr lang="en-US" dirty="0"/>
              <a:t>	</a:t>
            </a:r>
            <a:r>
              <a:rPr lang="he-IL" sz="4400" dirty="0"/>
              <a:t>אַתֶּן</a:t>
            </a:r>
            <a:r>
              <a:rPr lang="he-IL" dirty="0"/>
              <a:t>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you </a:t>
            </a:r>
            <a:r>
              <a:rPr lang="en-US" dirty="0"/>
              <a:t>/ ye / you all (f.)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masc. 		</a:t>
            </a:r>
            <a:r>
              <a:rPr lang="he-IL" sz="4400" dirty="0"/>
              <a:t>הוּא</a:t>
            </a:r>
            <a:r>
              <a:rPr lang="he-IL" dirty="0"/>
              <a:t> </a:t>
            </a:r>
            <a:r>
              <a:rPr lang="en-US" dirty="0"/>
              <a:t>		he / </a:t>
            </a:r>
            <a:r>
              <a:rPr lang="en-US" dirty="0" smtClean="0"/>
              <a:t>it	</a:t>
            </a:r>
            <a:r>
              <a:rPr lang="en-US" dirty="0"/>
              <a:t>		</a:t>
            </a:r>
            <a:r>
              <a:rPr lang="he-IL" sz="4400" dirty="0"/>
              <a:t>הֵם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they (m.)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fem. 	</a:t>
            </a:r>
            <a:r>
              <a:rPr lang="en-US" dirty="0" smtClean="0"/>
              <a:t>        </a:t>
            </a:r>
            <a:r>
              <a:rPr lang="en-US" dirty="0"/>
              <a:t>	</a:t>
            </a:r>
            <a:r>
              <a:rPr lang="he-IL" sz="4400" dirty="0"/>
              <a:t>הִיא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she </a:t>
            </a:r>
            <a:r>
              <a:rPr lang="en-US" dirty="0"/>
              <a:t>/ </a:t>
            </a:r>
            <a:r>
              <a:rPr lang="en-US" dirty="0" smtClean="0"/>
              <a:t>it		 </a:t>
            </a:r>
            <a:r>
              <a:rPr lang="en-US" dirty="0"/>
              <a:t>	</a:t>
            </a:r>
            <a:r>
              <a:rPr lang="he-IL" sz="4400" dirty="0"/>
              <a:t>הֵן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 smtClean="0"/>
              <a:t>	they </a:t>
            </a:r>
            <a:r>
              <a:rPr lang="en-US" dirty="0"/>
              <a:t>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1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71" y="452718"/>
            <a:ext cx="11629505" cy="1026947"/>
          </a:xfrm>
        </p:spPr>
        <p:txBody>
          <a:bodyPr/>
          <a:lstStyle/>
          <a:p>
            <a:r>
              <a:rPr lang="en-US" b="1" dirty="0"/>
              <a:t>Chant:  Preposition with 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298"/>
            <a:ext cx="10171492" cy="4646102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400" dirty="0"/>
              <a:t>בִּי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me	</a:t>
            </a:r>
            <a:r>
              <a:rPr lang="en-US" dirty="0" smtClean="0"/>
              <a:t>		</a:t>
            </a:r>
            <a:r>
              <a:rPr lang="en-US" dirty="0"/>
              <a:t>	1 CP</a:t>
            </a:r>
            <a:r>
              <a:rPr lang="he-IL" dirty="0"/>
              <a:t> 		</a:t>
            </a:r>
            <a:r>
              <a:rPr lang="he-IL" sz="4400" dirty="0"/>
              <a:t>בָּנוּ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us</a:t>
            </a:r>
            <a:r>
              <a:rPr lang="he-IL" dirty="0"/>
              <a:t> 		</a:t>
            </a:r>
            <a:r>
              <a:rPr lang="en-US" dirty="0"/>
              <a:t>   	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44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/>
              <a:t>  </a:t>
            </a:r>
            <a:r>
              <a:rPr lang="en-US" dirty="0" smtClean="0"/>
              <a:t>	 </a:t>
            </a:r>
            <a:r>
              <a:rPr lang="en-US" dirty="0"/>
              <a:t>	2 MP</a:t>
            </a:r>
            <a:r>
              <a:rPr lang="he-IL" dirty="0"/>
              <a:t> 		</a:t>
            </a:r>
            <a:r>
              <a:rPr lang="he-IL" sz="4400" dirty="0"/>
              <a:t>בָּכֶם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(m.)  </a:t>
            </a:r>
          </a:p>
          <a:p>
            <a:r>
              <a:rPr lang="en-US" dirty="0"/>
              <a:t>2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/>
              <a:t>	2 FP</a:t>
            </a:r>
            <a:r>
              <a:rPr lang="he-IL" dirty="0"/>
              <a:t> 		</a:t>
            </a:r>
            <a:r>
              <a:rPr lang="he-IL" sz="4400" dirty="0"/>
              <a:t>בָּכֶן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(f.)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4400" dirty="0"/>
              <a:t>בּוֹ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him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/>
              <a:t>	3 MP</a:t>
            </a:r>
            <a:r>
              <a:rPr lang="he-IL" dirty="0"/>
              <a:t> 		</a:t>
            </a:r>
            <a:r>
              <a:rPr lang="he-IL" sz="4400" dirty="0"/>
              <a:t>בָּהֶם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(m.)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בָּהּ</a:t>
            </a:r>
            <a:r>
              <a:rPr lang="he-IL" dirty="0"/>
              <a:t>	</a:t>
            </a:r>
            <a:r>
              <a:rPr lang="en-US" dirty="0" smtClean="0"/>
              <a:t>in </a:t>
            </a:r>
            <a:r>
              <a:rPr lang="en-US" dirty="0"/>
              <a:t>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	3 FP</a:t>
            </a:r>
            <a:r>
              <a:rPr lang="he-IL" dirty="0"/>
              <a:t> 		</a:t>
            </a:r>
            <a:r>
              <a:rPr lang="he-IL" sz="4400" dirty="0"/>
              <a:t>בָּהֶן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(f.)</a:t>
            </a:r>
          </a:p>
        </p:txBody>
      </p:sp>
    </p:spTree>
    <p:extLst>
      <p:ext uri="{BB962C8B-B14F-4D97-AF65-F5344CB8AC3E}">
        <p14:creationId xmlns:p14="http://schemas.microsoft.com/office/powerpoint/2010/main" val="13309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87" y="389965"/>
            <a:ext cx="11097654" cy="1400530"/>
          </a:xfrm>
        </p:spPr>
        <p:txBody>
          <a:bodyPr/>
          <a:lstStyle/>
          <a:p>
            <a:r>
              <a:rPr lang="en-US" b="1" dirty="0"/>
              <a:t>Demonstrative Pronouns:  this and that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452282"/>
            <a:ext cx="11483788" cy="258770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This / these                     that /  those                       who, which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he-IL" sz="3600" dirty="0"/>
              <a:t>זֶה</a:t>
            </a:r>
            <a:r>
              <a:rPr lang="he-IL" sz="2800" dirty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 	</a:t>
            </a:r>
            <a:r>
              <a:rPr lang="he-IL" sz="3600" dirty="0" smtClean="0"/>
              <a:t>א</a:t>
            </a:r>
            <a:r>
              <a:rPr lang="he-IL" sz="3600" dirty="0"/>
              <a:t>ֵ</a:t>
            </a:r>
            <a:r>
              <a:rPr lang="he-IL" sz="3600" dirty="0" smtClean="0"/>
              <a:t>לֶּה </a:t>
            </a:r>
            <a:r>
              <a:rPr lang="en-US" sz="3600" dirty="0"/>
              <a:t>		</a:t>
            </a:r>
            <a:r>
              <a:rPr lang="he-IL" sz="3600" dirty="0" smtClean="0"/>
              <a:t>הוּא         </a:t>
            </a:r>
            <a:r>
              <a:rPr lang="en-US" sz="3600" dirty="0" smtClean="0"/>
              <a:t>      </a:t>
            </a:r>
            <a:r>
              <a:rPr lang="he-IL" sz="3600" dirty="0"/>
              <a:t>הֵמָה / הֵ</a:t>
            </a:r>
            <a:r>
              <a:rPr lang="en-US" sz="3600" dirty="0">
                <a:latin typeface="Times New Roman" panose="02020603050405020304" pitchFamily="18" charset="0"/>
              </a:rPr>
              <a:t>ם</a:t>
            </a:r>
            <a:r>
              <a:rPr lang="he-IL" sz="3600" dirty="0"/>
              <a:t> </a:t>
            </a:r>
            <a:r>
              <a:rPr lang="en-US" sz="3600" dirty="0" smtClean="0"/>
              <a:t>              </a:t>
            </a:r>
            <a:r>
              <a:rPr lang="he-IL" sz="3600" dirty="0" smtClean="0"/>
              <a:t> </a:t>
            </a:r>
            <a:r>
              <a:rPr lang="en-US" sz="3600" dirty="0" smtClean="0"/>
              <a:t>א</a:t>
            </a:r>
            <a:r>
              <a:rPr lang="he-IL" sz="3600" dirty="0" smtClean="0"/>
              <a:t>ֲשֶׁר</a:t>
            </a:r>
          </a:p>
          <a:p>
            <a:r>
              <a:rPr lang="he-IL" sz="3600" dirty="0" smtClean="0"/>
              <a:t>זֹאת </a:t>
            </a:r>
            <a:r>
              <a:rPr lang="en-US" sz="3600" dirty="0"/>
              <a:t>		</a:t>
            </a:r>
            <a:r>
              <a:rPr lang="he-IL" sz="3600" dirty="0"/>
              <a:t>אֵלֶּה 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he-IL" sz="3600" dirty="0" smtClean="0"/>
              <a:t>     </a:t>
            </a:r>
            <a:r>
              <a:rPr lang="en-US" sz="3600" dirty="0"/>
              <a:t>	</a:t>
            </a:r>
            <a:r>
              <a:rPr lang="he-IL" sz="3600" dirty="0" smtClean="0"/>
              <a:t>הִיא </a:t>
            </a:r>
            <a:r>
              <a:rPr lang="en-US" sz="3600" dirty="0" smtClean="0"/>
              <a:t>	     </a:t>
            </a:r>
            <a:r>
              <a:rPr lang="he-IL" sz="3600" dirty="0" smtClean="0"/>
              <a:t>הֵנָּה </a:t>
            </a:r>
            <a:r>
              <a:rPr lang="he-IL" sz="3600" dirty="0"/>
              <a:t>/ הֵ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el-GR" sz="3600" dirty="0"/>
              <a:t>	</a:t>
            </a:r>
            <a:endParaRPr lang="en-US" sz="3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509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Imperfect Chant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4" y="1853248"/>
            <a:ext cx="8670174" cy="4195481"/>
          </a:xfrm>
        </p:spPr>
        <p:txBody>
          <a:bodyPr>
            <a:noAutofit/>
          </a:bodyPr>
          <a:lstStyle/>
          <a:p>
            <a:r>
              <a:rPr lang="en-US" sz="2800" dirty="0"/>
              <a:t>1CS	</a:t>
            </a:r>
            <a:r>
              <a:rPr lang="he-IL" sz="3600" dirty="0"/>
              <a:t>אֶשְׁמֹר</a:t>
            </a:r>
            <a:r>
              <a:rPr lang="en-US" sz="2800" dirty="0"/>
              <a:t>			</a:t>
            </a:r>
            <a:r>
              <a:rPr lang="en-US" sz="2800" dirty="0" smtClean="0"/>
              <a:t> 		1CP</a:t>
            </a:r>
            <a:r>
              <a:rPr lang="en-US" sz="2800" dirty="0"/>
              <a:t>	</a:t>
            </a:r>
            <a:r>
              <a:rPr lang="he-IL" sz="3600" dirty="0" smtClean="0"/>
              <a:t>נִשְׁמֹר</a:t>
            </a:r>
            <a:r>
              <a:rPr lang="he-IL" sz="2800" dirty="0"/>
              <a:t>	</a:t>
            </a:r>
            <a:r>
              <a:rPr lang="en-US" sz="2800" dirty="0" smtClean="0"/>
              <a:t>    </a:t>
            </a:r>
            <a:endParaRPr lang="en-US" sz="2800" dirty="0"/>
          </a:p>
          <a:p>
            <a:r>
              <a:rPr lang="en-US" sz="2800" dirty="0"/>
              <a:t>2MS	</a:t>
            </a:r>
            <a:r>
              <a:rPr lang="he-IL" sz="3600" dirty="0"/>
              <a:t>תִּשְׁמֹר</a:t>
            </a:r>
            <a:r>
              <a:rPr lang="en-US" sz="2800" dirty="0"/>
              <a:t>	</a:t>
            </a:r>
            <a:r>
              <a:rPr lang="en-US" sz="2800" dirty="0" smtClean="0"/>
              <a:t>				2MP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 smtClean="0"/>
              <a:t>תִּשְׁמְרוּ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2FS 	</a:t>
            </a:r>
            <a:r>
              <a:rPr lang="he-IL" sz="3600" dirty="0"/>
              <a:t>תִּשְׁמְרִי</a:t>
            </a:r>
            <a:r>
              <a:rPr lang="en-US" sz="2800" dirty="0"/>
              <a:t>	</a:t>
            </a:r>
            <a:r>
              <a:rPr lang="en-US" sz="2800" dirty="0" smtClean="0"/>
              <a:t>				2FP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endParaRPr lang="en-US" dirty="0"/>
          </a:p>
          <a:p>
            <a:r>
              <a:rPr lang="en-US" sz="2800" dirty="0"/>
              <a:t>3MS 	</a:t>
            </a:r>
            <a:r>
              <a:rPr lang="he-IL" sz="3600" dirty="0"/>
              <a:t>יִשְׁמֹר</a:t>
            </a:r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/>
              <a:t>	</a:t>
            </a:r>
            <a:r>
              <a:rPr lang="en-US" sz="2800" dirty="0" smtClean="0"/>
              <a:t> 			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יִשְׁמְרוּ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r>
              <a:rPr lang="en-US" sz="2800" dirty="0"/>
              <a:t>3FS 	</a:t>
            </a:r>
            <a:r>
              <a:rPr lang="he-IL" sz="3600" dirty="0"/>
              <a:t>תִּשְׁמֹר</a:t>
            </a:r>
            <a:r>
              <a:rPr lang="en-US" sz="2800" dirty="0"/>
              <a:t>		</a:t>
            </a:r>
            <a:r>
              <a:rPr lang="en-US" sz="2800" dirty="0" smtClean="0"/>
              <a:t> 		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466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9. F.  Chant:  </a:t>
            </a:r>
            <a:r>
              <a:rPr lang="en-US" b="1" dirty="0" err="1"/>
              <a:t>Qal</a:t>
            </a:r>
            <a:r>
              <a:rPr lang="en-US" b="1" dirty="0"/>
              <a:t> Perfect Weak </a:t>
            </a:r>
            <a:r>
              <a:rPr lang="en-US" b="1" dirty="0" smtClean="0"/>
              <a:t>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96786"/>
            <a:ext cx="10642572" cy="5303520"/>
          </a:xfrm>
        </p:spPr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en-US" sz="3300" dirty="0" smtClean="0"/>
              <a:t>  </a:t>
            </a:r>
            <a:r>
              <a:rPr lang="he-IL" sz="3300" dirty="0" smtClean="0"/>
              <a:t>  </a:t>
            </a:r>
            <a:r>
              <a:rPr lang="en-US" sz="3300" dirty="0"/>
              <a:t>‘</a:t>
            </a:r>
            <a:r>
              <a:rPr lang="en-US" sz="3300" dirty="0" err="1"/>
              <a:t>Ayin-Yôd</a:t>
            </a:r>
            <a:r>
              <a:rPr lang="en-US" sz="3300" dirty="0"/>
              <a:t>/</a:t>
            </a:r>
            <a:r>
              <a:rPr lang="en-US" sz="3300" dirty="0" err="1"/>
              <a:t>Vāv</a:t>
            </a:r>
            <a:r>
              <a:rPr lang="en-US" sz="3300" dirty="0"/>
              <a:t>    </a:t>
            </a:r>
            <a:r>
              <a:rPr lang="en-US" sz="3300" dirty="0" smtClean="0"/>
              <a:t>  </a:t>
            </a:r>
            <a:r>
              <a:rPr lang="en-US" sz="3300" dirty="0" err="1"/>
              <a:t>Lāme</a:t>
            </a:r>
            <a:r>
              <a:rPr lang="en-US" sz="3300" u="sng" dirty="0" err="1"/>
              <a:t>d</a:t>
            </a:r>
            <a:r>
              <a:rPr lang="en-US" sz="3300" dirty="0" err="1"/>
              <a:t>-Hē</a:t>
            </a:r>
            <a:r>
              <a:rPr lang="en-US" sz="3300" dirty="0"/>
              <a:t>         </a:t>
            </a:r>
          </a:p>
          <a:p>
            <a:r>
              <a:rPr lang="en-US" sz="3900" dirty="0" smtClean="0"/>
              <a:t>           </a:t>
            </a:r>
            <a:r>
              <a:rPr lang="he-IL" sz="3900" dirty="0" smtClean="0"/>
              <a:t>קוּם</a:t>
            </a:r>
            <a:r>
              <a:rPr lang="en-US" sz="3900" dirty="0" smtClean="0"/>
              <a:t>                   </a:t>
            </a:r>
            <a:r>
              <a:rPr lang="he-IL" sz="3900" dirty="0"/>
              <a:t>בָּנָה</a:t>
            </a:r>
            <a:r>
              <a:rPr lang="en-US" sz="3900" dirty="0"/>
              <a:t>      </a:t>
            </a:r>
            <a:r>
              <a:rPr lang="en-US" sz="3900" dirty="0" smtClean="0"/>
              <a:t>           </a:t>
            </a:r>
            <a:r>
              <a:rPr lang="he-IL" sz="3900" dirty="0"/>
              <a:t>נָתַן</a:t>
            </a:r>
            <a:endParaRPr lang="en-US" sz="3900" dirty="0"/>
          </a:p>
          <a:p>
            <a:r>
              <a:rPr lang="en-US" sz="3900" dirty="0"/>
              <a:t>    </a:t>
            </a:r>
            <a:r>
              <a:rPr lang="en-US" sz="3900" dirty="0" smtClean="0"/>
              <a:t>        </a:t>
            </a:r>
            <a:r>
              <a:rPr lang="en-US" sz="1800" dirty="0" smtClean="0"/>
              <a:t>to </a:t>
            </a:r>
            <a:r>
              <a:rPr lang="en-US" sz="1800" dirty="0"/>
              <a:t>rise         </a:t>
            </a:r>
            <a:r>
              <a:rPr lang="en-US" sz="1800" dirty="0" smtClean="0"/>
              <a:t>                           </a:t>
            </a:r>
            <a:r>
              <a:rPr lang="en-US" sz="1800" dirty="0"/>
              <a:t>to build           </a:t>
            </a:r>
            <a:r>
              <a:rPr lang="en-US" sz="1800" dirty="0" smtClean="0"/>
              <a:t>                        </a:t>
            </a:r>
            <a:r>
              <a:rPr lang="en-US" sz="1800" dirty="0"/>
              <a:t>to give                      </a:t>
            </a:r>
            <a:endParaRPr lang="en-US" sz="3900" dirty="0"/>
          </a:p>
          <a:p>
            <a:r>
              <a:rPr lang="en-US" sz="2800" dirty="0" smtClean="0"/>
              <a:t>1CS</a:t>
            </a:r>
            <a:r>
              <a:rPr lang="en-US" sz="3900" dirty="0" smtClean="0"/>
              <a:t>     </a:t>
            </a:r>
            <a:r>
              <a:rPr lang="he-IL" sz="3900" dirty="0" smtClean="0"/>
              <a:t>קַמְתִּי</a:t>
            </a:r>
            <a:r>
              <a:rPr lang="en-US" sz="3900" dirty="0" smtClean="0"/>
              <a:t>                </a:t>
            </a:r>
            <a:r>
              <a:rPr lang="he-IL" sz="3900" dirty="0"/>
              <a:t>בָּנִיתִי</a:t>
            </a:r>
            <a:r>
              <a:rPr lang="en-US" sz="3900" dirty="0"/>
              <a:t>      </a:t>
            </a:r>
            <a:r>
              <a:rPr lang="en-US" sz="3900" dirty="0" smtClean="0"/>
              <a:t>          </a:t>
            </a:r>
            <a:r>
              <a:rPr lang="he-IL" sz="3900" dirty="0" smtClean="0"/>
              <a:t>נָתַתִּי</a:t>
            </a:r>
            <a:endParaRPr lang="en-US" sz="3900" dirty="0"/>
          </a:p>
          <a:p>
            <a:r>
              <a:rPr lang="en-US" sz="2800" dirty="0" smtClean="0"/>
              <a:t>2MP </a:t>
            </a:r>
            <a:r>
              <a:rPr lang="el-GR" sz="3900" dirty="0" smtClean="0"/>
              <a:t>  </a:t>
            </a:r>
            <a:r>
              <a:rPr lang="he-IL" sz="3900" dirty="0"/>
              <a:t>קַמְתֶּם </a:t>
            </a:r>
            <a:r>
              <a:rPr lang="el-GR" sz="3900" dirty="0" smtClean="0"/>
              <a:t>  </a:t>
            </a:r>
            <a:r>
              <a:rPr lang="en-US" sz="3900" dirty="0" smtClean="0"/>
              <a:t>          </a:t>
            </a:r>
            <a:r>
              <a:rPr lang="el-GR" sz="3900" dirty="0" smtClean="0"/>
              <a:t> </a:t>
            </a:r>
            <a:r>
              <a:rPr lang="he-IL" sz="3900" dirty="0" smtClean="0"/>
              <a:t>בְּנִיתֶם  </a:t>
            </a:r>
            <a:r>
              <a:rPr lang="en-US" sz="3900" dirty="0" smtClean="0"/>
              <a:t> </a:t>
            </a:r>
            <a:r>
              <a:rPr lang="he-IL" sz="3900" dirty="0" smtClean="0"/>
              <a:t>    </a:t>
            </a:r>
            <a:r>
              <a:rPr lang="en-US" sz="3900" dirty="0" smtClean="0"/>
              <a:t>           </a:t>
            </a:r>
            <a:r>
              <a:rPr lang="he-IL" sz="3900" dirty="0" smtClean="0"/>
              <a:t>נְתַתֶּם</a:t>
            </a:r>
            <a:endParaRPr lang="en-US" sz="3900" dirty="0"/>
          </a:p>
          <a:p>
            <a:r>
              <a:rPr lang="en-US" sz="2800" dirty="0" smtClean="0"/>
              <a:t>3CP </a:t>
            </a:r>
            <a:r>
              <a:rPr lang="el-GR" sz="3900" dirty="0" smtClean="0"/>
              <a:t>    </a:t>
            </a:r>
            <a:r>
              <a:rPr lang="he-IL" sz="3900" dirty="0" smtClean="0"/>
              <a:t>  </a:t>
            </a:r>
            <a:r>
              <a:rPr lang="he-IL" sz="3900" dirty="0"/>
              <a:t>קָמוּ </a:t>
            </a:r>
            <a:r>
              <a:rPr lang="he-IL" sz="3900" dirty="0" smtClean="0"/>
              <a:t> </a:t>
            </a:r>
            <a:r>
              <a:rPr lang="en-US" sz="3900" dirty="0" smtClean="0"/>
              <a:t>                 </a:t>
            </a:r>
            <a:r>
              <a:rPr lang="he-IL" sz="3900" dirty="0"/>
              <a:t>בָּנוּ</a:t>
            </a:r>
            <a:r>
              <a:rPr lang="en-US" sz="3900" dirty="0"/>
              <a:t>   </a:t>
            </a:r>
            <a:r>
              <a:rPr lang="en-US" sz="3900" dirty="0" smtClean="0"/>
              <a:t>              </a:t>
            </a:r>
            <a:r>
              <a:rPr lang="he-IL" sz="3900" dirty="0" smtClean="0"/>
              <a:t>נָתְנוּ</a:t>
            </a:r>
            <a:endParaRPr lang="en-US" sz="3900" dirty="0" smtClean="0"/>
          </a:p>
          <a:p>
            <a:r>
              <a:rPr lang="en-US" sz="4000" dirty="0" smtClean="0"/>
              <a:t>                               </a:t>
            </a:r>
            <a:r>
              <a:rPr lang="he-IL" sz="4000" dirty="0" smtClean="0"/>
              <a:t>בָּנְתָה</a:t>
            </a:r>
            <a:r>
              <a:rPr lang="en-US" sz="4000" dirty="0" smtClean="0"/>
              <a:t> </a:t>
            </a:r>
            <a:r>
              <a:rPr lang="en-US" sz="2400" dirty="0" smtClean="0"/>
              <a:t>(3fs)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0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36" y="303089"/>
            <a:ext cx="11789729" cy="1400530"/>
          </a:xfrm>
        </p:spPr>
        <p:txBody>
          <a:bodyPr/>
          <a:lstStyle/>
          <a:p>
            <a:r>
              <a:rPr lang="en-US" b="1" dirty="0"/>
              <a:t>10.B.   Chant: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position--weak </a:t>
            </a:r>
            <a:r>
              <a:rPr lang="en-US" b="1" dirty="0" smtClean="0"/>
              <a:t>guttural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38350"/>
            <a:ext cx="11008333" cy="4910050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</a:t>
            </a:r>
            <a:r>
              <a:rPr lang="en-US" sz="2800" dirty="0" smtClean="0"/>
              <a:t>Regular    </a:t>
            </a:r>
            <a:r>
              <a:rPr lang="en-US" sz="2800" dirty="0" err="1"/>
              <a:t>Pē-Nûn</a:t>
            </a:r>
            <a:r>
              <a:rPr lang="en-US" sz="2800" dirty="0"/>
              <a:t>, </a:t>
            </a:r>
            <a:r>
              <a:rPr lang="he-IL" sz="2800" dirty="0"/>
              <a:t> 	</a:t>
            </a:r>
            <a:r>
              <a:rPr lang="en-US" sz="2800" dirty="0" err="1"/>
              <a:t>Pē-Yôd</a:t>
            </a:r>
            <a:r>
              <a:rPr lang="en-US" sz="2800" dirty="0"/>
              <a:t>,   </a:t>
            </a:r>
            <a:r>
              <a:rPr lang="he-IL" sz="2800" dirty="0"/>
              <a:t>  </a:t>
            </a:r>
            <a:r>
              <a:rPr lang="en-US" sz="2800" dirty="0"/>
              <a:t>   </a:t>
            </a:r>
            <a:r>
              <a:rPr lang="en-US" sz="2800" dirty="0" err="1"/>
              <a:t>Pē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he-IL" sz="2800" dirty="0"/>
              <a:t>  </a:t>
            </a:r>
            <a:r>
              <a:rPr lang="en-US" sz="2800" dirty="0" smtClean="0"/>
              <a:t> </a:t>
            </a:r>
            <a:r>
              <a:rPr lang="he-IL" sz="2800" dirty="0" smtClean="0"/>
              <a:t>      </a:t>
            </a:r>
            <a:r>
              <a:rPr lang="en-US" sz="2800" dirty="0" err="1" smtClean="0"/>
              <a:t>Pē</a:t>
            </a:r>
            <a:r>
              <a:rPr lang="en-US" sz="2800" dirty="0" smtClean="0"/>
              <a:t>-Guttural  </a:t>
            </a:r>
            <a:endParaRPr lang="en-US" sz="2800" dirty="0"/>
          </a:p>
          <a:p>
            <a:r>
              <a:rPr lang="he-IL" sz="4000" dirty="0" smtClean="0"/>
              <a:t>תִּשְׁמֹר     </a:t>
            </a:r>
            <a:r>
              <a:rPr lang="en-US" sz="4000" dirty="0" smtClean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</a:t>
            </a:r>
            <a:r>
              <a:rPr lang="he-IL" sz="4000" dirty="0" smtClean="0"/>
              <a:t>   </a:t>
            </a:r>
            <a:r>
              <a:rPr lang="en-US" sz="4000" dirty="0" smtClean="0"/>
              <a:t> </a:t>
            </a:r>
            <a:r>
              <a:rPr lang="he-IL" sz="4000" dirty="0"/>
              <a:t>נָפַל</a:t>
            </a:r>
            <a:r>
              <a:rPr lang="en-US" sz="4000" dirty="0"/>
              <a:t>        </a:t>
            </a:r>
            <a:r>
              <a:rPr lang="he-IL" sz="4000" dirty="0"/>
              <a:t>יָשַׁב</a:t>
            </a:r>
            <a:r>
              <a:rPr lang="en-US" sz="4000" dirty="0"/>
              <a:t>   </a:t>
            </a:r>
            <a:r>
              <a:rPr lang="he-IL" sz="4000" dirty="0" smtClean="0"/>
              <a:t>    </a:t>
            </a:r>
            <a:r>
              <a:rPr lang="en-US" sz="4000" dirty="0" smtClean="0"/>
              <a:t>  </a:t>
            </a:r>
            <a:r>
              <a:rPr lang="he-IL" sz="4000" dirty="0" smtClean="0"/>
              <a:t>   </a:t>
            </a:r>
            <a:r>
              <a:rPr lang="he-IL" sz="4000" dirty="0"/>
              <a:t>אָמַר</a:t>
            </a:r>
            <a:r>
              <a:rPr lang="en-US" sz="4000" dirty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עָמַד</a:t>
            </a:r>
            <a:endParaRPr lang="en-US" sz="4000" dirty="0"/>
          </a:p>
          <a:p>
            <a:r>
              <a:rPr lang="en-US" sz="2400" dirty="0"/>
              <a:t>2MS</a:t>
            </a:r>
            <a:r>
              <a:rPr lang="he-IL" sz="2400" dirty="0"/>
              <a:t>/</a:t>
            </a:r>
            <a:r>
              <a:rPr lang="en-US" sz="2400" dirty="0"/>
              <a:t>3FS </a:t>
            </a:r>
            <a:r>
              <a:rPr lang="he-IL" sz="2400" dirty="0"/>
              <a:t>      </a:t>
            </a:r>
            <a:r>
              <a:rPr lang="en-US" sz="2400" dirty="0"/>
              <a:t>  </a:t>
            </a:r>
            <a:r>
              <a:rPr lang="he-IL" sz="4000" dirty="0" smtClean="0"/>
              <a:t>תִּפֹּל      </a:t>
            </a:r>
            <a:r>
              <a:rPr lang="en-US" sz="4000" dirty="0" smtClean="0"/>
              <a:t> </a:t>
            </a:r>
            <a:r>
              <a:rPr lang="he-IL" sz="4000" dirty="0" smtClean="0"/>
              <a:t>     </a:t>
            </a:r>
            <a:r>
              <a:rPr lang="en-US" sz="4000" dirty="0" smtClean="0"/>
              <a:t> </a:t>
            </a:r>
            <a:r>
              <a:rPr lang="he-IL" sz="4000" dirty="0"/>
              <a:t>תֵּשֵׁב</a:t>
            </a:r>
            <a:r>
              <a:rPr lang="en-US" sz="4000" dirty="0"/>
              <a:t>    </a:t>
            </a:r>
            <a:r>
              <a:rPr lang="he-IL" sz="4000" dirty="0" smtClean="0"/>
              <a:t> </a:t>
            </a:r>
            <a:r>
              <a:rPr lang="en-US" sz="4000" dirty="0" smtClean="0"/>
              <a:t>  </a:t>
            </a:r>
            <a:r>
              <a:rPr lang="he-IL" sz="4000" dirty="0"/>
              <a:t>תֹּאמַר</a:t>
            </a:r>
            <a:r>
              <a:rPr lang="en-US" sz="4000" dirty="0"/>
              <a:t>          </a:t>
            </a:r>
            <a:r>
              <a:rPr lang="he-IL" sz="4000" dirty="0"/>
              <a:t>תַּעֲמֹד</a:t>
            </a:r>
            <a:endParaRPr lang="en-US" sz="4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266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05" y="452718"/>
            <a:ext cx="11812386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.C</a:t>
            </a:r>
            <a:r>
              <a:rPr lang="en-US" dirty="0"/>
              <a:t>.  </a:t>
            </a:r>
            <a:r>
              <a:rPr lang="en-US" dirty="0" smtClean="0"/>
              <a:t>Chant </a:t>
            </a:r>
            <a:r>
              <a:rPr lang="en-US" b="1" dirty="0" smtClean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</a:t>
            </a:r>
            <a:r>
              <a:rPr lang="en-US" b="1" dirty="0" smtClean="0"/>
              <a:t>guttural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1521230"/>
            <a:ext cx="12119957" cy="4727170"/>
          </a:xfrm>
        </p:spPr>
        <p:txBody>
          <a:bodyPr>
            <a:normAutofit/>
          </a:bodyPr>
          <a:lstStyle/>
          <a:p>
            <a:r>
              <a:rPr lang="el-GR" sz="3000" dirty="0" smtClean="0"/>
              <a:t>      </a:t>
            </a:r>
            <a:r>
              <a:rPr lang="en-US" sz="3000" dirty="0" smtClean="0"/>
              <a:t>Regular    </a:t>
            </a:r>
            <a:r>
              <a:rPr lang="en-US" sz="3000" dirty="0"/>
              <a:t>‘</a:t>
            </a:r>
            <a:r>
              <a:rPr lang="en-US" sz="3000" dirty="0" err="1"/>
              <a:t>Ayin-Yôd</a:t>
            </a:r>
            <a:r>
              <a:rPr lang="en-US" sz="3000" dirty="0"/>
              <a:t>/</a:t>
            </a:r>
            <a:r>
              <a:rPr lang="en-US" sz="3000" dirty="0" err="1"/>
              <a:t>Vāv</a:t>
            </a:r>
            <a:r>
              <a:rPr lang="en-US" sz="3000" dirty="0"/>
              <a:t>   </a:t>
            </a:r>
            <a:r>
              <a:rPr lang="en-US" sz="3000" dirty="0" smtClean="0"/>
              <a:t>  </a:t>
            </a:r>
            <a:r>
              <a:rPr lang="en-US" sz="3000" dirty="0"/>
              <a:t>‘</a:t>
            </a:r>
            <a:r>
              <a:rPr lang="en-US" sz="3000" dirty="0" err="1"/>
              <a:t>Ayin</a:t>
            </a:r>
            <a:r>
              <a:rPr lang="en-US" sz="3000" dirty="0"/>
              <a:t> guttural </a:t>
            </a:r>
            <a:r>
              <a:rPr lang="en-US" sz="3000" dirty="0" smtClean="0"/>
              <a:t>   </a:t>
            </a:r>
            <a:r>
              <a:rPr lang="en-US" sz="3000" dirty="0"/>
              <a:t>Double ‘</a:t>
            </a:r>
            <a:r>
              <a:rPr lang="en-US" sz="3000" dirty="0" err="1"/>
              <a:t>Ayin</a:t>
            </a:r>
            <a:r>
              <a:rPr lang="he-IL" sz="3000" dirty="0"/>
              <a:t>   </a:t>
            </a:r>
            <a:r>
              <a:rPr lang="he-IL" dirty="0" smtClean="0"/>
              <a:t>     </a:t>
            </a:r>
            <a:endParaRPr lang="en-US" dirty="0"/>
          </a:p>
          <a:p>
            <a:r>
              <a:rPr lang="en-US" sz="4000" dirty="0" smtClean="0"/>
              <a:t>     </a:t>
            </a:r>
            <a:r>
              <a:rPr lang="he-IL" sz="4000" dirty="0" smtClean="0"/>
              <a:t>       תִּשְׁמֹר </a:t>
            </a:r>
            <a:r>
              <a:rPr lang="en-US" sz="4000" dirty="0" smtClean="0"/>
              <a:t>    </a:t>
            </a:r>
            <a:r>
              <a:rPr lang="he-IL" sz="4000" dirty="0"/>
              <a:t>קוּם</a:t>
            </a:r>
            <a:r>
              <a:rPr lang="en-US" sz="4000" dirty="0"/>
              <a:t>         </a:t>
            </a:r>
            <a:r>
              <a:rPr lang="he-IL" sz="4000" dirty="0" smtClean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בָּחַר</a:t>
            </a:r>
            <a:r>
              <a:rPr lang="en-US" sz="4000" dirty="0"/>
              <a:t>     </a:t>
            </a:r>
            <a:r>
              <a:rPr lang="he-IL" sz="4000" dirty="0" smtClean="0"/>
              <a:t> </a:t>
            </a:r>
            <a:r>
              <a:rPr lang="en-US" sz="4000" dirty="0" smtClean="0"/>
              <a:t>        </a:t>
            </a:r>
            <a:r>
              <a:rPr lang="he-IL" sz="4000" dirty="0"/>
              <a:t>תָּמַם   </a:t>
            </a:r>
            <a:r>
              <a:rPr lang="en-US" sz="4000" dirty="0"/>
              <a:t>      </a:t>
            </a:r>
          </a:p>
          <a:p>
            <a:r>
              <a:rPr lang="en-US" sz="2400" dirty="0"/>
              <a:t>2MS/3FS</a:t>
            </a:r>
            <a:r>
              <a:rPr lang="en-US" sz="4000" dirty="0"/>
              <a:t>    </a:t>
            </a:r>
            <a:r>
              <a:rPr lang="en-US" sz="4000" dirty="0" smtClean="0"/>
              <a:t> </a:t>
            </a:r>
            <a:r>
              <a:rPr lang="he-IL" sz="4000" dirty="0" smtClean="0"/>
              <a:t>תָּקוּם  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      </a:t>
            </a:r>
            <a:r>
              <a:rPr lang="en-US" sz="4000" dirty="0" smtClean="0"/>
              <a:t> </a:t>
            </a:r>
            <a:r>
              <a:rPr lang="he-IL" sz="4000" dirty="0"/>
              <a:t>תִּבְחַר </a:t>
            </a:r>
            <a:r>
              <a:rPr lang="en-US" sz="4000" dirty="0"/>
              <a:t>      </a:t>
            </a:r>
            <a:r>
              <a:rPr lang="he-IL" sz="4000" dirty="0" smtClean="0"/>
              <a:t>  </a:t>
            </a:r>
            <a:r>
              <a:rPr lang="en-US" sz="4000" dirty="0" smtClean="0"/>
              <a:t>        </a:t>
            </a:r>
            <a:r>
              <a:rPr lang="he-IL" sz="4000" dirty="0"/>
              <a:t>תֵּתַם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450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62" y="452718"/>
            <a:ext cx="11479875" cy="827442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.D.</a:t>
            </a:r>
            <a:r>
              <a:rPr lang="en-US" dirty="0"/>
              <a:t>  </a:t>
            </a:r>
            <a:r>
              <a:rPr lang="en-US" dirty="0" smtClean="0"/>
              <a:t>Chant: </a:t>
            </a:r>
            <a:r>
              <a:rPr lang="en-US" b="1" dirty="0" smtClean="0"/>
              <a:t>III</a:t>
            </a:r>
            <a:r>
              <a:rPr lang="en-US" dirty="0"/>
              <a:t>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</a:t>
            </a:r>
            <a:r>
              <a:rPr lang="en-US" b="1" dirty="0" smtClean="0"/>
              <a:t>position</a:t>
            </a:r>
            <a:r>
              <a:rPr lang="en-US" dirty="0" smtClean="0"/>
              <a:t>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80160"/>
            <a:ext cx="11824855" cy="5428211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 </a:t>
            </a:r>
            <a:r>
              <a:rPr lang="en-US" sz="2800" dirty="0" smtClean="0"/>
              <a:t>      Regular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 err="1"/>
              <a:t>-Hē</a:t>
            </a:r>
            <a:r>
              <a:rPr lang="en-US" sz="2800" dirty="0"/>
              <a:t>    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-guttural  </a:t>
            </a:r>
            <a:r>
              <a:rPr lang="he-IL" sz="2800" dirty="0"/>
              <a:t>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en-US" sz="2800" dirty="0"/>
              <a:t> </a:t>
            </a:r>
            <a:r>
              <a:rPr lang="el-GR" sz="2800" dirty="0" smtClean="0"/>
              <a:t>  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he-IL" sz="4000" dirty="0" smtClean="0"/>
              <a:t>תִּשְׁמֹר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</a:t>
            </a:r>
            <a:r>
              <a:rPr lang="en-US" sz="4000" dirty="0" smtClean="0"/>
              <a:t>  </a:t>
            </a:r>
            <a:r>
              <a:rPr lang="he-IL" sz="4000" dirty="0"/>
              <a:t>בָּנָה</a:t>
            </a:r>
            <a:r>
              <a:rPr lang="en-US" sz="4000" dirty="0"/>
              <a:t>        </a:t>
            </a:r>
            <a:r>
              <a:rPr lang="he-IL" sz="4000" dirty="0" smtClean="0"/>
              <a:t>  </a:t>
            </a:r>
            <a:r>
              <a:rPr lang="en-US" sz="4000" dirty="0" smtClean="0"/>
              <a:t>    </a:t>
            </a:r>
            <a:r>
              <a:rPr lang="he-IL" sz="4000" dirty="0"/>
              <a:t>שָׁלַח</a:t>
            </a:r>
            <a:r>
              <a:rPr lang="en-US" sz="4000" dirty="0"/>
              <a:t>       </a:t>
            </a:r>
            <a:r>
              <a:rPr lang="he-IL" sz="4000" dirty="0"/>
              <a:t>מָצָא  </a:t>
            </a:r>
            <a:r>
              <a:rPr lang="he-IL" sz="4000" dirty="0" smtClean="0"/>
              <a:t>         </a:t>
            </a:r>
            <a:r>
              <a:rPr lang="en-US" sz="4000" dirty="0" smtClean="0"/>
              <a:t>      </a:t>
            </a:r>
            <a:endParaRPr lang="en-US" sz="4000" dirty="0"/>
          </a:p>
          <a:p>
            <a:r>
              <a:rPr lang="en-US" sz="2400" dirty="0"/>
              <a:t>2MS/3FS</a:t>
            </a:r>
            <a:r>
              <a:rPr lang="he-IL" sz="2400" dirty="0"/>
              <a:t>                   </a:t>
            </a:r>
            <a:r>
              <a:rPr lang="en-US" sz="4000" dirty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  </a:t>
            </a:r>
            <a:r>
              <a:rPr lang="he-IL" sz="4000" dirty="0"/>
              <a:t>תִּבְנֶה</a:t>
            </a:r>
            <a:r>
              <a:rPr lang="en-US" sz="4000" dirty="0"/>
              <a:t>     </a:t>
            </a:r>
            <a:r>
              <a:rPr lang="he-IL" sz="4000" dirty="0" smtClean="0"/>
              <a:t>   </a:t>
            </a:r>
            <a:r>
              <a:rPr lang="en-US" sz="4000" dirty="0" smtClean="0"/>
              <a:t>    </a:t>
            </a:r>
            <a:r>
              <a:rPr lang="he-IL" sz="4000" dirty="0"/>
              <a:t>תִּשְׁלַח</a:t>
            </a:r>
            <a:r>
              <a:rPr lang="en-US" sz="4000" dirty="0"/>
              <a:t>      </a:t>
            </a:r>
            <a:r>
              <a:rPr lang="he-IL" sz="4000" dirty="0" smtClean="0"/>
              <a:t>      </a:t>
            </a:r>
            <a:r>
              <a:rPr lang="en-US" sz="4000" dirty="0" smtClean="0"/>
              <a:t>    </a:t>
            </a:r>
            <a:r>
              <a:rPr lang="he-IL" sz="4000" dirty="0"/>
              <a:t>תִּמְצָא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30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145295" cy="1400530"/>
          </a:xfrm>
        </p:spPr>
        <p:txBody>
          <a:bodyPr/>
          <a:lstStyle/>
          <a:p>
            <a:r>
              <a:rPr lang="en-US" b="1" dirty="0"/>
              <a:t>11. A. </a:t>
            </a:r>
            <a:r>
              <a:rPr lang="en-US" b="1" dirty="0" err="1"/>
              <a:t>Vāv</a:t>
            </a:r>
            <a:r>
              <a:rPr lang="en-US" b="1" dirty="0"/>
              <a:t> Consecutive / Conjunctive Imperfect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365877" cy="4195481"/>
          </a:xfrm>
        </p:spPr>
        <p:txBody>
          <a:bodyPr>
            <a:noAutofit/>
          </a:bodyPr>
          <a:lstStyle/>
          <a:p>
            <a:r>
              <a:rPr lang="en-US" sz="2800" dirty="0"/>
              <a:t>Hebrew narratives will often begin with a perfect verb form followed by a sequence of imperfect verbs linked together via the use of a </a:t>
            </a:r>
            <a:r>
              <a:rPr lang="en-US" sz="2800" dirty="0" err="1"/>
              <a:t>vāv</a:t>
            </a:r>
            <a:r>
              <a:rPr lang="en-US" sz="2800" dirty="0"/>
              <a:t> consecutive (</a:t>
            </a:r>
            <a:r>
              <a:rPr lang="he-IL" sz="4000" dirty="0"/>
              <a:t>וַ ּ</a:t>
            </a:r>
            <a:r>
              <a:rPr lang="en-US" sz="4000" dirty="0"/>
              <a:t> </a:t>
            </a:r>
            <a:r>
              <a:rPr lang="en-US" sz="2800" dirty="0"/>
              <a:t>[</a:t>
            </a:r>
            <a:r>
              <a:rPr lang="en-US" sz="2800" dirty="0" err="1"/>
              <a:t>vav</a:t>
            </a:r>
            <a:r>
              <a:rPr lang="en-US" sz="2800" dirty="0"/>
              <a:t> + </a:t>
            </a:r>
            <a:r>
              <a:rPr lang="en-US" sz="2800" dirty="0" err="1"/>
              <a:t>pataḥ</a:t>
            </a:r>
            <a:r>
              <a:rPr lang="en-US" sz="2800" dirty="0"/>
              <a:t>+ </a:t>
            </a:r>
            <a:r>
              <a:rPr lang="en-US" sz="2800" dirty="0" err="1"/>
              <a:t>dagesh</a:t>
            </a:r>
            <a:r>
              <a:rPr lang="en-US" sz="2800" dirty="0"/>
              <a:t> forte] cf. the definite article </a:t>
            </a:r>
            <a:r>
              <a:rPr lang="he-IL" sz="4000" dirty="0"/>
              <a:t>הַ </a:t>
            </a:r>
            <a:r>
              <a:rPr lang="he-IL" sz="2800" dirty="0"/>
              <a:t>ּ</a:t>
            </a:r>
            <a:r>
              <a:rPr lang="en-US" sz="2800" dirty="0"/>
              <a:t>) tagged onto the front of each successive imperfect verb. </a:t>
            </a:r>
            <a:endParaRPr lang="en-US" sz="2800" dirty="0" smtClean="0"/>
          </a:p>
          <a:p>
            <a:r>
              <a:rPr lang="en-US" sz="2800" dirty="0"/>
              <a:t>The </a:t>
            </a:r>
            <a:r>
              <a:rPr lang="en-US" sz="2800" dirty="0" err="1"/>
              <a:t>vāv</a:t>
            </a:r>
            <a:r>
              <a:rPr lang="en-US" sz="2800" dirty="0"/>
              <a:t> consecutive + Imperfect verbs are translated as past tense or as perfects.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31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223672" cy="1400530"/>
          </a:xfrm>
        </p:spPr>
        <p:txBody>
          <a:bodyPr/>
          <a:lstStyle/>
          <a:p>
            <a:r>
              <a:rPr lang="en-US" b="1" dirty="0"/>
              <a:t>11. A. </a:t>
            </a:r>
            <a:r>
              <a:rPr lang="en-US" b="1" dirty="0" err="1"/>
              <a:t>Vāv</a:t>
            </a:r>
            <a:r>
              <a:rPr lang="en-US" b="1" dirty="0"/>
              <a:t> Consecutive / Conjunctive Imperfect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13328" cy="4195481"/>
          </a:xfrm>
        </p:spPr>
        <p:txBody>
          <a:bodyPr>
            <a:normAutofit/>
          </a:bodyPr>
          <a:lstStyle/>
          <a:p>
            <a:r>
              <a:rPr lang="en-US" sz="2800" dirty="0"/>
              <a:t>The </a:t>
            </a:r>
            <a:r>
              <a:rPr lang="en-US" sz="2800" dirty="0" err="1"/>
              <a:t>vāv</a:t>
            </a:r>
            <a:r>
              <a:rPr lang="en-US" sz="2800" dirty="0"/>
              <a:t> consecutive converts or flips their translation from imperfect which is often translated as a future into the past tense matching the open perfect verb that it follows sequentially. </a:t>
            </a:r>
          </a:p>
          <a:p>
            <a:r>
              <a:rPr lang="en-US" sz="2800" dirty="0"/>
              <a:t>It is still possible to add a regular </a:t>
            </a:r>
            <a:r>
              <a:rPr lang="en-US" sz="2800" dirty="0" err="1"/>
              <a:t>vāv</a:t>
            </a:r>
            <a:r>
              <a:rPr lang="en-US" sz="2800" dirty="0"/>
              <a:t> conjunctive to the prefix with a simple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without the shift in tense (</a:t>
            </a:r>
            <a:r>
              <a:rPr lang="he-IL" sz="4000" dirty="0"/>
              <a:t>וְתִּשְׁמֹר</a:t>
            </a:r>
            <a:r>
              <a:rPr lang="en-US" sz="2800" dirty="0"/>
              <a:t> “and you will keep/guard”).</a:t>
            </a:r>
          </a:p>
        </p:txBody>
      </p:sp>
    </p:spTree>
    <p:extLst>
      <p:ext uri="{BB962C8B-B14F-4D97-AF65-F5344CB8AC3E}">
        <p14:creationId xmlns:p14="http://schemas.microsoft.com/office/powerpoint/2010/main" val="82200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Paradigm for the </a:t>
            </a:r>
            <a:r>
              <a:rPr lang="en-US" b="1" dirty="0" err="1"/>
              <a:t>Qal</a:t>
            </a:r>
            <a:r>
              <a:rPr lang="en-US" b="1" dirty="0"/>
              <a:t> Imperfects with</a:t>
            </a:r>
            <a:r>
              <a:rPr lang="en-US" dirty="0"/>
              <a:t> </a:t>
            </a:r>
            <a:r>
              <a:rPr lang="en-US" b="1" dirty="0" err="1"/>
              <a:t>vāv</a:t>
            </a:r>
            <a:r>
              <a:rPr lang="en-US" b="1" dirty="0"/>
              <a:t> consecutive: </a:t>
            </a:r>
            <a:r>
              <a:rPr lang="en-US" dirty="0"/>
              <a:t> 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601008" cy="4617848"/>
          </a:xfrm>
        </p:spPr>
        <p:txBody>
          <a:bodyPr>
            <a:normAutofit/>
          </a:bodyPr>
          <a:lstStyle/>
          <a:p>
            <a:r>
              <a:rPr lang="en-US" dirty="0" smtClean="0"/>
              <a:t>1CS</a:t>
            </a:r>
            <a:r>
              <a:rPr lang="en-US" dirty="0"/>
              <a:t>	</a:t>
            </a:r>
            <a:r>
              <a:rPr lang="he-IL" sz="3600" dirty="0"/>
              <a:t>וָאֶשְׁמֹר</a:t>
            </a:r>
            <a:r>
              <a:rPr lang="en-US" dirty="0"/>
              <a:t>	</a:t>
            </a:r>
            <a:r>
              <a:rPr lang="en-US" dirty="0" smtClean="0"/>
              <a:t>   and </a:t>
            </a:r>
            <a:r>
              <a:rPr lang="en-US" dirty="0"/>
              <a:t>I kept		</a:t>
            </a:r>
            <a:r>
              <a:rPr lang="en-US" dirty="0" smtClean="0"/>
              <a:t>     1CP </a:t>
            </a:r>
            <a:r>
              <a:rPr lang="en-US" dirty="0"/>
              <a:t>	</a:t>
            </a:r>
            <a:r>
              <a:rPr lang="he-IL" sz="3600" dirty="0"/>
              <a:t>וַנִשְׂמֹר</a:t>
            </a:r>
            <a:r>
              <a:rPr lang="he-IL" dirty="0"/>
              <a:t>	</a:t>
            </a:r>
            <a:r>
              <a:rPr lang="en-US" dirty="0" smtClean="0"/>
              <a:t>     and </a:t>
            </a:r>
            <a:r>
              <a:rPr lang="en-US" dirty="0"/>
              <a:t>we kept</a:t>
            </a:r>
          </a:p>
          <a:p>
            <a:r>
              <a:rPr lang="en-US" dirty="0"/>
              <a:t>2MS	</a:t>
            </a:r>
            <a:r>
              <a:rPr lang="he-IL" sz="3600" dirty="0"/>
              <a:t>וַתִּשְׁמֹר</a:t>
            </a:r>
            <a:r>
              <a:rPr lang="en-US" dirty="0"/>
              <a:t>	</a:t>
            </a:r>
            <a:r>
              <a:rPr lang="en-US" dirty="0" smtClean="0"/>
              <a:t>  and </a:t>
            </a:r>
            <a:r>
              <a:rPr lang="en-US" dirty="0"/>
              <a:t>you (m.) kept	2MP</a:t>
            </a:r>
            <a:r>
              <a:rPr lang="he-IL" dirty="0"/>
              <a:t> 	</a:t>
            </a:r>
            <a:r>
              <a:rPr lang="he-IL" sz="3600" dirty="0"/>
              <a:t>וַתִּשְׁמְרוּ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      and </a:t>
            </a:r>
            <a:r>
              <a:rPr lang="en-US" dirty="0"/>
              <a:t>you (m.) kept</a:t>
            </a:r>
          </a:p>
          <a:p>
            <a:r>
              <a:rPr lang="en-US" dirty="0"/>
              <a:t>2FS 	</a:t>
            </a:r>
            <a:r>
              <a:rPr lang="he-IL" sz="3600" dirty="0"/>
              <a:t>וַתִּשְׁמְרִי</a:t>
            </a:r>
            <a:r>
              <a:rPr lang="en-US" dirty="0"/>
              <a:t>	</a:t>
            </a:r>
            <a:r>
              <a:rPr lang="en-US" dirty="0" smtClean="0"/>
              <a:t>   and </a:t>
            </a:r>
            <a:r>
              <a:rPr lang="en-US" dirty="0"/>
              <a:t>you (f.) kept	</a:t>
            </a:r>
            <a:r>
              <a:rPr lang="en-US" dirty="0" smtClean="0"/>
              <a:t>       2FP</a:t>
            </a:r>
            <a:r>
              <a:rPr lang="he-IL" dirty="0" smtClean="0"/>
              <a:t> </a:t>
            </a:r>
            <a:r>
              <a:rPr lang="he-IL" dirty="0"/>
              <a:t>	</a:t>
            </a:r>
            <a:r>
              <a:rPr lang="he-IL" sz="3600" dirty="0"/>
              <a:t>וַתִּשְׁמֹרְנָה</a:t>
            </a:r>
            <a:r>
              <a:rPr lang="he-IL" dirty="0"/>
              <a:t> </a:t>
            </a:r>
            <a:r>
              <a:rPr lang="en-US" dirty="0" smtClean="0"/>
              <a:t>    and </a:t>
            </a:r>
            <a:r>
              <a:rPr lang="en-US" dirty="0"/>
              <a:t>you (f.) kept</a:t>
            </a:r>
          </a:p>
          <a:p>
            <a:r>
              <a:rPr lang="en-US" dirty="0"/>
              <a:t>3MS </a:t>
            </a:r>
            <a:r>
              <a:rPr lang="he-IL" sz="3600" dirty="0" smtClean="0"/>
              <a:t>וַיִשְׁמֹר</a:t>
            </a:r>
            <a:r>
              <a:rPr lang="en-US" dirty="0" smtClean="0"/>
              <a:t>   and </a:t>
            </a:r>
            <a:r>
              <a:rPr lang="en-US" dirty="0"/>
              <a:t>he kept		</a:t>
            </a:r>
            <a:r>
              <a:rPr lang="en-US" dirty="0" smtClean="0"/>
              <a:t>             3MP</a:t>
            </a:r>
            <a:r>
              <a:rPr lang="he-IL" dirty="0" smtClean="0"/>
              <a:t> </a:t>
            </a:r>
            <a:r>
              <a:rPr lang="he-IL" dirty="0"/>
              <a:t>	</a:t>
            </a:r>
            <a:r>
              <a:rPr lang="he-IL" sz="3600" dirty="0"/>
              <a:t>וַיִשְׁמְרוּ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      and </a:t>
            </a:r>
            <a:r>
              <a:rPr lang="en-US" dirty="0"/>
              <a:t>they (m.) kept</a:t>
            </a:r>
          </a:p>
          <a:p>
            <a:r>
              <a:rPr lang="en-US" dirty="0"/>
              <a:t>3FS 	</a:t>
            </a:r>
            <a:r>
              <a:rPr lang="he-IL" sz="3600" dirty="0"/>
              <a:t>וַתִּשְׁמֹר</a:t>
            </a:r>
            <a:r>
              <a:rPr lang="en-US" dirty="0"/>
              <a:t>	and she kept		</a:t>
            </a:r>
            <a:r>
              <a:rPr lang="en-US" dirty="0" smtClean="0"/>
              <a:t>       3FP</a:t>
            </a:r>
            <a:r>
              <a:rPr lang="he-IL" dirty="0" smtClean="0"/>
              <a:t> </a:t>
            </a:r>
            <a:r>
              <a:rPr lang="he-IL" dirty="0"/>
              <a:t>	</a:t>
            </a:r>
            <a:r>
              <a:rPr lang="he-IL" sz="3600" dirty="0" smtClean="0"/>
              <a:t>וַתִּשְׁמֹרְנָה</a:t>
            </a:r>
            <a:r>
              <a:rPr lang="he-IL" dirty="0" smtClean="0"/>
              <a:t> </a:t>
            </a:r>
            <a:r>
              <a:rPr lang="en-US" dirty="0" smtClean="0"/>
              <a:t>     and </a:t>
            </a:r>
            <a:r>
              <a:rPr lang="en-US" dirty="0"/>
              <a:t>they (f.) </a:t>
            </a:r>
            <a:r>
              <a:rPr lang="en-US" dirty="0" smtClean="0"/>
              <a:t>kept</a:t>
            </a:r>
          </a:p>
          <a:p>
            <a:r>
              <a:rPr lang="en-US" dirty="0"/>
              <a:t>Note in the 1CS form the </a:t>
            </a:r>
            <a:r>
              <a:rPr lang="en-US" dirty="0" err="1"/>
              <a:t>vāv</a:t>
            </a:r>
            <a:r>
              <a:rPr lang="en-US" dirty="0"/>
              <a:t> is added with a </a:t>
            </a:r>
            <a:r>
              <a:rPr lang="en-US" dirty="0" err="1"/>
              <a:t>qāmeṣ</a:t>
            </a:r>
            <a:r>
              <a:rPr lang="en-US" dirty="0"/>
              <a:t> as the ’</a:t>
            </a:r>
            <a:r>
              <a:rPr lang="en-US" dirty="0" err="1"/>
              <a:t>āle</a:t>
            </a:r>
            <a:r>
              <a:rPr lang="en-US" u="sng" dirty="0" err="1"/>
              <a:t>f</a:t>
            </a:r>
            <a:r>
              <a:rPr lang="en-US" dirty="0"/>
              <a:t> cannot take the </a:t>
            </a:r>
            <a:r>
              <a:rPr lang="en-US" dirty="0" err="1"/>
              <a:t>dagesh</a:t>
            </a:r>
            <a:r>
              <a:rPr lang="en-US" dirty="0"/>
              <a:t> so the </a:t>
            </a:r>
            <a:r>
              <a:rPr lang="en-US" dirty="0" err="1"/>
              <a:t>pataḥ</a:t>
            </a:r>
            <a:r>
              <a:rPr lang="en-US" dirty="0"/>
              <a:t> is lengthened to the </a:t>
            </a:r>
            <a:r>
              <a:rPr lang="en-US" dirty="0" err="1"/>
              <a:t>qāmeṣ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44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Paradigm for the </a:t>
            </a:r>
            <a:r>
              <a:rPr lang="en-US" b="1" dirty="0" err="1"/>
              <a:t>Qal</a:t>
            </a:r>
            <a:r>
              <a:rPr lang="en-US" b="1" dirty="0"/>
              <a:t> Imperfects with</a:t>
            </a:r>
            <a:r>
              <a:rPr lang="en-US" dirty="0"/>
              <a:t> </a:t>
            </a:r>
            <a:r>
              <a:rPr lang="en-US" b="1" dirty="0" err="1"/>
              <a:t>vāv</a:t>
            </a:r>
            <a:r>
              <a:rPr lang="en-US" b="1" dirty="0"/>
              <a:t> consecutive: </a:t>
            </a:r>
            <a:r>
              <a:rPr lang="en-US" dirty="0"/>
              <a:t> 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2052918"/>
            <a:ext cx="11295017" cy="4195481"/>
          </a:xfrm>
        </p:spPr>
        <p:txBody>
          <a:bodyPr>
            <a:noAutofit/>
          </a:bodyPr>
          <a:lstStyle/>
          <a:p>
            <a:r>
              <a:rPr lang="en-US" sz="2800" dirty="0"/>
              <a:t>Weak verbs often are shortened when the </a:t>
            </a:r>
            <a:r>
              <a:rPr lang="en-US" sz="2800" dirty="0" err="1"/>
              <a:t>vāv</a:t>
            </a:r>
            <a:r>
              <a:rPr lang="en-US" sz="2800" dirty="0"/>
              <a:t> consecutive is added.  So in the middle weak verbs (e.g. </a:t>
            </a:r>
            <a:r>
              <a:rPr lang="he-IL" sz="3600" dirty="0"/>
              <a:t>קוּם</a:t>
            </a:r>
            <a:r>
              <a:rPr lang="he-IL" sz="2800" dirty="0"/>
              <a:t>, </a:t>
            </a:r>
            <a:r>
              <a:rPr lang="he-IL" sz="3600" dirty="0"/>
              <a:t>שִׂים</a:t>
            </a:r>
            <a:r>
              <a:rPr lang="he-IL" sz="2800" dirty="0"/>
              <a:t>, </a:t>
            </a:r>
            <a:r>
              <a:rPr lang="he-IL" sz="3600" dirty="0"/>
              <a:t>מוּת</a:t>
            </a:r>
            <a:r>
              <a:rPr lang="en-US" sz="2800" dirty="0"/>
              <a:t>) the medial weak vowel is dropped (e.g. </a:t>
            </a:r>
            <a:r>
              <a:rPr lang="he-IL" sz="3600" dirty="0"/>
              <a:t>וַתָּקָם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In </a:t>
            </a:r>
            <a:r>
              <a:rPr lang="en-US" sz="2800" dirty="0"/>
              <a:t>the lamed </a:t>
            </a:r>
            <a:r>
              <a:rPr lang="en-US" sz="2800" dirty="0" err="1"/>
              <a:t>hē</a:t>
            </a:r>
            <a:r>
              <a:rPr lang="en-US" sz="2800" dirty="0"/>
              <a:t> verbs (e.g. </a:t>
            </a:r>
            <a:r>
              <a:rPr lang="he-IL" sz="3600" dirty="0" smtClean="0"/>
              <a:t>עָנָה</a:t>
            </a:r>
            <a:r>
              <a:rPr lang="he-IL" sz="2800" dirty="0" smtClean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to answer] </a:t>
            </a:r>
            <a:r>
              <a:rPr lang="he-IL" sz="3600" dirty="0"/>
              <a:t>בָּנָה</a:t>
            </a:r>
            <a:r>
              <a:rPr lang="he-IL" sz="2800" dirty="0"/>
              <a:t>,</a:t>
            </a:r>
            <a:r>
              <a:rPr lang="en-US" sz="2800" dirty="0"/>
              <a:t> ) the final </a:t>
            </a:r>
            <a:r>
              <a:rPr lang="en-US" sz="2800" dirty="0" err="1"/>
              <a:t>hē</a:t>
            </a:r>
            <a:r>
              <a:rPr lang="en-US" sz="2800" dirty="0"/>
              <a:t> is often dropped and the initial consonant takes a </a:t>
            </a:r>
            <a:r>
              <a:rPr lang="en-US" sz="2800" dirty="0" err="1"/>
              <a:t>seghôl</a:t>
            </a:r>
            <a:r>
              <a:rPr lang="en-US" sz="2800" dirty="0"/>
              <a:t> or </a:t>
            </a:r>
            <a:r>
              <a:rPr lang="en-US" sz="2800" dirty="0" err="1"/>
              <a:t>pataḥ</a:t>
            </a:r>
            <a:r>
              <a:rPr lang="en-US" sz="2800" dirty="0"/>
              <a:t> if it is guttural (</a:t>
            </a:r>
            <a:r>
              <a:rPr lang="he-IL" sz="3600" dirty="0"/>
              <a:t>וַתַּעַן</a:t>
            </a:r>
            <a:r>
              <a:rPr lang="he-IL" sz="2800" dirty="0"/>
              <a:t> </a:t>
            </a:r>
            <a:r>
              <a:rPr lang="en-US" sz="2800" dirty="0" smtClean="0"/>
              <a:t> and </a:t>
            </a:r>
            <a:r>
              <a:rPr lang="he-IL" sz="3600" dirty="0"/>
              <a:t>וַיִּבֶן</a:t>
            </a:r>
            <a:r>
              <a:rPr lang="en-US" sz="2800" dirty="0" smtClean="0"/>
              <a:t>).</a:t>
            </a:r>
          </a:p>
          <a:p>
            <a:r>
              <a:rPr lang="en-US" sz="2800" dirty="0"/>
              <a:t>Quite often a narrative featuring the past tense will begin with </a:t>
            </a:r>
            <a:r>
              <a:rPr lang="he-IL" sz="3600" dirty="0"/>
              <a:t>וָיְהִי</a:t>
            </a:r>
            <a:r>
              <a:rPr lang="he-IL" sz="2800" dirty="0"/>
              <a:t> </a:t>
            </a:r>
            <a:r>
              <a:rPr lang="en-US" sz="2800" dirty="0" smtClean="0"/>
              <a:t>  (</a:t>
            </a:r>
            <a:r>
              <a:rPr lang="en-US" sz="2800" dirty="0"/>
              <a:t>and it came to pass).</a:t>
            </a:r>
          </a:p>
        </p:txBody>
      </p:sp>
    </p:spTree>
    <p:extLst>
      <p:ext uri="{BB962C8B-B14F-4D97-AF65-F5344CB8AC3E}">
        <p14:creationId xmlns:p14="http://schemas.microsoft.com/office/powerpoint/2010/main" val="3296876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09272" cy="1400530"/>
          </a:xfrm>
        </p:spPr>
        <p:txBody>
          <a:bodyPr/>
          <a:lstStyle/>
          <a:p>
            <a:r>
              <a:rPr lang="en-US" b="1" dirty="0"/>
              <a:t>11. B. </a:t>
            </a:r>
            <a:r>
              <a:rPr lang="en-US" b="1" dirty="0" err="1"/>
              <a:t>Vāv</a:t>
            </a:r>
            <a:r>
              <a:rPr lang="en-US" b="1" dirty="0"/>
              <a:t> Consecutive / Conjunctive Perfect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26837" cy="4565596"/>
          </a:xfrm>
        </p:spPr>
        <p:txBody>
          <a:bodyPr>
            <a:noAutofit/>
          </a:bodyPr>
          <a:lstStyle/>
          <a:p>
            <a:r>
              <a:rPr lang="en-US" sz="2800" dirty="0"/>
              <a:t>When a perfect tense or suffixing verb is prefixed with a </a:t>
            </a:r>
            <a:r>
              <a:rPr lang="en-US" sz="2800" dirty="0" err="1"/>
              <a:t>vāv</a:t>
            </a:r>
            <a:r>
              <a:rPr lang="en-US" sz="2800" dirty="0"/>
              <a:t> consecutive </a:t>
            </a:r>
            <a:r>
              <a:rPr lang="he-IL" sz="3600" dirty="0"/>
              <a:t>וְ</a:t>
            </a:r>
            <a:r>
              <a:rPr lang="en-US" sz="3600" dirty="0"/>
              <a:t> </a:t>
            </a:r>
            <a:r>
              <a:rPr lang="en-US" sz="2800" dirty="0"/>
              <a:t>it is translated as if it were an </a:t>
            </a:r>
            <a:r>
              <a:rPr lang="en-US" sz="2800" dirty="0" smtClean="0"/>
              <a:t>imperfect</a:t>
            </a:r>
            <a:endParaRPr lang="en-US" sz="2800" dirty="0"/>
          </a:p>
          <a:p>
            <a:r>
              <a:rPr lang="he-IL" sz="2800" dirty="0"/>
              <a:t>1</a:t>
            </a:r>
            <a:r>
              <a:rPr lang="en-US" sz="2800" dirty="0" smtClean="0"/>
              <a:t>CS </a:t>
            </a:r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he-IL" sz="3600" dirty="0" smtClean="0"/>
              <a:t>וְשָׁמַרְתִּי</a:t>
            </a:r>
            <a:r>
              <a:rPr lang="en-US" sz="2800" dirty="0" smtClean="0"/>
              <a:t>        and </a:t>
            </a:r>
            <a:r>
              <a:rPr lang="en-US" sz="2800" dirty="0"/>
              <a:t>I will guard</a:t>
            </a:r>
            <a:endParaRPr lang="en-US" sz="2800" dirty="0" smtClean="0"/>
          </a:p>
          <a:p>
            <a:r>
              <a:rPr lang="en-US" sz="2800" dirty="0" smtClean="0"/>
              <a:t>2 </a:t>
            </a:r>
            <a:r>
              <a:rPr lang="en-US" sz="2800" dirty="0"/>
              <a:t>MS        </a:t>
            </a:r>
            <a:r>
              <a:rPr lang="he-IL" sz="3600" dirty="0"/>
              <a:t>וְשָׁמַרְתָּ</a:t>
            </a:r>
            <a:r>
              <a:rPr lang="he-IL" sz="2800" dirty="0"/>
              <a:t>  </a:t>
            </a:r>
            <a:r>
              <a:rPr lang="en-US" sz="2800" dirty="0"/>
              <a:t>   </a:t>
            </a:r>
            <a:r>
              <a:rPr lang="en-US" sz="2800" dirty="0" smtClean="0"/>
              <a:t>    and </a:t>
            </a:r>
            <a:r>
              <a:rPr lang="en-US" sz="2800" dirty="0"/>
              <a:t>you (m.) will guard   </a:t>
            </a:r>
          </a:p>
          <a:p>
            <a:r>
              <a:rPr lang="en-US" sz="2800" dirty="0"/>
              <a:t>2 FS     </a:t>
            </a:r>
            <a:r>
              <a:rPr lang="en-US" sz="2800" dirty="0" smtClean="0"/>
              <a:t>      </a:t>
            </a:r>
            <a:r>
              <a:rPr lang="he-IL" sz="3600" dirty="0"/>
              <a:t>וְשְׁמַרְתְּ</a:t>
            </a:r>
            <a:r>
              <a:rPr lang="en-US" sz="2800" dirty="0"/>
              <a:t>   </a:t>
            </a:r>
            <a:r>
              <a:rPr lang="en-US" sz="2800" dirty="0" smtClean="0"/>
              <a:t>    and </a:t>
            </a:r>
            <a:r>
              <a:rPr lang="en-US" sz="2800" dirty="0"/>
              <a:t>you (f.) will guard 	   </a:t>
            </a:r>
          </a:p>
          <a:p>
            <a:r>
              <a:rPr lang="en-US" sz="2800" dirty="0"/>
              <a:t>3 MS            </a:t>
            </a:r>
            <a:r>
              <a:rPr lang="he-IL" sz="3600" dirty="0"/>
              <a:t>וְשָׁמַר</a:t>
            </a:r>
            <a:r>
              <a:rPr lang="en-US" sz="2800" dirty="0"/>
              <a:t>    </a:t>
            </a:r>
            <a:r>
              <a:rPr lang="en-US" sz="2800" dirty="0" smtClean="0"/>
              <a:t>   and </a:t>
            </a:r>
            <a:r>
              <a:rPr lang="en-US" sz="2800" dirty="0"/>
              <a:t>he will guard  	 </a:t>
            </a:r>
          </a:p>
          <a:p>
            <a:r>
              <a:rPr lang="en-US" sz="2800" dirty="0"/>
              <a:t>3 FS            </a:t>
            </a:r>
            <a:r>
              <a:rPr lang="he-IL" sz="3600" dirty="0"/>
              <a:t>וְשָֽׁמְרָה</a:t>
            </a:r>
            <a:r>
              <a:rPr lang="en-US" sz="2800" dirty="0"/>
              <a:t>   </a:t>
            </a:r>
            <a:r>
              <a:rPr lang="en-US" sz="2800" dirty="0" smtClean="0"/>
              <a:t>    and </a:t>
            </a:r>
            <a:r>
              <a:rPr lang="en-US" sz="2800" dirty="0"/>
              <a:t>she will guard      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832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727283" cy="1400530"/>
          </a:xfrm>
        </p:spPr>
        <p:txBody>
          <a:bodyPr/>
          <a:lstStyle/>
          <a:p>
            <a:r>
              <a:rPr lang="en-US" b="1" dirty="0"/>
              <a:t>11. B. </a:t>
            </a:r>
            <a:r>
              <a:rPr lang="en-US" b="1" dirty="0" err="1"/>
              <a:t>Vāv</a:t>
            </a:r>
            <a:r>
              <a:rPr lang="en-US" b="1" dirty="0"/>
              <a:t> Consecutive / Conjunctive Perfect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429" y="1698172"/>
            <a:ext cx="11242765" cy="4550228"/>
          </a:xfrm>
        </p:spPr>
        <p:txBody>
          <a:bodyPr>
            <a:noAutofit/>
          </a:bodyPr>
          <a:lstStyle/>
          <a:p>
            <a:r>
              <a:rPr lang="en-US" sz="2800" dirty="0"/>
              <a:t>1 CP </a:t>
            </a:r>
            <a:r>
              <a:rPr lang="he-IL" sz="2800" dirty="0"/>
              <a:t>      </a:t>
            </a:r>
            <a:r>
              <a:rPr lang="en-US" sz="2800" dirty="0"/>
              <a:t>    </a:t>
            </a:r>
            <a:r>
              <a:rPr lang="he-IL" sz="3600" dirty="0"/>
              <a:t>וְשָׁמַרְנוּ</a:t>
            </a:r>
            <a:r>
              <a:rPr lang="en-US" sz="2800" dirty="0"/>
              <a:t>   </a:t>
            </a:r>
            <a:r>
              <a:rPr lang="en-US" sz="2800" dirty="0" smtClean="0"/>
              <a:t>      and </a:t>
            </a:r>
            <a:r>
              <a:rPr lang="en-US" sz="2800" dirty="0"/>
              <a:t>we will guard</a:t>
            </a:r>
          </a:p>
          <a:p>
            <a:r>
              <a:rPr lang="en-US" sz="2800" b="1" dirty="0"/>
              <a:t> </a:t>
            </a:r>
            <a:r>
              <a:rPr lang="en-US" sz="2800" dirty="0"/>
              <a:t>2 </a:t>
            </a:r>
            <a:r>
              <a:rPr lang="en-US" sz="2800" dirty="0" smtClean="0"/>
              <a:t>MP       </a:t>
            </a:r>
            <a:r>
              <a:rPr lang="he-IL" sz="2800" dirty="0" smtClean="0"/>
              <a:t>        </a:t>
            </a:r>
            <a:r>
              <a:rPr lang="he-IL" sz="3600" dirty="0"/>
              <a:t>וּשְׁמַרְתֶּם</a:t>
            </a:r>
            <a:r>
              <a:rPr lang="en-US" sz="2800" dirty="0"/>
              <a:t>  and you (m.) will guard</a:t>
            </a:r>
          </a:p>
          <a:p>
            <a:r>
              <a:rPr lang="en-US" sz="2800" dirty="0"/>
              <a:t>2 </a:t>
            </a:r>
            <a:r>
              <a:rPr lang="en-US" sz="2800" dirty="0" smtClean="0"/>
              <a:t>FP           </a:t>
            </a:r>
            <a:r>
              <a:rPr lang="he-IL" sz="2800" dirty="0" smtClean="0"/>
              <a:t>       </a:t>
            </a:r>
            <a:r>
              <a:rPr lang="he-IL" sz="3600" dirty="0"/>
              <a:t>וּשְׁמַרְתֶּן</a:t>
            </a:r>
            <a:r>
              <a:rPr lang="en-US" sz="2800" dirty="0"/>
              <a:t>  and you (f.) will guard</a:t>
            </a:r>
          </a:p>
          <a:p>
            <a:r>
              <a:rPr lang="en-US" sz="2800" dirty="0"/>
              <a:t>3 CP    </a:t>
            </a:r>
            <a:r>
              <a:rPr lang="he-IL" sz="2800" dirty="0"/>
              <a:t>       </a:t>
            </a:r>
            <a:r>
              <a:rPr lang="en-US" sz="2800" dirty="0"/>
              <a:t>   </a:t>
            </a:r>
            <a:r>
              <a:rPr lang="he-IL" sz="3600" dirty="0"/>
              <a:t>וְשָֽׁמְרוּ</a:t>
            </a:r>
            <a:r>
              <a:rPr lang="en-US" sz="2800" dirty="0"/>
              <a:t>   </a:t>
            </a:r>
            <a:r>
              <a:rPr lang="en-US" sz="2800" dirty="0" smtClean="0"/>
              <a:t>    and </a:t>
            </a:r>
            <a:r>
              <a:rPr lang="en-US" sz="2800" dirty="0"/>
              <a:t>they will </a:t>
            </a:r>
            <a:r>
              <a:rPr lang="en-US" sz="2800" dirty="0" smtClean="0"/>
              <a:t>guard</a:t>
            </a:r>
          </a:p>
          <a:p>
            <a:r>
              <a:rPr lang="en-US" sz="2800" dirty="0"/>
              <a:t>As with the imperfects with the </a:t>
            </a:r>
            <a:r>
              <a:rPr lang="en-US" sz="2800" dirty="0" err="1"/>
              <a:t>vāv</a:t>
            </a:r>
            <a:r>
              <a:rPr lang="en-US" sz="2800" dirty="0"/>
              <a:t> consecutive the perfect sequence may also begin with a </a:t>
            </a:r>
            <a:r>
              <a:rPr lang="he-IL" sz="3600" dirty="0"/>
              <a:t>וְהָיָה</a:t>
            </a:r>
            <a:r>
              <a:rPr lang="he-IL" sz="2800" dirty="0"/>
              <a:t> </a:t>
            </a:r>
            <a:r>
              <a:rPr lang="en-US" sz="2800" dirty="0" smtClean="0"/>
              <a:t>  “</a:t>
            </a:r>
            <a:r>
              <a:rPr lang="en-US" sz="2800" dirty="0"/>
              <a:t>and it will be.” </a:t>
            </a:r>
            <a:endParaRPr lang="en-US" sz="2800" dirty="0" smtClean="0"/>
          </a:p>
          <a:p>
            <a:r>
              <a:rPr lang="en-US" sz="2800" dirty="0"/>
              <a:t>Note that in the 2MP and 2FP with the heavy </a:t>
            </a:r>
            <a:r>
              <a:rPr lang="en-US" sz="2800" dirty="0" err="1"/>
              <a:t>sufformatives</a:t>
            </a:r>
            <a:r>
              <a:rPr lang="en-US" sz="2800" dirty="0"/>
              <a:t> </a:t>
            </a:r>
            <a:r>
              <a:rPr lang="he-IL" sz="3600" dirty="0"/>
              <a:t>תֶּם</a:t>
            </a:r>
            <a:r>
              <a:rPr lang="he-IL" sz="2800" dirty="0"/>
              <a:t> </a:t>
            </a:r>
            <a:r>
              <a:rPr lang="en-US" sz="2800" dirty="0" smtClean="0"/>
              <a:t> and  </a:t>
            </a:r>
            <a:r>
              <a:rPr lang="he-IL" sz="3600" dirty="0" smtClean="0"/>
              <a:t>תֶּן</a:t>
            </a:r>
            <a:r>
              <a:rPr lang="he-IL" sz="2800" dirty="0" smtClean="0"/>
              <a:t> </a:t>
            </a:r>
            <a:r>
              <a:rPr lang="en-US" sz="2800" dirty="0" smtClean="0"/>
              <a:t>  the </a:t>
            </a:r>
            <a:r>
              <a:rPr lang="en-US" sz="2800" dirty="0" err="1"/>
              <a:t>vāv</a:t>
            </a:r>
            <a:r>
              <a:rPr lang="en-US" sz="2800" dirty="0"/>
              <a:t> consecutive is added with a </a:t>
            </a:r>
            <a:r>
              <a:rPr lang="he-IL" sz="2800" dirty="0"/>
              <a:t>וּ</a:t>
            </a:r>
            <a:r>
              <a:rPr lang="en-US" sz="2800" dirty="0"/>
              <a:t> instead of a</a:t>
            </a:r>
            <a:r>
              <a:rPr lang="en-US" sz="3600" dirty="0"/>
              <a:t> </a:t>
            </a:r>
            <a:r>
              <a:rPr lang="he-IL" sz="3600" dirty="0"/>
              <a:t>וְ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403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0322"/>
          </a:xfrm>
        </p:spPr>
        <p:txBody>
          <a:bodyPr/>
          <a:lstStyle/>
          <a:p>
            <a:r>
              <a:rPr lang="en-US" b="1" dirty="0"/>
              <a:t>11. C. </a:t>
            </a:r>
            <a:r>
              <a:rPr lang="en-US" b="1" dirty="0" err="1"/>
              <a:t>Qal</a:t>
            </a:r>
            <a:r>
              <a:rPr lang="en-US" b="1" dirty="0"/>
              <a:t> </a:t>
            </a:r>
            <a:r>
              <a:rPr lang="en-US" b="1" dirty="0" smtClean="0"/>
              <a:t>Imperatives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95911" cy="4195481"/>
          </a:xfrm>
        </p:spPr>
        <p:txBody>
          <a:bodyPr>
            <a:normAutofit/>
          </a:bodyPr>
          <a:lstStyle/>
          <a:p>
            <a:r>
              <a:rPr lang="en-US" sz="2800" dirty="0"/>
              <a:t>Imperatives are used most frequently to express a command but may also be used to express a request or to give permission.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In Hebrew the imperative only has four forms that are all in second person (2ms, 2fs, 2mp, 2fp). </a:t>
            </a:r>
            <a:endParaRPr lang="en-US" sz="2800" dirty="0" smtClean="0"/>
          </a:p>
          <a:p>
            <a:r>
              <a:rPr lang="he-IL" sz="3600" dirty="0"/>
              <a:t>נָא</a:t>
            </a:r>
            <a:r>
              <a:rPr lang="he-IL" sz="2800" dirty="0"/>
              <a:t> </a:t>
            </a:r>
            <a:r>
              <a:rPr lang="en-US" sz="2800" dirty="0" smtClean="0"/>
              <a:t>  is </a:t>
            </a:r>
            <a:r>
              <a:rPr lang="en-US" sz="2800" dirty="0"/>
              <a:t>often coupled with an imperative adding the sense of “please” would you.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7674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8402"/>
          </a:xfrm>
        </p:spPr>
        <p:txBody>
          <a:bodyPr/>
          <a:lstStyle/>
          <a:p>
            <a:r>
              <a:rPr lang="en-US" b="1" dirty="0"/>
              <a:t>11. C. </a:t>
            </a:r>
            <a:r>
              <a:rPr lang="en-US" b="1" dirty="0" err="1"/>
              <a:t>Qal</a:t>
            </a:r>
            <a:r>
              <a:rPr lang="en-US" b="1" dirty="0"/>
              <a:t> </a:t>
            </a:r>
            <a:r>
              <a:rPr lang="en-US" b="1" dirty="0" smtClean="0"/>
              <a:t>Imperatives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95911" cy="4195481"/>
          </a:xfrm>
        </p:spPr>
        <p:txBody>
          <a:bodyPr>
            <a:normAutofit/>
          </a:bodyPr>
          <a:lstStyle/>
          <a:p>
            <a:r>
              <a:rPr lang="en-US" sz="2800" dirty="0"/>
              <a:t>	Imperfect  	</a:t>
            </a:r>
            <a:r>
              <a:rPr lang="he-IL" sz="2800" dirty="0"/>
              <a:t>			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	Imperative </a:t>
            </a:r>
          </a:p>
          <a:p>
            <a:r>
              <a:rPr lang="en-US" sz="2800" dirty="0"/>
              <a:t>2ms	</a:t>
            </a:r>
            <a:r>
              <a:rPr lang="he-IL" sz="3600" dirty="0"/>
              <a:t>תִּשְׁמֹר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will guard]	</a:t>
            </a:r>
            <a:r>
              <a:rPr lang="he-IL" sz="2800" dirty="0"/>
              <a:t>	</a:t>
            </a:r>
            <a:r>
              <a:rPr lang="el-GR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	</a:t>
            </a:r>
            <a:r>
              <a:rPr lang="he-IL" sz="3600" dirty="0"/>
              <a:t>שְׁמֹר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guard!]</a:t>
            </a:r>
          </a:p>
          <a:p>
            <a:r>
              <a:rPr lang="en-US" sz="2800" dirty="0" smtClean="0"/>
              <a:t>2fs     </a:t>
            </a:r>
            <a:r>
              <a:rPr lang="he-IL" sz="3600" dirty="0" smtClean="0"/>
              <a:t>תִּשְׁמְרִי</a:t>
            </a:r>
            <a:r>
              <a:rPr lang="he-IL" sz="2800" dirty="0" smtClean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will guard]	</a:t>
            </a:r>
            <a:r>
              <a:rPr lang="he-IL" sz="2800" dirty="0"/>
              <a:t>	</a:t>
            </a:r>
            <a:r>
              <a:rPr lang="el-GR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	</a:t>
            </a:r>
            <a:r>
              <a:rPr lang="he-IL" sz="3600" dirty="0" smtClean="0"/>
              <a:t>שִׁמְרִי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guard!]</a:t>
            </a:r>
          </a:p>
          <a:p>
            <a:r>
              <a:rPr lang="en-US" sz="2800" dirty="0"/>
              <a:t>2mp	</a:t>
            </a:r>
            <a:r>
              <a:rPr lang="he-IL" sz="3600" dirty="0" smtClean="0"/>
              <a:t>תִּשְׁמְרוּ</a:t>
            </a:r>
            <a:r>
              <a:rPr lang="he-IL" sz="2800" dirty="0" smtClean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will guard]	</a:t>
            </a:r>
            <a:r>
              <a:rPr lang="he-IL" sz="2800" dirty="0"/>
              <a:t>	</a:t>
            </a:r>
            <a:r>
              <a:rPr lang="el-GR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	</a:t>
            </a:r>
            <a:r>
              <a:rPr lang="he-IL" sz="3600" dirty="0"/>
              <a:t>שִׁמְרוּ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guard!]</a:t>
            </a:r>
          </a:p>
          <a:p>
            <a:r>
              <a:rPr lang="en-US" sz="2800" dirty="0" smtClean="0"/>
              <a:t>2fp </a:t>
            </a:r>
            <a:r>
              <a:rPr lang="en-US" sz="2800" dirty="0"/>
              <a:t>	</a:t>
            </a:r>
            <a:r>
              <a:rPr lang="he-IL" sz="3600" dirty="0" smtClean="0"/>
              <a:t>תִּשְׁמֹ֫רְנָה</a:t>
            </a:r>
            <a:r>
              <a:rPr lang="he-IL" sz="2800" dirty="0" smtClean="0"/>
              <a:t>  </a:t>
            </a:r>
            <a:r>
              <a:rPr lang="en-US" sz="2800" dirty="0" smtClean="0"/>
              <a:t>  [</a:t>
            </a:r>
            <a:r>
              <a:rPr lang="en-US" sz="2800" dirty="0"/>
              <a:t>you will guard]	</a:t>
            </a:r>
            <a:r>
              <a:rPr lang="el-GR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	</a:t>
            </a:r>
            <a:r>
              <a:rPr lang="he-IL" sz="3600" dirty="0"/>
              <a:t>שְׁמֹ֫רְנָה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guard!]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2824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D. Learn the following chant for </a:t>
            </a:r>
            <a:r>
              <a:rPr lang="he-IL" dirty="0"/>
              <a:t>שָׁמַר</a:t>
            </a:r>
            <a:r>
              <a:rPr lang="en-US" b="1" dirty="0"/>
              <a:t>:  Imperative chant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2499360"/>
            <a:ext cx="11068595" cy="37490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2ms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4000" dirty="0"/>
              <a:t>שְׁמֹר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guard	2mp	</a:t>
            </a:r>
            <a:r>
              <a:rPr lang="he-IL" sz="4000" dirty="0"/>
              <a:t>שִׁמְרוּ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guard</a:t>
            </a:r>
          </a:p>
          <a:p>
            <a:r>
              <a:rPr lang="en-US" sz="2800" dirty="0"/>
              <a:t> 	2fs</a:t>
            </a:r>
            <a:r>
              <a:rPr lang="he-IL" sz="2800" dirty="0"/>
              <a:t> </a:t>
            </a:r>
            <a:r>
              <a:rPr lang="en-US" sz="2800" dirty="0" smtClean="0"/>
              <a:t>  </a:t>
            </a:r>
            <a:r>
              <a:rPr lang="he-IL" sz="4000" dirty="0" smtClean="0"/>
              <a:t>שִׁמְרִי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guard 	2fp</a:t>
            </a:r>
            <a:r>
              <a:rPr lang="he-IL" sz="2800" dirty="0"/>
              <a:t>	</a:t>
            </a:r>
            <a:r>
              <a:rPr lang="he-IL" sz="4000" dirty="0"/>
              <a:t>שְׁמֹרְנָה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guard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610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4.L.  Sing: Shema lullaby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39454" cy="4195481"/>
          </a:xfrm>
        </p:spPr>
        <p:txBody>
          <a:bodyPr/>
          <a:lstStyle/>
          <a:p>
            <a:r>
              <a:rPr lang="he-IL" sz="4400" dirty="0" smtClean="0"/>
              <a:t>שְׁמַע יִשְׂרָאֵל     </a:t>
            </a:r>
            <a:r>
              <a:rPr lang="he-IL" sz="4400" dirty="0"/>
              <a:t>יְהוָה אֱלֹהֵינוּ </a:t>
            </a:r>
            <a:r>
              <a:rPr lang="he-IL" sz="4400" dirty="0" smtClean="0"/>
              <a:t>   יְהוָה </a:t>
            </a:r>
            <a:r>
              <a:rPr lang="he-IL" sz="4400" dirty="0"/>
              <a:t>אֶחָֽד׃ </a:t>
            </a:r>
            <a:r>
              <a:rPr lang="en-US" sz="4400" dirty="0"/>
              <a:t>    </a:t>
            </a:r>
            <a:r>
              <a:rPr lang="en-US" dirty="0"/>
              <a:t>(Deut. 6:4)</a:t>
            </a:r>
          </a:p>
          <a:p>
            <a:r>
              <a:rPr lang="en-US" b="1" u="sng" dirty="0">
                <a:hlinkClick r:id="rId2"/>
              </a:rPr>
              <a:t>https://www.youtube.com/watch?v=pIOpZ9fQLbU&amp;t=0s&amp;list=PLnNXzYjQerJia_8yTy8OrM2K-BiN5OEup&amp;index=2</a:t>
            </a:r>
            <a:r>
              <a:rPr lang="en-US" b="1" dirty="0"/>
              <a:t>   </a:t>
            </a:r>
            <a:endParaRPr lang="en-US" dirty="0"/>
          </a:p>
          <a:p>
            <a:r>
              <a:rPr lang="en-US" b="1" dirty="0"/>
              <a:t>or search </a:t>
            </a:r>
            <a:r>
              <a:rPr lang="en-US" b="1" dirty="0" err="1"/>
              <a:t>Youtube</a:t>
            </a:r>
            <a:r>
              <a:rPr lang="en-US" b="1" dirty="0"/>
              <a:t> for: “</a:t>
            </a:r>
            <a:r>
              <a:rPr lang="en-US" dirty="0"/>
              <a:t>Shema Lullaby Judy </a:t>
            </a:r>
            <a:r>
              <a:rPr lang="en-US" dirty="0" err="1"/>
              <a:t>Ginsburgh</a:t>
            </a:r>
            <a:r>
              <a:rPr lang="en-US" dirty="0"/>
              <a:t>”</a:t>
            </a:r>
          </a:p>
          <a:p>
            <a:r>
              <a:rPr lang="en-US" dirty="0" smtClean="0"/>
              <a:t>Shabbat Shalom Medley</a:t>
            </a:r>
          </a:p>
          <a:p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MBgACM_LcE&amp;list=RDEMSL0J_ngrs5U8EoQWZITH5w&amp;index=9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85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E. Weak verb variations on the imperative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78791" cy="4195481"/>
          </a:xfrm>
        </p:spPr>
        <p:txBody>
          <a:bodyPr>
            <a:normAutofit/>
          </a:bodyPr>
          <a:lstStyle/>
          <a:p>
            <a:r>
              <a:rPr lang="he-IL" sz="3600" dirty="0"/>
              <a:t>אָמַר</a:t>
            </a:r>
            <a:r>
              <a:rPr lang="he-IL" sz="2800" dirty="0"/>
              <a:t> </a:t>
            </a:r>
            <a:r>
              <a:rPr lang="en-US" sz="2800" dirty="0" smtClean="0"/>
              <a:t>  to </a:t>
            </a:r>
            <a:r>
              <a:rPr lang="en-US" sz="2800" dirty="0"/>
              <a:t>say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אֱמֹר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say	2mp	</a:t>
            </a:r>
            <a:r>
              <a:rPr lang="he-IL" sz="3600" dirty="0"/>
              <a:t>אִמְרוּ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say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/>
              <a:t>אִמְרִי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say 	2fp</a:t>
            </a:r>
            <a:r>
              <a:rPr lang="he-IL" sz="2800" dirty="0"/>
              <a:t>	</a:t>
            </a:r>
            <a:r>
              <a:rPr lang="he-IL" sz="3600" dirty="0"/>
              <a:t>אֱמֹרְנָה</a:t>
            </a:r>
            <a:r>
              <a:rPr lang="he-IL" sz="2800" dirty="0"/>
              <a:t>  </a:t>
            </a:r>
            <a:r>
              <a:rPr lang="en-US" sz="2800" dirty="0" smtClean="0"/>
              <a:t> 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say</a:t>
            </a:r>
          </a:p>
          <a:p>
            <a:r>
              <a:rPr lang="he-IL" sz="3600" dirty="0"/>
              <a:t>הָלַךְ</a:t>
            </a:r>
            <a:r>
              <a:rPr lang="he-IL" sz="2800" dirty="0"/>
              <a:t> </a:t>
            </a:r>
            <a:r>
              <a:rPr lang="en-US" sz="2800" dirty="0" smtClean="0"/>
              <a:t>  to </a:t>
            </a:r>
            <a:r>
              <a:rPr lang="en-US" sz="2800" dirty="0"/>
              <a:t>go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לֵךְ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go	</a:t>
            </a:r>
            <a:r>
              <a:rPr lang="en-US" sz="2800" dirty="0" smtClean="0"/>
              <a:t>    2mp</a:t>
            </a:r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he-IL" sz="3600" dirty="0" smtClean="0"/>
              <a:t>לְכוּ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m.p</a:t>
            </a:r>
            <a:r>
              <a:rPr lang="en-US" sz="2800" dirty="0"/>
              <a:t>.] go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/>
              <a:t>לְכִי</a:t>
            </a:r>
            <a:r>
              <a:rPr lang="en-US" sz="2800" dirty="0"/>
              <a:t>   [you, </a:t>
            </a:r>
            <a:r>
              <a:rPr lang="en-US" sz="2800" dirty="0" err="1"/>
              <a:t>f.s</a:t>
            </a:r>
            <a:r>
              <a:rPr lang="en-US" sz="2800" dirty="0"/>
              <a:t>.] go	 	2fp</a:t>
            </a:r>
            <a:r>
              <a:rPr lang="he-IL" sz="2800" dirty="0"/>
              <a:t>	</a:t>
            </a:r>
            <a:r>
              <a:rPr lang="he-IL" sz="3600" dirty="0"/>
              <a:t>לֵכְנָה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</a:t>
            </a:r>
            <a:r>
              <a:rPr lang="en-US" sz="2800" dirty="0" smtClean="0"/>
              <a:t>go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5176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E. Weak verb variations on the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00711" cy="4195481"/>
          </a:xfrm>
        </p:spPr>
        <p:txBody>
          <a:bodyPr>
            <a:noAutofit/>
          </a:bodyPr>
          <a:lstStyle/>
          <a:p>
            <a:r>
              <a:rPr lang="he-IL" sz="3600" dirty="0"/>
              <a:t>נָתַן</a:t>
            </a:r>
            <a:r>
              <a:rPr lang="he-IL" sz="2800" dirty="0"/>
              <a:t> </a:t>
            </a:r>
            <a:r>
              <a:rPr lang="en-US" sz="2800" dirty="0"/>
              <a:t>  to </a:t>
            </a:r>
            <a:r>
              <a:rPr lang="en-US" sz="2800" dirty="0" smtClean="0"/>
              <a:t>give</a:t>
            </a:r>
          </a:p>
          <a:p>
            <a:r>
              <a:rPr lang="en-US" sz="2800" dirty="0" smtClean="0"/>
              <a:t>2ms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תֵּן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give	</a:t>
            </a:r>
            <a:r>
              <a:rPr lang="en-US" sz="2800" dirty="0" smtClean="0"/>
              <a:t>    2mp</a:t>
            </a:r>
            <a:r>
              <a:rPr lang="en-US" sz="2800" dirty="0"/>
              <a:t>	</a:t>
            </a:r>
            <a:r>
              <a:rPr lang="he-IL" sz="3600" dirty="0"/>
              <a:t>תְּנוּ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give</a:t>
            </a:r>
          </a:p>
          <a:p>
            <a:r>
              <a:rPr lang="en-US" sz="2800" dirty="0"/>
              <a:t> 	2fs     </a:t>
            </a:r>
            <a:r>
              <a:rPr lang="he-IL" sz="3600" dirty="0"/>
              <a:t>תְּנִי</a:t>
            </a:r>
            <a:r>
              <a:rPr lang="he-IL" sz="2800" dirty="0"/>
              <a:t> </a:t>
            </a:r>
            <a:r>
              <a:rPr lang="en-US" sz="2800" dirty="0"/>
              <a:t>   [you, </a:t>
            </a:r>
            <a:r>
              <a:rPr lang="en-US" sz="2800" dirty="0" err="1"/>
              <a:t>f.s</a:t>
            </a:r>
            <a:r>
              <a:rPr lang="en-US" sz="2800" dirty="0"/>
              <a:t>.] give 	2fp</a:t>
            </a:r>
            <a:r>
              <a:rPr lang="he-IL" sz="2800" dirty="0"/>
              <a:t>	</a:t>
            </a:r>
            <a:r>
              <a:rPr lang="he-IL" sz="3600" dirty="0" smtClean="0"/>
              <a:t>תֵּנָּה</a:t>
            </a:r>
            <a:r>
              <a:rPr lang="he-IL" sz="2800" dirty="0" smtClean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give</a:t>
            </a:r>
          </a:p>
          <a:p>
            <a:r>
              <a:rPr lang="he-IL" sz="3600" dirty="0"/>
              <a:t>לָקַח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take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קַח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take	</a:t>
            </a:r>
            <a:r>
              <a:rPr lang="en-US" sz="2800" dirty="0" smtClean="0"/>
              <a:t>    2mp</a:t>
            </a:r>
            <a:r>
              <a:rPr lang="en-US" sz="2800" dirty="0"/>
              <a:t>	</a:t>
            </a:r>
            <a:r>
              <a:rPr lang="he-IL" sz="3600" dirty="0"/>
              <a:t>קְחוּ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take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/>
              <a:t>קְחִי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take </a:t>
            </a:r>
            <a:r>
              <a:rPr lang="en-US" sz="2800" dirty="0" smtClean="0"/>
              <a:t>    2fp</a:t>
            </a:r>
            <a:r>
              <a:rPr lang="he-IL" sz="2800" dirty="0"/>
              <a:t>	</a:t>
            </a:r>
            <a:r>
              <a:rPr lang="he-IL" sz="3600" dirty="0" smtClean="0"/>
              <a:t>קַחְנָה</a:t>
            </a:r>
            <a:r>
              <a:rPr lang="he-IL" sz="2800" dirty="0" smtClean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take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606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E. Weak verb variations on the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217831" cy="4195481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Pē</a:t>
            </a:r>
            <a:r>
              <a:rPr lang="en-US" sz="2800" b="1" dirty="0"/>
              <a:t> </a:t>
            </a:r>
            <a:r>
              <a:rPr lang="en-US" sz="2800" b="1" dirty="0" err="1"/>
              <a:t>Nûn</a:t>
            </a:r>
            <a:endParaRPr lang="en-US" sz="2800" dirty="0"/>
          </a:p>
          <a:p>
            <a:r>
              <a:rPr lang="he-IL" sz="3600" dirty="0"/>
              <a:t>נָפַל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fall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 smtClean="0"/>
              <a:t>נְפֹל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m.s.</a:t>
            </a:r>
            <a:r>
              <a:rPr lang="en-US" sz="2800" dirty="0"/>
              <a:t>] fall 	</a:t>
            </a:r>
            <a:r>
              <a:rPr lang="en-US" sz="2800" dirty="0" smtClean="0"/>
              <a:t>    2mp</a:t>
            </a:r>
            <a:r>
              <a:rPr lang="en-US" sz="2800" dirty="0"/>
              <a:t>	</a:t>
            </a:r>
            <a:r>
              <a:rPr lang="he-IL" sz="3600" dirty="0"/>
              <a:t>נִפְלוּ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fall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/>
              <a:t>נִפְלִי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fall	</a:t>
            </a:r>
            <a:r>
              <a:rPr lang="he-IL" sz="2800" dirty="0"/>
              <a:t> 	</a:t>
            </a:r>
            <a:r>
              <a:rPr lang="en-US" sz="2800" dirty="0"/>
              <a:t>2fp</a:t>
            </a:r>
            <a:r>
              <a:rPr lang="he-IL" sz="2800" dirty="0"/>
              <a:t>	</a:t>
            </a:r>
            <a:r>
              <a:rPr lang="he-IL" sz="3600" dirty="0"/>
              <a:t>נְפֹלְנָה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fall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9563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E. Weak verb variations on the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33006"/>
            <a:ext cx="10104619" cy="4972594"/>
          </a:xfrm>
        </p:spPr>
        <p:txBody>
          <a:bodyPr>
            <a:noAutofit/>
          </a:bodyPr>
          <a:lstStyle/>
          <a:p>
            <a:r>
              <a:rPr lang="en-US" sz="2800" b="1" dirty="0" err="1"/>
              <a:t>Pē</a:t>
            </a:r>
            <a:r>
              <a:rPr lang="en-US" sz="2800" b="1" dirty="0"/>
              <a:t> </a:t>
            </a:r>
            <a:r>
              <a:rPr lang="en-US" sz="2800" b="1" dirty="0" err="1"/>
              <a:t>Yôd</a:t>
            </a:r>
            <a:endParaRPr lang="en-US" sz="2800" dirty="0"/>
          </a:p>
          <a:p>
            <a:r>
              <a:rPr lang="he-IL" sz="3600" dirty="0"/>
              <a:t>יָשַׁב</a:t>
            </a:r>
            <a:r>
              <a:rPr lang="he-IL" sz="2800" dirty="0"/>
              <a:t> </a:t>
            </a:r>
            <a:r>
              <a:rPr lang="en-US" sz="2800" dirty="0" smtClean="0"/>
              <a:t>  to </a:t>
            </a:r>
            <a:r>
              <a:rPr lang="en-US" sz="2800" dirty="0"/>
              <a:t>sit, dwell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שֵׁב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sit 	</a:t>
            </a:r>
            <a:r>
              <a:rPr lang="en-US" sz="2800" dirty="0" smtClean="0"/>
              <a:t>     2mp</a:t>
            </a:r>
            <a:r>
              <a:rPr lang="en-US" sz="2800" dirty="0"/>
              <a:t>	</a:t>
            </a:r>
            <a:r>
              <a:rPr lang="he-IL" sz="3600" dirty="0"/>
              <a:t>שְׁבוּ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sit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/>
              <a:t>שְׂבִי</a:t>
            </a:r>
            <a:r>
              <a:rPr lang="he-IL" sz="2800" dirty="0"/>
              <a:t> </a:t>
            </a:r>
            <a:r>
              <a:rPr lang="en-US" sz="2800" dirty="0" smtClean="0"/>
              <a:t> 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sit 	</a:t>
            </a:r>
            <a:r>
              <a:rPr lang="he-IL" sz="2800" dirty="0"/>
              <a:t> 	</a:t>
            </a:r>
            <a:r>
              <a:rPr lang="en-US" sz="2800" dirty="0"/>
              <a:t>2fp</a:t>
            </a:r>
            <a:r>
              <a:rPr lang="he-IL" sz="2800" dirty="0"/>
              <a:t>	</a:t>
            </a:r>
            <a:r>
              <a:rPr lang="he-IL" sz="3600" dirty="0"/>
              <a:t>שֵׁבְנָה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sit</a:t>
            </a:r>
          </a:p>
          <a:p>
            <a:r>
              <a:rPr lang="he-IL" sz="3600" dirty="0"/>
              <a:t>יָדַע</a:t>
            </a:r>
            <a:r>
              <a:rPr lang="he-IL" sz="2800" dirty="0"/>
              <a:t> </a:t>
            </a:r>
            <a:r>
              <a:rPr lang="en-US" sz="2800" dirty="0" smtClean="0"/>
              <a:t>  to </a:t>
            </a:r>
            <a:r>
              <a:rPr lang="en-US" sz="2800" dirty="0"/>
              <a:t>know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דַּע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know	2mp	</a:t>
            </a:r>
            <a:r>
              <a:rPr lang="he-IL" sz="3600" dirty="0"/>
              <a:t>דְעוּ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know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/>
              <a:t>דְּעִי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know 	</a:t>
            </a:r>
            <a:r>
              <a:rPr lang="en-US" sz="2800" dirty="0" smtClean="0"/>
              <a:t>2fp</a:t>
            </a:r>
            <a:r>
              <a:rPr lang="he-IL" sz="2800" dirty="0"/>
              <a:t>	</a:t>
            </a:r>
            <a:r>
              <a:rPr lang="he-IL" sz="3600" dirty="0"/>
              <a:t>דַּעְנָה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know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5479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E. Weak verb variations on the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2052918"/>
            <a:ext cx="11225349" cy="4626556"/>
          </a:xfrm>
        </p:spPr>
        <p:txBody>
          <a:bodyPr>
            <a:noAutofit/>
          </a:bodyPr>
          <a:lstStyle/>
          <a:p>
            <a:r>
              <a:rPr lang="en-US" sz="2800" b="1" dirty="0"/>
              <a:t>Middle weak</a:t>
            </a:r>
            <a:endParaRPr lang="en-US" sz="2800" dirty="0"/>
          </a:p>
          <a:p>
            <a:r>
              <a:rPr lang="he-IL" sz="3600" dirty="0"/>
              <a:t>בוֹא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come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בּוֹא</a:t>
            </a:r>
            <a:r>
              <a:rPr lang="he-IL" sz="2800" dirty="0"/>
              <a:t>	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m.s.</a:t>
            </a:r>
            <a:r>
              <a:rPr lang="en-US" sz="2800" dirty="0"/>
              <a:t>] come	2mp	</a:t>
            </a:r>
            <a:r>
              <a:rPr lang="he-IL" sz="3600" dirty="0"/>
              <a:t>בּוֹאוּ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come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/>
              <a:t>בּוֹאִי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come </a:t>
            </a:r>
            <a:r>
              <a:rPr lang="en-US" sz="2800" dirty="0" smtClean="0"/>
              <a:t> </a:t>
            </a:r>
            <a:r>
              <a:rPr lang="en-US" sz="2800" dirty="0"/>
              <a:t>	2fp</a:t>
            </a:r>
            <a:r>
              <a:rPr lang="he-IL" sz="2800" dirty="0"/>
              <a:t>	</a:t>
            </a:r>
            <a:r>
              <a:rPr lang="he-IL" sz="3600" dirty="0" smtClean="0"/>
              <a:t>בּוֹאנָה</a:t>
            </a:r>
            <a:r>
              <a:rPr lang="he-IL" sz="2800" dirty="0" smtClean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come</a:t>
            </a:r>
          </a:p>
          <a:p>
            <a:r>
              <a:rPr lang="he-IL" sz="3600" dirty="0"/>
              <a:t>קוּם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rise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en-US" sz="2800" dirty="0" smtClean="0"/>
              <a:t> </a:t>
            </a:r>
            <a:r>
              <a:rPr lang="he-IL" sz="3600" dirty="0" smtClean="0"/>
              <a:t>קוּם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rise	</a:t>
            </a:r>
            <a:r>
              <a:rPr lang="en-US" sz="2800" dirty="0" smtClean="0"/>
              <a:t>     2mp</a:t>
            </a:r>
            <a:r>
              <a:rPr lang="en-US" sz="2800" dirty="0"/>
              <a:t>	</a:t>
            </a:r>
            <a:r>
              <a:rPr lang="he-IL" sz="3600" dirty="0"/>
              <a:t>קוּמוּ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rise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/>
              <a:t>קוּמִי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rise 	</a:t>
            </a:r>
            <a:r>
              <a:rPr lang="en-US" sz="2800" dirty="0" smtClean="0"/>
              <a:t>         2fp</a:t>
            </a:r>
            <a:r>
              <a:rPr lang="he-IL" sz="2800" dirty="0"/>
              <a:t>	</a:t>
            </a:r>
            <a:r>
              <a:rPr lang="he-IL" sz="3600" dirty="0"/>
              <a:t>קֹמְנָה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rise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714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E. Weak verb variations on the imperative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853248"/>
            <a:ext cx="10644551" cy="4739141"/>
          </a:xfrm>
        </p:spPr>
        <p:txBody>
          <a:bodyPr>
            <a:noAutofit/>
          </a:bodyPr>
          <a:lstStyle/>
          <a:p>
            <a:r>
              <a:rPr lang="en-US" sz="2800" b="1" dirty="0" err="1"/>
              <a:t>Lāme</a:t>
            </a:r>
            <a:r>
              <a:rPr lang="en-US" sz="2800" b="1" u="sng" dirty="0" err="1"/>
              <a:t>d</a:t>
            </a:r>
            <a:r>
              <a:rPr lang="en-US" sz="2800" b="1" u="sng" dirty="0"/>
              <a:t> </a:t>
            </a:r>
            <a:r>
              <a:rPr lang="en-US" sz="2800" b="1" dirty="0" err="1"/>
              <a:t>Hē</a:t>
            </a:r>
            <a:endParaRPr lang="en-US" sz="2800" dirty="0"/>
          </a:p>
          <a:p>
            <a:r>
              <a:rPr lang="he-IL" sz="3600" dirty="0"/>
              <a:t>עָלָה</a:t>
            </a:r>
            <a:r>
              <a:rPr lang="he-IL" sz="2800" dirty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go up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עֲלֵה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go up	2mp	</a:t>
            </a:r>
            <a:r>
              <a:rPr lang="he-IL" sz="3600" dirty="0"/>
              <a:t>עֲלוּ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go up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 smtClean="0"/>
              <a:t>עֲלִי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go </a:t>
            </a:r>
            <a:r>
              <a:rPr lang="en-US" sz="2800" dirty="0" smtClean="0"/>
              <a:t>up    </a:t>
            </a:r>
            <a:r>
              <a:rPr lang="en-US" sz="2800" dirty="0"/>
              <a:t>	</a:t>
            </a:r>
            <a:r>
              <a:rPr lang="en-US" sz="2800" dirty="0" smtClean="0"/>
              <a:t>2fp</a:t>
            </a:r>
            <a:r>
              <a:rPr lang="he-IL" sz="2800" dirty="0"/>
              <a:t>	</a:t>
            </a:r>
            <a:r>
              <a:rPr lang="he-IL" sz="3600" dirty="0" smtClean="0"/>
              <a:t>עֲלֶינָה</a:t>
            </a:r>
            <a:r>
              <a:rPr lang="he-IL" sz="2800" dirty="0" smtClean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go up</a:t>
            </a:r>
          </a:p>
          <a:p>
            <a:r>
              <a:rPr lang="he-IL" sz="3600" dirty="0" smtClean="0"/>
              <a:t>בָּנָה</a:t>
            </a:r>
            <a:r>
              <a:rPr lang="he-IL" sz="2800" dirty="0" smtClean="0"/>
              <a:t> </a:t>
            </a:r>
            <a:r>
              <a:rPr lang="en-US" sz="2800" dirty="0" smtClean="0"/>
              <a:t> to </a:t>
            </a:r>
            <a:r>
              <a:rPr lang="en-US" sz="2800" dirty="0"/>
              <a:t>build</a:t>
            </a:r>
          </a:p>
          <a:p>
            <a:r>
              <a:rPr lang="en-US" sz="2800" dirty="0"/>
              <a:t>2ms</a:t>
            </a:r>
            <a:r>
              <a:rPr lang="he-IL" sz="2800" dirty="0"/>
              <a:t> 	</a:t>
            </a:r>
            <a:r>
              <a:rPr lang="he-IL" sz="3600" dirty="0"/>
              <a:t>בְּנֵה</a:t>
            </a:r>
            <a:r>
              <a:rPr lang="he-IL" sz="2800" dirty="0"/>
              <a:t>	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m.s.</a:t>
            </a:r>
            <a:r>
              <a:rPr lang="en-US" sz="2800" dirty="0"/>
              <a:t>] build	2mp	</a:t>
            </a:r>
            <a:r>
              <a:rPr lang="he-IL" sz="3600" dirty="0"/>
              <a:t>בְּנוּ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build</a:t>
            </a:r>
          </a:p>
          <a:p>
            <a:r>
              <a:rPr lang="en-US" sz="2800" dirty="0"/>
              <a:t> 	2fs</a:t>
            </a:r>
            <a:r>
              <a:rPr lang="he-IL" sz="2800" dirty="0"/>
              <a:t> 	</a:t>
            </a:r>
            <a:r>
              <a:rPr lang="he-IL" sz="3600" dirty="0"/>
              <a:t>בְּנִי</a:t>
            </a:r>
            <a:r>
              <a:rPr lang="he-IL" sz="2800" dirty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build 	</a:t>
            </a:r>
            <a:r>
              <a:rPr lang="en-US" sz="2800" dirty="0" smtClean="0"/>
              <a:t>    2fp</a:t>
            </a:r>
            <a:r>
              <a:rPr lang="he-IL" sz="2800" dirty="0"/>
              <a:t>	</a:t>
            </a:r>
            <a:r>
              <a:rPr lang="he-IL" sz="3600" dirty="0"/>
              <a:t>בְּנֶינָה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build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531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F. Jussive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80" y="1680754"/>
            <a:ext cx="11390811" cy="4567645"/>
          </a:xfrm>
        </p:spPr>
        <p:txBody>
          <a:bodyPr>
            <a:noAutofit/>
          </a:bodyPr>
          <a:lstStyle/>
          <a:p>
            <a:r>
              <a:rPr lang="en-US" sz="2800" dirty="0" smtClean="0"/>
              <a:t>While </a:t>
            </a:r>
            <a:r>
              <a:rPr lang="en-US" sz="2800" dirty="0"/>
              <a:t>the imperatives work with the second person commands and entreaties, the jussive focus on the third person both singular and plural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The form of the jussive is often the same as the normal imperfect. If the verb is initial in the sentence it is often a jussive if later in the sentence it is a normal imperfect.  Context </a:t>
            </a:r>
            <a:r>
              <a:rPr lang="en-US" sz="2800" dirty="0" err="1" smtClean="0"/>
              <a:t>deteremines</a:t>
            </a:r>
            <a:r>
              <a:rPr lang="en-US" sz="2800" dirty="0" smtClean="0"/>
              <a:t> meaning. </a:t>
            </a:r>
          </a:p>
          <a:p>
            <a:r>
              <a:rPr lang="en-US" sz="2800" dirty="0" smtClean="0"/>
              <a:t>With weak verbs the jussive form may be shortened (dropping of the final </a:t>
            </a:r>
            <a:r>
              <a:rPr lang="en-US" sz="2800" dirty="0" err="1" smtClean="0"/>
              <a:t>hē</a:t>
            </a:r>
            <a:r>
              <a:rPr lang="en-US" sz="2800" dirty="0" smtClean="0"/>
              <a:t> for example. </a:t>
            </a:r>
          </a:p>
          <a:p>
            <a:r>
              <a:rPr lang="en-US" sz="2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52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F. Jussive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Jussives are frequently translated with the use of “may” or “let” expressing a wish, desire or even a command </a:t>
            </a:r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particle of entreaty </a:t>
            </a:r>
            <a:r>
              <a:rPr lang="he-IL" sz="2800" dirty="0"/>
              <a:t>נָא </a:t>
            </a:r>
            <a:r>
              <a:rPr lang="en-US" sz="2800" dirty="0"/>
              <a:t> may be attached to the jussive verb just like the imperative and </a:t>
            </a:r>
            <a:r>
              <a:rPr lang="en-US" sz="2800" dirty="0" err="1"/>
              <a:t>cohortative</a:t>
            </a:r>
            <a:r>
              <a:rPr lang="en-US" sz="2800" dirty="0"/>
              <a:t> with a </a:t>
            </a:r>
            <a:r>
              <a:rPr lang="en-US" sz="2800" dirty="0" err="1"/>
              <a:t>maqqēf</a:t>
            </a:r>
            <a:r>
              <a:rPr lang="en-US" sz="2800" dirty="0"/>
              <a:t> (</a:t>
            </a:r>
            <a:r>
              <a:rPr lang="he-IL" sz="2800" dirty="0"/>
              <a:t>יֵשֶׁב־נָא</a:t>
            </a:r>
            <a:r>
              <a:rPr lang="en-US" sz="2800" dirty="0"/>
              <a:t>, please stay).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7351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F. Jussive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48162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For </a:t>
            </a:r>
            <a:r>
              <a:rPr lang="en-US" sz="2800" dirty="0"/>
              <a:t>the negation the jussive usually employs </a:t>
            </a:r>
            <a:r>
              <a:rPr lang="he-IL" sz="4000" dirty="0"/>
              <a:t>אַל</a:t>
            </a:r>
            <a:r>
              <a:rPr lang="he-IL" sz="2800" dirty="0"/>
              <a:t> </a:t>
            </a:r>
            <a:r>
              <a:rPr lang="en-US" sz="2800" dirty="0" smtClean="0"/>
              <a:t> rather </a:t>
            </a:r>
            <a:r>
              <a:rPr lang="en-US" sz="2800" dirty="0"/>
              <a:t>than </a:t>
            </a:r>
            <a:r>
              <a:rPr lang="he-IL" sz="4000" dirty="0"/>
              <a:t>לֹא</a:t>
            </a:r>
            <a:r>
              <a:rPr lang="en-US" sz="2800" dirty="0"/>
              <a:t>. The context will have to be used to indicate whether it is a regular imperfect or a jussive but frequently the jussive form is used as the initial word in the sentence or clause whereas the imperfect will often be found later in the sentence.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99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92905"/>
          </a:xfrm>
        </p:spPr>
        <p:txBody>
          <a:bodyPr/>
          <a:lstStyle/>
          <a:p>
            <a:r>
              <a:rPr lang="en-US" b="1" dirty="0"/>
              <a:t>11. G. </a:t>
            </a:r>
            <a:r>
              <a:rPr lang="en-US" b="1" dirty="0" err="1"/>
              <a:t>Cohortative</a:t>
            </a:r>
            <a:r>
              <a:rPr lang="en-US" b="1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474" y="1573947"/>
            <a:ext cx="11408229" cy="4687516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</a:t>
            </a:r>
            <a:r>
              <a:rPr lang="en-US" sz="2800" dirty="0" err="1"/>
              <a:t>cohortative</a:t>
            </a:r>
            <a:r>
              <a:rPr lang="en-US" sz="2800" dirty="0"/>
              <a:t> verbs are volitional verbs engaging the first person imperfect forms (singular/plural).  It is often translated by “Let us …” (1cp) or “May I … (1cs).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/>
              <a:t>It is sometimes identical to the 1cs/1cp of the imperfect verb </a:t>
            </a:r>
            <a:endParaRPr lang="en-US" sz="2800" dirty="0" smtClean="0"/>
          </a:p>
          <a:p>
            <a:r>
              <a:rPr lang="en-US" sz="2800" dirty="0" smtClean="0"/>
              <a:t>It is </a:t>
            </a:r>
            <a:r>
              <a:rPr lang="en-US" sz="2800" dirty="0"/>
              <a:t>triggered </a:t>
            </a:r>
            <a:r>
              <a:rPr lang="en-US" sz="2800" dirty="0" smtClean="0"/>
              <a:t>often as it </a:t>
            </a:r>
            <a:r>
              <a:rPr lang="en-US" sz="2800" dirty="0"/>
              <a:t>is the </a:t>
            </a:r>
            <a:r>
              <a:rPr lang="en-US" sz="2800" dirty="0">
                <a:solidFill>
                  <a:srgbClr val="FFFF00"/>
                </a:solidFill>
              </a:rPr>
              <a:t>initial verb </a:t>
            </a:r>
            <a:r>
              <a:rPr lang="en-US" sz="2800" dirty="0"/>
              <a:t>in the sentence or clause whereas the imperfect verb will often </a:t>
            </a:r>
            <a:r>
              <a:rPr lang="en-US" sz="2800" dirty="0" smtClean="0"/>
              <a:t>be later in the </a:t>
            </a:r>
            <a:r>
              <a:rPr lang="en-US" sz="2800" smtClean="0"/>
              <a:t>sentence flow following </a:t>
            </a:r>
            <a:r>
              <a:rPr lang="en-US" sz="2800" dirty="0"/>
              <a:t>other words in the sentence or clause. </a:t>
            </a:r>
            <a:endParaRPr lang="en-US" sz="2800" dirty="0" smtClean="0"/>
          </a:p>
          <a:p>
            <a:r>
              <a:rPr lang="en-US" sz="2800" dirty="0" smtClean="0"/>
              <a:t>It </a:t>
            </a:r>
            <a:r>
              <a:rPr lang="en-US" sz="2800" dirty="0"/>
              <a:t>also will sometimes occur with the volitional particle </a:t>
            </a:r>
            <a:r>
              <a:rPr lang="he-IL" sz="4000" dirty="0"/>
              <a:t>נָא</a:t>
            </a:r>
            <a:r>
              <a:rPr lang="he-IL" sz="2800" dirty="0"/>
              <a:t> </a:t>
            </a:r>
            <a:r>
              <a:rPr lang="en-US" sz="2800" dirty="0" smtClean="0"/>
              <a:t> and </a:t>
            </a:r>
            <a:r>
              <a:rPr lang="en-US" sz="2800" dirty="0"/>
              <a:t>be negated by a </a:t>
            </a:r>
            <a:r>
              <a:rPr lang="en-US" sz="2800" dirty="0" smtClean="0"/>
              <a:t> </a:t>
            </a:r>
            <a:r>
              <a:rPr lang="he-IL" sz="4000" dirty="0" smtClean="0"/>
              <a:t>אַל</a:t>
            </a:r>
            <a:r>
              <a:rPr lang="he-IL" sz="2800" dirty="0" smtClean="0"/>
              <a:t> </a:t>
            </a:r>
            <a:r>
              <a:rPr lang="en-US" sz="2800" dirty="0" smtClean="0"/>
              <a:t> rather </a:t>
            </a:r>
            <a:r>
              <a:rPr lang="en-US" sz="2800" dirty="0"/>
              <a:t>than the usual </a:t>
            </a:r>
            <a:r>
              <a:rPr lang="he-IL" sz="4000" dirty="0"/>
              <a:t>לֹא</a:t>
            </a:r>
            <a:r>
              <a:rPr lang="he-IL" sz="2800" dirty="0"/>
              <a:t> </a:t>
            </a:r>
            <a:r>
              <a:rPr lang="en-US" sz="2800" dirty="0" smtClean="0"/>
              <a:t> negation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855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 5.I.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Oseh</a:t>
            </a:r>
            <a:r>
              <a:rPr lang="en-US" b="1" dirty="0" smtClean="0"/>
              <a:t> </a:t>
            </a:r>
            <a:r>
              <a:rPr lang="en-US" b="1" dirty="0"/>
              <a:t>Shalom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38102"/>
            <a:ext cx="8946541" cy="5070763"/>
          </a:xfrm>
        </p:spPr>
        <p:txBody>
          <a:bodyPr>
            <a:noAutofit/>
          </a:bodyPr>
          <a:lstStyle/>
          <a:p>
            <a:r>
              <a:rPr lang="he-IL" sz="3600" dirty="0" smtClean="0"/>
              <a:t>עֹשֶׂה </a:t>
            </a:r>
            <a:r>
              <a:rPr lang="he-IL" sz="3600" dirty="0"/>
              <a:t>שָׁלוֹם בִּמְרוֹמָיו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He who makes peace in his high places</a:t>
            </a:r>
          </a:p>
          <a:p>
            <a:r>
              <a:rPr lang="he-IL" sz="3600" dirty="0"/>
              <a:t> הוּא יַעֲשֶׂה שָׁלוֹם עָלֵיֽנוּ</a:t>
            </a:r>
            <a:endParaRPr lang="en-US" sz="3600" dirty="0"/>
          </a:p>
          <a:p>
            <a:r>
              <a:rPr lang="en-US" sz="2800" dirty="0"/>
              <a:t> may he let peace descent on us</a:t>
            </a:r>
          </a:p>
          <a:p>
            <a:r>
              <a:rPr lang="he-IL" sz="3600" dirty="0"/>
              <a:t> וְעַל כָּל יִשְׂרָאֵל </a:t>
            </a:r>
            <a:endParaRPr lang="en-US" sz="3600" dirty="0"/>
          </a:p>
          <a:p>
            <a:r>
              <a:rPr lang="en-US" sz="2800" dirty="0"/>
              <a:t>and on all Israel</a:t>
            </a:r>
          </a:p>
          <a:p>
            <a:r>
              <a:rPr lang="he-IL" sz="3600" dirty="0"/>
              <a:t>אָמֵן </a:t>
            </a:r>
            <a:r>
              <a:rPr lang="en-US" sz="3600" dirty="0"/>
              <a:t>  </a:t>
            </a:r>
            <a:r>
              <a:rPr lang="he-IL" sz="3600" dirty="0"/>
              <a:t>וְאִמְרוּ  אִמְרוּ</a:t>
            </a:r>
            <a:endParaRPr lang="en-US" sz="3600" dirty="0"/>
          </a:p>
          <a:p>
            <a:r>
              <a:rPr lang="en-US" sz="2800" dirty="0"/>
              <a:t>and say, say: </a:t>
            </a:r>
            <a:r>
              <a:rPr lang="en-US" sz="2800" dirty="0" smtClean="0"/>
              <a:t>Amen.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592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1123" cy="783899"/>
          </a:xfrm>
        </p:spPr>
        <p:txBody>
          <a:bodyPr/>
          <a:lstStyle/>
          <a:p>
            <a:r>
              <a:rPr lang="en-US" b="1" dirty="0"/>
              <a:t>11F. Chapter 11 </a:t>
            </a:r>
            <a:r>
              <a:rPr lang="en-US" b="1" dirty="0" err="1"/>
              <a:t>Qal</a:t>
            </a:r>
            <a:r>
              <a:rPr lang="en-US" b="1" dirty="0"/>
              <a:t> Imperative, </a:t>
            </a:r>
            <a:r>
              <a:rPr lang="en-US" b="1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37114"/>
            <a:ext cx="8946541" cy="4411286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אַיִן </a:t>
            </a:r>
            <a:r>
              <a:rPr lang="he-IL" sz="4000" dirty="0"/>
              <a:t>/ אֵין</a:t>
            </a:r>
            <a:r>
              <a:rPr lang="en-US" sz="4000" dirty="0"/>
              <a:t> </a:t>
            </a:r>
            <a:r>
              <a:rPr lang="en-US" sz="2800" dirty="0"/>
              <a:t>	no, nothing 			</a:t>
            </a:r>
            <a:r>
              <a:rPr lang="en-US" sz="2800" dirty="0" smtClean="0"/>
              <a:t>             847</a:t>
            </a:r>
            <a:endParaRPr lang="en-US" sz="2800" dirty="0"/>
          </a:p>
          <a:p>
            <a:r>
              <a:rPr lang="he-IL" sz="4000" dirty="0"/>
              <a:t>אָכַל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to </a:t>
            </a:r>
            <a:r>
              <a:rPr lang="en-US" sz="2800" dirty="0"/>
              <a:t>eat 				</a:t>
            </a:r>
            <a:r>
              <a:rPr lang="en-US" sz="2800" dirty="0" smtClean="0"/>
              <a:t>                  816</a:t>
            </a:r>
            <a:endParaRPr lang="en-US" sz="2800" dirty="0"/>
          </a:p>
          <a:p>
            <a:r>
              <a:rPr lang="he-IL" sz="4000" dirty="0"/>
              <a:t>גּוֹי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	    people</a:t>
            </a:r>
            <a:r>
              <a:rPr lang="en-US" sz="2800" dirty="0"/>
              <a:t>, nation		</a:t>
            </a:r>
            <a:r>
              <a:rPr lang="en-US" sz="2800" dirty="0" smtClean="0"/>
              <a:t>             552</a:t>
            </a:r>
            <a:endParaRPr lang="en-US" sz="2800" dirty="0"/>
          </a:p>
          <a:p>
            <a:r>
              <a:rPr lang="he-IL" sz="4000" dirty="0"/>
              <a:t>הֲ</a:t>
            </a:r>
            <a:r>
              <a:rPr lang="he-IL" sz="2800" dirty="0"/>
              <a:t>		</a:t>
            </a:r>
            <a:r>
              <a:rPr lang="en-US" sz="2800" dirty="0" smtClean="0"/>
              <a:t>        if</a:t>
            </a:r>
            <a:r>
              <a:rPr lang="en-US" sz="2800" dirty="0"/>
              <a:t>, whether, interrogative 	738</a:t>
            </a:r>
          </a:p>
          <a:p>
            <a:r>
              <a:rPr lang="he-IL" sz="4000" dirty="0"/>
              <a:t>יְהוּדָה</a:t>
            </a:r>
            <a:r>
              <a:rPr lang="en-US" sz="2800" dirty="0"/>
              <a:t> 	</a:t>
            </a:r>
            <a:r>
              <a:rPr lang="en-US" sz="2800" dirty="0" smtClean="0"/>
              <a:t>   Judah </a:t>
            </a:r>
            <a:r>
              <a:rPr lang="en-US" sz="2800" dirty="0"/>
              <a:t>				</a:t>
            </a:r>
            <a:r>
              <a:rPr lang="en-US" sz="2800" dirty="0" smtClean="0"/>
              <a:t>                   819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4239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9832" cy="914528"/>
          </a:xfrm>
        </p:spPr>
        <p:txBody>
          <a:bodyPr/>
          <a:lstStyle/>
          <a:p>
            <a:r>
              <a:rPr lang="en-US" b="1" dirty="0"/>
              <a:t>11F. Chapter 11 </a:t>
            </a:r>
            <a:r>
              <a:rPr lang="en-US" b="1" dirty="0" err="1"/>
              <a:t>Qal</a:t>
            </a:r>
            <a:r>
              <a:rPr lang="en-US" b="1" dirty="0"/>
              <a:t> Imperative,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/>
              <a:t>יְרוּשָׁלַ֫םִ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   Jerusalem </a:t>
            </a:r>
            <a:r>
              <a:rPr lang="en-US" sz="2800" dirty="0"/>
              <a:t>			</a:t>
            </a:r>
            <a:r>
              <a:rPr lang="en-US" sz="2800" dirty="0" smtClean="0"/>
              <a:t>             643</a:t>
            </a:r>
            <a:endParaRPr lang="en-US" sz="2800" dirty="0"/>
          </a:p>
          <a:p>
            <a:r>
              <a:rPr lang="he-IL" sz="4000" dirty="0"/>
              <a:t>כֹּה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thus</a:t>
            </a:r>
            <a:r>
              <a:rPr lang="en-US" sz="2800" dirty="0"/>
              <a:t>, here, now		</a:t>
            </a:r>
            <a:r>
              <a:rPr lang="en-US" sz="2800" dirty="0" smtClean="0"/>
              <a:t>         576</a:t>
            </a:r>
            <a:endParaRPr lang="en-US" sz="2800" dirty="0"/>
          </a:p>
          <a:p>
            <a:r>
              <a:rPr lang="he-IL" sz="4000" dirty="0"/>
              <a:t>נָשָׂא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to </a:t>
            </a:r>
            <a:r>
              <a:rPr lang="en-US" sz="2800" dirty="0"/>
              <a:t>carry, lift, raise 	</a:t>
            </a:r>
            <a:r>
              <a:rPr lang="en-US" sz="2800" dirty="0" smtClean="0"/>
              <a:t>         656</a:t>
            </a:r>
            <a:endParaRPr lang="en-US" sz="2800" dirty="0"/>
          </a:p>
          <a:p>
            <a:r>
              <a:rPr lang="he-IL" sz="4000" dirty="0"/>
              <a:t>עָבַר</a:t>
            </a:r>
            <a:r>
              <a:rPr lang="en-US" sz="2800" dirty="0"/>
              <a:t> 		</a:t>
            </a:r>
            <a:r>
              <a:rPr lang="en-US" sz="2800" dirty="0" smtClean="0"/>
              <a:t>   to </a:t>
            </a:r>
            <a:r>
              <a:rPr lang="en-US" sz="2800" dirty="0"/>
              <a:t>pass over, </a:t>
            </a:r>
            <a:r>
              <a:rPr lang="en-US" sz="2800" dirty="0" smtClean="0"/>
              <a:t>transgress</a:t>
            </a:r>
            <a:r>
              <a:rPr lang="en-US" sz="2800" dirty="0"/>
              <a:t>	623</a:t>
            </a:r>
          </a:p>
          <a:p>
            <a:r>
              <a:rPr lang="he-IL" sz="4000" dirty="0"/>
              <a:t>שִׂים</a:t>
            </a:r>
            <a:r>
              <a:rPr lang="en-US" sz="2800" dirty="0"/>
              <a:t> 		</a:t>
            </a:r>
            <a:r>
              <a:rPr lang="en-US" sz="2800" dirty="0" smtClean="0"/>
              <a:t>   to </a:t>
            </a:r>
            <a:r>
              <a:rPr lang="en-US" sz="2800" dirty="0"/>
              <a:t>set, put, lay 	</a:t>
            </a:r>
            <a:r>
              <a:rPr lang="en-US" sz="2800" dirty="0" smtClean="0"/>
              <a:t>               584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03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lad, youth, </a:t>
            </a:r>
            <a:r>
              <a:rPr lang="en-US" sz="3600" dirty="0" smtClean="0"/>
              <a:t>attendan</a:t>
            </a:r>
            <a:r>
              <a:rPr lang="en-US" sz="3600" dirty="0"/>
              <a:t>t</a:t>
            </a:r>
            <a:r>
              <a:rPr lang="he-IL" sz="3600" dirty="0" smtClean="0"/>
              <a:t> </a:t>
            </a:r>
            <a:r>
              <a:rPr lang="en-US" sz="3600" dirty="0" smtClean="0"/>
              <a:t>    </a:t>
            </a:r>
          </a:p>
          <a:p>
            <a:r>
              <a:rPr lang="he-IL" sz="3600" dirty="0" smtClean="0"/>
              <a:t>   </a:t>
            </a:r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נַ</a:t>
            </a:r>
            <a:r>
              <a:rPr lang="en-US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ע</a:t>
            </a:r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ַר</a:t>
            </a:r>
            <a:r>
              <a:rPr lang="he-IL" sz="2800" cap="all" dirty="0" smtClean="0"/>
              <a:t>		</a:t>
            </a:r>
            <a:r>
              <a:rPr lang="en-US" sz="2800" cap="all" dirty="0" smtClean="0"/>
              <a:t>	</a:t>
            </a:r>
            <a:r>
              <a:rPr lang="en-US" sz="2800" dirty="0" smtClean="0"/>
              <a:t>			</a:t>
            </a:r>
            <a:r>
              <a:rPr lang="en-US" sz="2800" cap="all" dirty="0" smtClean="0"/>
              <a:t> </a:t>
            </a:r>
            <a:endParaRPr lang="en-US" sz="2800" dirty="0"/>
          </a:p>
          <a:p>
            <a:r>
              <a:rPr lang="en-US" sz="2800" dirty="0" smtClean="0"/>
              <a:t>to build								</a:t>
            </a:r>
          </a:p>
          <a:p>
            <a:r>
              <a:rPr lang="he-IL" sz="3600" dirty="0" smtClean="0"/>
              <a:t>בָּנָה</a:t>
            </a:r>
            <a:r>
              <a:rPr lang="he-IL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	</a:t>
            </a:r>
          </a:p>
          <a:p>
            <a:r>
              <a:rPr lang="en-US" sz="2800" dirty="0" smtClean="0"/>
              <a:t>to miss, sin, offend					</a:t>
            </a:r>
          </a:p>
          <a:p>
            <a:r>
              <a:rPr lang="he-IL" sz="2800" dirty="0" smtClean="0"/>
              <a:t>      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חָטָ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/>
              <a:t>to die 									</a:t>
            </a:r>
          </a:p>
          <a:p>
            <a:r>
              <a:rPr lang="he-IL" sz="3600" dirty="0" smtClean="0"/>
              <a:t>מוּת</a:t>
            </a:r>
            <a:r>
              <a:rPr lang="he-IL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3411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800" dirty="0"/>
              <a:t> </a:t>
            </a:r>
            <a:r>
              <a:rPr lang="en-US" sz="2800" dirty="0"/>
              <a:t>to find									</a:t>
            </a:r>
          </a:p>
          <a:p>
            <a:r>
              <a:rPr lang="he-IL" sz="3600" dirty="0"/>
              <a:t>מָצָא </a:t>
            </a:r>
            <a:r>
              <a:rPr lang="en-US" sz="3600" dirty="0"/>
              <a:t>	</a:t>
            </a:r>
            <a:r>
              <a:rPr lang="he-IL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to fall							</a:t>
            </a:r>
          </a:p>
          <a:p>
            <a:r>
              <a:rPr lang="he-IL" sz="3600" dirty="0" smtClean="0"/>
              <a:t>נָפַל</a:t>
            </a:r>
            <a:r>
              <a:rPr lang="he-IL" dirty="0" smtClean="0"/>
              <a:t> 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sz="2800" dirty="0" smtClean="0"/>
              <a:t>to go up, ascend			</a:t>
            </a:r>
            <a:endParaRPr lang="en-US" dirty="0" smtClean="0"/>
          </a:p>
          <a:p>
            <a:r>
              <a:rPr lang="he-IL" sz="3600" dirty="0" smtClean="0"/>
              <a:t>עָלָה</a:t>
            </a:r>
            <a:r>
              <a:rPr lang="he-IL" dirty="0" smtClean="0"/>
              <a:t> 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sz="2800" dirty="0" smtClean="0"/>
              <a:t>to stand						</a:t>
            </a:r>
          </a:p>
          <a:p>
            <a:r>
              <a:rPr lang="he-IL" sz="3600" dirty="0" smtClean="0"/>
              <a:t>עָמַד</a:t>
            </a:r>
            <a:r>
              <a:rPr lang="he-IL" dirty="0" smtClean="0"/>
              <a:t> </a:t>
            </a:r>
            <a:r>
              <a:rPr lang="en-US" dirty="0" smtClean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6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rise, arise, stand			</a:t>
            </a:r>
          </a:p>
          <a:p>
            <a:r>
              <a:rPr lang="he-IL" sz="2800" dirty="0"/>
              <a:t>קוּם</a:t>
            </a:r>
            <a:r>
              <a:rPr lang="he-IL" dirty="0"/>
              <a:t> </a:t>
            </a:r>
            <a:r>
              <a:rPr lang="en-US" dirty="0"/>
              <a:t>		</a:t>
            </a:r>
          </a:p>
          <a:p>
            <a:r>
              <a:rPr lang="en-US" dirty="0"/>
              <a:t>to send, stretch out, dismiss		</a:t>
            </a:r>
          </a:p>
          <a:p>
            <a:r>
              <a:rPr lang="he-IL" sz="2800" dirty="0"/>
              <a:t>שָׁלַח</a:t>
            </a:r>
            <a:r>
              <a:rPr lang="he-IL" dirty="0"/>
              <a:t> 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31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0953"/>
          </a:xfrm>
        </p:spPr>
        <p:txBody>
          <a:bodyPr/>
          <a:lstStyle/>
          <a:p>
            <a:r>
              <a:rPr lang="en-US" b="1" dirty="0"/>
              <a:t>9.G.   Chapter 9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0212"/>
            <a:ext cx="10492943" cy="519659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to come in, enter, bring in		</a:t>
            </a:r>
          </a:p>
          <a:p>
            <a:r>
              <a:rPr lang="he-IL" sz="3600" dirty="0" smtClean="0"/>
              <a:t>בּוֹא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know 									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יָדַע</a:t>
            </a:r>
            <a:r>
              <a:rPr lang="en-US" sz="3600" dirty="0" smtClean="0"/>
              <a:t> </a:t>
            </a:r>
            <a:r>
              <a:rPr lang="en-US" sz="3600" dirty="0"/>
              <a:t>	 	</a:t>
            </a:r>
            <a:endParaRPr lang="en-US" sz="3600" dirty="0" smtClean="0"/>
          </a:p>
          <a:p>
            <a:r>
              <a:rPr lang="en-US" sz="3600" dirty="0" smtClean="0"/>
              <a:t>to go out 										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יָצָא</a:t>
            </a:r>
            <a:r>
              <a:rPr lang="en-US" sz="3600" dirty="0" smtClean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sit, dwell 									</a:t>
            </a:r>
          </a:p>
          <a:p>
            <a:r>
              <a:rPr lang="he-IL" sz="3600" dirty="0" smtClean="0"/>
              <a:t>יָשַׁב </a:t>
            </a:r>
            <a:r>
              <a:rPr lang="en-US" sz="36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02984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9.G.   Chapter 9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20106" cy="480508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to take 											</a:t>
            </a:r>
          </a:p>
          <a:p>
            <a:r>
              <a:rPr lang="he-IL" sz="4200" dirty="0"/>
              <a:t>לָקַח</a:t>
            </a:r>
            <a:r>
              <a:rPr lang="he-IL" sz="3600" dirty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turn, return, repent	</a:t>
            </a:r>
          </a:p>
          <a:p>
            <a:r>
              <a:rPr lang="he-IL" sz="4200" dirty="0" smtClean="0"/>
              <a:t>שׁוּב</a:t>
            </a:r>
            <a:r>
              <a:rPr lang="he-IL" sz="3600" dirty="0" smtClean="0"/>
              <a:t> </a:t>
            </a:r>
            <a:r>
              <a:rPr lang="en-US" sz="3600" dirty="0"/>
              <a:t>		</a:t>
            </a:r>
          </a:p>
          <a:p>
            <a:r>
              <a:rPr lang="en-US" sz="3600" dirty="0" smtClean="0"/>
              <a:t>to give 								</a:t>
            </a:r>
          </a:p>
          <a:p>
            <a:r>
              <a:rPr lang="he-IL" sz="4200" dirty="0" smtClean="0"/>
              <a:t>נָתַן</a:t>
            </a:r>
            <a:r>
              <a:rPr lang="he-IL" sz="3600" dirty="0" smtClean="0"/>
              <a:t> </a:t>
            </a:r>
            <a:r>
              <a:rPr lang="en-US" sz="3600" dirty="0" smtClean="0"/>
              <a:t>		</a:t>
            </a:r>
          </a:p>
          <a:p>
            <a:r>
              <a:rPr lang="en-US" sz="3600" dirty="0" smtClean="0"/>
              <a:t>to do, make 					 </a:t>
            </a:r>
          </a:p>
          <a:p>
            <a:r>
              <a:rPr lang="he-IL" sz="4100" dirty="0" smtClean="0"/>
              <a:t>עָשָׂה</a:t>
            </a:r>
            <a:r>
              <a:rPr lang="he-IL" sz="3600" dirty="0" smtClean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493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9.G.   Chapter 9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 call, announce			 </a:t>
            </a:r>
          </a:p>
          <a:p>
            <a:r>
              <a:rPr lang="he-IL" sz="3600" dirty="0"/>
              <a:t>קָרָא</a:t>
            </a:r>
            <a:r>
              <a:rPr lang="he-IL" sz="2800" dirty="0"/>
              <a:t> </a:t>
            </a:r>
            <a:r>
              <a:rPr lang="en-US" sz="2800" dirty="0"/>
              <a:t>	 	</a:t>
            </a:r>
          </a:p>
          <a:p>
            <a:r>
              <a:rPr lang="en-US" sz="2800" dirty="0"/>
              <a:t>to see, understand 		</a:t>
            </a:r>
          </a:p>
          <a:p>
            <a:r>
              <a:rPr lang="he-IL" sz="3600" dirty="0"/>
              <a:t>רָאָה</a:t>
            </a:r>
            <a:r>
              <a:rPr lang="he-IL" sz="2800" dirty="0"/>
              <a:t> </a:t>
            </a:r>
            <a:r>
              <a:rPr lang="en-US" sz="2800" dirty="0"/>
              <a:t>	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4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2257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057" y="1703783"/>
            <a:ext cx="8946541" cy="496302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after, behind				</a:t>
            </a:r>
          </a:p>
          <a:p>
            <a:r>
              <a:rPr lang="he-IL" sz="4000" dirty="0" smtClean="0"/>
              <a:t>אַחֲרֵי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no, not, nothing 	</a:t>
            </a:r>
          </a:p>
          <a:p>
            <a:r>
              <a:rPr lang="he-IL" sz="4000" dirty="0" smtClean="0"/>
              <a:t>אַל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to bless, praise		</a:t>
            </a:r>
          </a:p>
          <a:p>
            <a:r>
              <a:rPr lang="he-IL" sz="4000" dirty="0" smtClean="0"/>
              <a:t>בָּרַךְ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David 						</a:t>
            </a:r>
          </a:p>
          <a:p>
            <a:r>
              <a:rPr lang="he-IL" sz="4000" dirty="0" smtClean="0"/>
              <a:t>דָּוִד</a:t>
            </a:r>
            <a:r>
              <a:rPr lang="he-IL" sz="2800" dirty="0" smtClean="0"/>
              <a:t> </a:t>
            </a:r>
            <a:r>
              <a:rPr lang="en-US" sz="2800" dirty="0"/>
              <a:t>				</a:t>
            </a:r>
            <a:r>
              <a:rPr lang="en-US" sz="2800" dirty="0" smtClean="0"/>
              <a:t> 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614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7071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2546"/>
            <a:ext cx="8946541" cy="512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also, even, moreover 	</a:t>
            </a:r>
          </a:p>
          <a:p>
            <a:r>
              <a:rPr lang="he-IL" sz="4000" dirty="0" smtClean="0"/>
              <a:t>גָּם</a:t>
            </a:r>
            <a:r>
              <a:rPr lang="he-IL" sz="2800" dirty="0" smtClean="0"/>
              <a:t> </a:t>
            </a:r>
            <a:r>
              <a:rPr lang="he-IL" sz="2800" dirty="0"/>
              <a:t>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what? how? 			 		</a:t>
            </a:r>
          </a:p>
          <a:p>
            <a:r>
              <a:rPr lang="he-IL" sz="4000" dirty="0" smtClean="0"/>
              <a:t>מָה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rule, be king 				</a:t>
            </a:r>
          </a:p>
          <a:p>
            <a:r>
              <a:rPr lang="he-IL" sz="4000" dirty="0" smtClean="0"/>
              <a:t>מָלַךְ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visit, number, appoint	</a:t>
            </a:r>
          </a:p>
          <a:p>
            <a:r>
              <a:rPr lang="he-IL" sz="4000" dirty="0" smtClean="0"/>
              <a:t>פָּקַד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84704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7195"/>
          </a:xfrm>
        </p:spPr>
        <p:txBody>
          <a:bodyPr/>
          <a:lstStyle/>
          <a:p>
            <a:r>
              <a:rPr lang="en-US" b="1" dirty="0"/>
              <a:t>5.I.</a:t>
            </a:r>
            <a:r>
              <a:rPr lang="en-US" dirty="0"/>
              <a:t>  </a:t>
            </a:r>
            <a:r>
              <a:rPr lang="en-US" b="1" dirty="0" err="1"/>
              <a:t>Oseh</a:t>
            </a:r>
            <a:r>
              <a:rPr lang="en-US" b="1" dirty="0"/>
              <a:t> Shalom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79913"/>
            <a:ext cx="8946541" cy="5170516"/>
          </a:xfrm>
        </p:spPr>
        <p:txBody>
          <a:bodyPr>
            <a:noAutofit/>
          </a:bodyPr>
          <a:lstStyle/>
          <a:p>
            <a:r>
              <a:rPr lang="he-IL" sz="3600" dirty="0"/>
              <a:t>יַעֲשֶׂה שָׁלוֹם</a:t>
            </a:r>
            <a:endParaRPr lang="en-US" sz="3600" dirty="0"/>
          </a:p>
          <a:p>
            <a:r>
              <a:rPr lang="en-US" sz="2800" dirty="0"/>
              <a:t>May he make peace,</a:t>
            </a:r>
          </a:p>
          <a:p>
            <a:r>
              <a:rPr lang="he-IL" sz="3600" dirty="0"/>
              <a:t>יַעֲשֶׂה שָׁלוֹם</a:t>
            </a:r>
            <a:endParaRPr lang="en-US" sz="3600" dirty="0"/>
          </a:p>
          <a:p>
            <a:r>
              <a:rPr lang="en-US" sz="2800" dirty="0"/>
              <a:t>may he make peace</a:t>
            </a:r>
          </a:p>
          <a:p>
            <a:r>
              <a:rPr lang="he-IL" sz="3600" dirty="0"/>
              <a:t>שָׁלוֹם עָלֵיֽנוּ</a:t>
            </a:r>
            <a:endParaRPr lang="en-US" sz="3600" dirty="0"/>
          </a:p>
          <a:p>
            <a:r>
              <a:rPr lang="en-US" sz="2800" dirty="0"/>
              <a:t>Peace​​ for us</a:t>
            </a:r>
          </a:p>
          <a:p>
            <a:r>
              <a:rPr lang="he-IL" sz="3600" dirty="0"/>
              <a:t>וְעַל כָּל יִשְׂרָאֵל</a:t>
            </a:r>
            <a:endParaRPr lang="en-US" sz="3600" dirty="0"/>
          </a:p>
          <a:p>
            <a:r>
              <a:rPr lang="en-US" sz="2800" dirty="0"/>
              <a:t>and for all Israel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148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under, below 				</a:t>
            </a:r>
          </a:p>
          <a:p>
            <a:r>
              <a:rPr lang="he-IL" sz="3600" dirty="0"/>
              <a:t>תַּחַת </a:t>
            </a:r>
            <a:endParaRPr lang="en-US" sz="3600" dirty="0" smtClean="0"/>
          </a:p>
          <a:p>
            <a:r>
              <a:rPr lang="en-US" sz="2800" dirty="0" smtClean="0"/>
              <a:t>Moses				</a:t>
            </a:r>
          </a:p>
          <a:p>
            <a:r>
              <a:rPr lang="he-IL" sz="3600" dirty="0" smtClean="0"/>
              <a:t>מֹשֶׁה</a:t>
            </a:r>
            <a:r>
              <a:rPr lang="en-US" dirty="0"/>
              <a:t>		 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47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7856"/>
            <a:ext cx="8946541" cy="4876798"/>
          </a:xfrm>
        </p:spPr>
        <p:txBody>
          <a:bodyPr>
            <a:normAutofit/>
          </a:bodyPr>
          <a:lstStyle/>
          <a:p>
            <a:r>
              <a:rPr lang="en-US" sz="3200" dirty="0"/>
              <a:t>Moses						</a:t>
            </a:r>
          </a:p>
          <a:p>
            <a:r>
              <a:rPr lang="he-IL" sz="4400" dirty="0"/>
              <a:t>מֹשֶׁה</a:t>
            </a:r>
            <a:r>
              <a:rPr lang="en-US" sz="3200" dirty="0"/>
              <a:t>	</a:t>
            </a:r>
            <a:endParaRPr lang="en-US" sz="3000" dirty="0" smtClean="0"/>
          </a:p>
          <a:p>
            <a:r>
              <a:rPr lang="en-US" sz="3000" dirty="0" smtClean="0"/>
              <a:t>good </a:t>
            </a:r>
          </a:p>
          <a:p>
            <a:r>
              <a:rPr lang="he-IL" sz="3900" dirty="0" smtClean="0"/>
              <a:t>טוֹב</a:t>
            </a:r>
            <a:r>
              <a:rPr lang="en-US" sz="3900" dirty="0"/>
              <a:t>	</a:t>
            </a:r>
            <a:r>
              <a:rPr lang="en-US" sz="2800" dirty="0"/>
              <a:t>		</a:t>
            </a:r>
            <a:r>
              <a:rPr lang="he-IL" sz="2800" dirty="0"/>
              <a:t>		</a:t>
            </a:r>
            <a:r>
              <a:rPr lang="he-IL" sz="2800" dirty="0" smtClean="0"/>
              <a:t>		</a:t>
            </a:r>
            <a:endParaRPr lang="en-US" sz="2800" dirty="0" smtClean="0"/>
          </a:p>
          <a:p>
            <a:r>
              <a:rPr lang="en-US" sz="3000" dirty="0"/>
              <a:t>g</a:t>
            </a:r>
            <a:r>
              <a:rPr lang="en-US" sz="3000" dirty="0" smtClean="0"/>
              <a:t>reat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גָּדוֹל </a:t>
            </a:r>
            <a:r>
              <a:rPr lang="en-US" sz="2800" dirty="0"/>
              <a:t>		</a:t>
            </a:r>
            <a:r>
              <a:rPr lang="he-IL" sz="2800" dirty="0"/>
              <a:t>	</a:t>
            </a:r>
            <a:r>
              <a:rPr lang="he-IL" sz="2800" dirty="0" smtClean="0"/>
              <a:t>				</a:t>
            </a:r>
            <a:r>
              <a:rPr lang="he-IL" sz="2800" dirty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19332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much, many, great</a:t>
            </a:r>
          </a:p>
          <a:p>
            <a:r>
              <a:rPr lang="he-IL" sz="3600" dirty="0"/>
              <a:t>רַב </a:t>
            </a:r>
            <a:r>
              <a:rPr lang="en-US" dirty="0"/>
              <a:t>	</a:t>
            </a:r>
            <a:r>
              <a:rPr lang="en-US" sz="1800" dirty="0"/>
              <a:t>	</a:t>
            </a:r>
            <a:r>
              <a:rPr lang="he-IL" sz="1800" dirty="0"/>
              <a:t>	</a:t>
            </a:r>
            <a:endParaRPr lang="en-US" sz="1800" dirty="0"/>
          </a:p>
          <a:p>
            <a:r>
              <a:rPr lang="en-US" sz="2800" dirty="0"/>
              <a:t>	very (adv.), might (N.)</a:t>
            </a:r>
          </a:p>
          <a:p>
            <a:r>
              <a:rPr lang="he-IL" sz="3600" dirty="0"/>
              <a:t>מְאֹד </a:t>
            </a:r>
            <a:r>
              <a:rPr lang="en-US" sz="3600" dirty="0"/>
              <a:t>	</a:t>
            </a:r>
            <a:r>
              <a:rPr lang="he-IL" sz="18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0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7732"/>
            <a:ext cx="8946541" cy="466066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this (</a:t>
            </a:r>
            <a:r>
              <a:rPr lang="en-US" sz="3000" dirty="0" err="1"/>
              <a:t>m.s.</a:t>
            </a:r>
            <a:r>
              <a:rPr lang="en-US" sz="3000" dirty="0"/>
              <a:t> / </a:t>
            </a:r>
            <a:r>
              <a:rPr lang="en-US" sz="3000" dirty="0" err="1"/>
              <a:t>f.s</a:t>
            </a:r>
            <a:r>
              <a:rPr lang="en-US" sz="3000" dirty="0"/>
              <a:t>.)</a:t>
            </a:r>
          </a:p>
          <a:p>
            <a:r>
              <a:rPr lang="he-IL" sz="3900" dirty="0"/>
              <a:t>זֹאת / זֶה 	</a:t>
            </a:r>
            <a:endParaRPr lang="en-US" sz="3900" dirty="0" smtClean="0"/>
          </a:p>
          <a:p>
            <a:r>
              <a:rPr lang="en-US" sz="3000" dirty="0" smtClean="0"/>
              <a:t>face</a:t>
            </a:r>
            <a:r>
              <a:rPr lang="en-US" sz="3000" dirty="0"/>
              <a:t>, front </a:t>
            </a:r>
            <a:endParaRPr lang="en-US" sz="3000" dirty="0" smtClean="0"/>
          </a:p>
          <a:p>
            <a:r>
              <a:rPr lang="en-US" sz="3900" dirty="0"/>
              <a:t>	</a:t>
            </a:r>
            <a:r>
              <a:rPr lang="he-IL" sz="3900" dirty="0"/>
              <a:t>פָּנִים </a:t>
            </a:r>
            <a:r>
              <a:rPr lang="en-US" dirty="0"/>
              <a:t>	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r>
              <a:rPr lang="en-US" sz="3000" dirty="0" smtClean="0"/>
              <a:t>year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	</a:t>
            </a:r>
            <a:r>
              <a:rPr lang="he-IL" sz="3900" dirty="0"/>
              <a:t>שָׁנָה </a:t>
            </a:r>
            <a:r>
              <a:rPr lang="el-GR" dirty="0"/>
              <a:t>	</a:t>
            </a:r>
            <a:r>
              <a:rPr lang="en-US" sz="2800" dirty="0"/>
              <a:t>		</a:t>
            </a:r>
            <a:r>
              <a:rPr lang="he-IL" sz="2800" dirty="0" smtClean="0"/>
              <a:t>	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3000" dirty="0"/>
              <a:t>heart, </a:t>
            </a:r>
            <a:r>
              <a:rPr lang="en-US" sz="3000" dirty="0" smtClean="0"/>
              <a:t>mind</a:t>
            </a:r>
          </a:p>
          <a:p>
            <a:r>
              <a:rPr lang="en-US" sz="3900" dirty="0"/>
              <a:t>	</a:t>
            </a:r>
            <a:r>
              <a:rPr lang="he-IL" sz="3900" dirty="0"/>
              <a:t>לֵבָב / לֵב</a:t>
            </a:r>
            <a:r>
              <a:rPr lang="en-US" sz="3900" dirty="0"/>
              <a:t> 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375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	there, thither</a:t>
            </a:r>
          </a:p>
          <a:p>
            <a:r>
              <a:rPr lang="he-IL" sz="3600" dirty="0" smtClean="0"/>
              <a:t>שָׁם </a:t>
            </a:r>
            <a:r>
              <a:rPr lang="en-US" dirty="0"/>
              <a:t>	</a:t>
            </a:r>
          </a:p>
          <a:p>
            <a:r>
              <a:rPr lang="en-US" sz="2800" dirty="0"/>
              <a:t>	thus, so </a:t>
            </a:r>
          </a:p>
          <a:p>
            <a:r>
              <a:rPr lang="en-US" sz="3600" dirty="0"/>
              <a:t>	</a:t>
            </a:r>
            <a:r>
              <a:rPr lang="he-IL" sz="3600" dirty="0"/>
              <a:t>כֵּן </a:t>
            </a:r>
            <a:r>
              <a:rPr lang="en-US" dirty="0"/>
              <a:t>	</a:t>
            </a:r>
            <a:r>
              <a:rPr lang="he-IL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37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9172"/>
            <a:ext cx="8946541" cy="4569228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spring</a:t>
            </a:r>
            <a:r>
              <a:rPr lang="en-US" sz="3000" dirty="0"/>
              <a:t>, </a:t>
            </a:r>
            <a:r>
              <a:rPr lang="en-US" sz="3000" dirty="0" smtClean="0"/>
              <a:t>eye</a:t>
            </a:r>
          </a:p>
          <a:p>
            <a:r>
              <a:rPr lang="en-US" sz="3000" dirty="0"/>
              <a:t>	</a:t>
            </a:r>
            <a:r>
              <a:rPr lang="he-IL" sz="4200" dirty="0"/>
              <a:t>עַ֫יִן</a:t>
            </a:r>
            <a:r>
              <a:rPr lang="he-IL" sz="3000" dirty="0"/>
              <a:t> </a:t>
            </a:r>
            <a:r>
              <a:rPr lang="en-US" sz="3000" dirty="0"/>
              <a:t>			</a:t>
            </a:r>
          </a:p>
          <a:p>
            <a:r>
              <a:rPr lang="en-US" sz="3000" dirty="0" smtClean="0"/>
              <a:t>servant</a:t>
            </a:r>
            <a:r>
              <a:rPr lang="en-US" sz="3000" dirty="0"/>
              <a:t>, </a:t>
            </a:r>
            <a:r>
              <a:rPr lang="en-US" sz="3000" dirty="0" smtClean="0"/>
              <a:t>slave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4200" dirty="0"/>
              <a:t>עֶ֫בֶד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Priest</a:t>
            </a:r>
          </a:p>
          <a:p>
            <a:r>
              <a:rPr lang="he-IL" sz="4600" dirty="0" smtClean="0"/>
              <a:t>כֹּהֵן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Egypt</a:t>
            </a:r>
          </a:p>
          <a:p>
            <a:r>
              <a:rPr lang="he-IL" sz="4600" dirty="0" smtClean="0"/>
              <a:t>מִצְרַ֫יִם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19840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Brother</a:t>
            </a:r>
          </a:p>
          <a:p>
            <a:r>
              <a:rPr lang="he-IL" sz="3600" dirty="0"/>
              <a:t>אָח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who</a:t>
            </a:r>
            <a:r>
              <a:rPr lang="en-US" sz="2800" dirty="0"/>
              <a:t>, which, </a:t>
            </a:r>
            <a:r>
              <a:rPr lang="en-US" sz="2800" dirty="0" smtClean="0"/>
              <a:t>because</a:t>
            </a:r>
          </a:p>
          <a:p>
            <a:r>
              <a:rPr lang="en-US" sz="2800" dirty="0"/>
              <a:t>	</a:t>
            </a:r>
            <a:r>
              <a:rPr lang="he-IL" sz="2800" dirty="0"/>
              <a:t>אֲשֶׂר</a:t>
            </a:r>
            <a:endParaRPr lang="en-US" sz="2800" dirty="0"/>
          </a:p>
          <a:p>
            <a:r>
              <a:rPr lang="en-US" sz="2800" dirty="0" smtClean="0"/>
              <a:t>Head</a:t>
            </a:r>
          </a:p>
          <a:p>
            <a:r>
              <a:rPr lang="en-US" sz="2800" dirty="0"/>
              <a:t>		</a:t>
            </a:r>
            <a:r>
              <a:rPr lang="he-IL" sz="2800" dirty="0"/>
              <a:t>רֹאשׁ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r>
              <a:rPr lang="en-US" sz="2800" dirty="0" smtClean="0"/>
              <a:t>Daughter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2800" dirty="0"/>
              <a:t>בַּת </a:t>
            </a:r>
            <a:r>
              <a:rPr lang="en-US" sz="2800" dirty="0"/>
              <a:t>			</a:t>
            </a:r>
            <a:r>
              <a:rPr lang="en-US" sz="2800" dirty="0" smtClean="0"/>
              <a:t>			</a:t>
            </a:r>
            <a:endParaRPr lang="en-US" sz="2800" dirty="0"/>
          </a:p>
          <a:p>
            <a:r>
              <a:rPr lang="en-US" sz="28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532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Water</a:t>
            </a:r>
          </a:p>
          <a:p>
            <a:r>
              <a:rPr lang="en-US" sz="2800" dirty="0"/>
              <a:t> </a:t>
            </a:r>
            <a:r>
              <a:rPr lang="he-IL" sz="3600" dirty="0"/>
              <a:t>מַ֫יִם</a:t>
            </a:r>
            <a:r>
              <a:rPr lang="he-IL" sz="2800" dirty="0"/>
              <a:t> </a:t>
            </a:r>
            <a:r>
              <a:rPr lang="en-US" sz="2800" dirty="0"/>
              <a:t>								</a:t>
            </a:r>
          </a:p>
          <a:p>
            <a:r>
              <a:rPr lang="en-US" sz="2800" dirty="0"/>
              <a:t>man, mankind, </a:t>
            </a:r>
            <a:r>
              <a:rPr lang="en-US" sz="2800" dirty="0" smtClean="0"/>
              <a:t>Adam</a:t>
            </a:r>
          </a:p>
          <a:p>
            <a:r>
              <a:rPr lang="he-IL" sz="3600" dirty="0" smtClean="0"/>
              <a:t>אָדָם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21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0982"/>
            <a:ext cx="8946541" cy="484632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to</a:t>
            </a:r>
            <a:r>
              <a:rPr lang="en-US" sz="3000" dirty="0"/>
              <a:t>, into, </a:t>
            </a:r>
            <a:r>
              <a:rPr lang="en-US" sz="3000" dirty="0" smtClean="0"/>
              <a:t>towards</a:t>
            </a:r>
          </a:p>
          <a:p>
            <a:r>
              <a:rPr lang="en-US" sz="3900" dirty="0"/>
              <a:t>	</a:t>
            </a:r>
            <a:r>
              <a:rPr lang="he-IL" sz="3900" dirty="0"/>
              <a:t>אֶל</a:t>
            </a:r>
            <a:r>
              <a:rPr lang="en-US" sz="3900" dirty="0"/>
              <a:t>	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in</a:t>
            </a:r>
            <a:r>
              <a:rPr lang="en-US" sz="3000" dirty="0"/>
              <a:t>, at, with, among, </a:t>
            </a:r>
            <a:r>
              <a:rPr lang="en-US" sz="3000" dirty="0" smtClean="0"/>
              <a:t>from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בְּ </a:t>
            </a:r>
            <a:r>
              <a:rPr lang="en-US" sz="3900" dirty="0"/>
              <a:t>	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like</a:t>
            </a:r>
            <a:r>
              <a:rPr lang="en-US" sz="3000" dirty="0"/>
              <a:t>, </a:t>
            </a:r>
            <a:r>
              <a:rPr lang="en-US" sz="3000" dirty="0" smtClean="0"/>
              <a:t>as</a:t>
            </a:r>
          </a:p>
          <a:p>
            <a:r>
              <a:rPr lang="he-IL" sz="3900" dirty="0" smtClean="0"/>
              <a:t>כְּ </a:t>
            </a:r>
            <a:r>
              <a:rPr lang="en-US" sz="3000" dirty="0"/>
              <a:t>	</a:t>
            </a:r>
            <a:r>
              <a:rPr lang="en-US" sz="3000" dirty="0" smtClean="0"/>
              <a:t>				</a:t>
            </a:r>
            <a:endParaRPr lang="en-US" sz="3000" dirty="0"/>
          </a:p>
          <a:p>
            <a:r>
              <a:rPr lang="en-US" sz="3000" dirty="0"/>
              <a:t>	</a:t>
            </a:r>
            <a:r>
              <a:rPr lang="en-US" sz="3000" dirty="0" smtClean="0"/>
              <a:t>because</a:t>
            </a:r>
            <a:r>
              <a:rPr lang="en-US" sz="3000" dirty="0"/>
              <a:t>, that, for, </a:t>
            </a:r>
            <a:r>
              <a:rPr lang="en-US" sz="3000" dirty="0" smtClean="0"/>
              <a:t>when</a:t>
            </a:r>
          </a:p>
          <a:p>
            <a:r>
              <a:rPr lang="en-US" sz="3900" dirty="0"/>
              <a:t>	</a:t>
            </a:r>
            <a:r>
              <a:rPr lang="he-IL" sz="3900" dirty="0"/>
              <a:t>כִּי</a:t>
            </a:r>
            <a:r>
              <a:rPr lang="en-US" sz="3900" dirty="0"/>
              <a:t> </a:t>
            </a:r>
            <a:r>
              <a:rPr lang="en-US" sz="3000" dirty="0" smtClean="0"/>
              <a:t> </a:t>
            </a:r>
            <a:r>
              <a:rPr lang="en-US" sz="30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77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2794"/>
            <a:ext cx="8946541" cy="46856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for, to, until, towards</a:t>
            </a:r>
          </a:p>
          <a:p>
            <a:r>
              <a:rPr lang="he-IL" sz="3600" dirty="0" smtClean="0"/>
              <a:t>לְ 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from</a:t>
            </a:r>
            <a:r>
              <a:rPr lang="en-US" sz="2800" dirty="0"/>
              <a:t>, out of, because, </a:t>
            </a:r>
            <a:r>
              <a:rPr lang="en-US" sz="2800" dirty="0" smtClean="0"/>
              <a:t>since</a:t>
            </a:r>
          </a:p>
          <a:p>
            <a:r>
              <a:rPr lang="en-US" sz="3600" dirty="0" smtClean="0"/>
              <a:t> </a:t>
            </a:r>
            <a:r>
              <a:rPr lang="he-IL" sz="3600" dirty="0"/>
              <a:t>מִן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until</a:t>
            </a:r>
            <a:r>
              <a:rPr lang="en-US" sz="2800" dirty="0"/>
              <a:t>, while, </a:t>
            </a:r>
            <a:r>
              <a:rPr lang="en-US" sz="2800" dirty="0" smtClean="0"/>
              <a:t>toward</a:t>
            </a:r>
          </a:p>
          <a:p>
            <a:r>
              <a:rPr lang="he-IL" sz="3600" dirty="0" smtClean="0"/>
              <a:t>עַד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town</a:t>
            </a:r>
            <a:r>
              <a:rPr lang="en-US" sz="2800" dirty="0"/>
              <a:t>, </a:t>
            </a:r>
            <a:r>
              <a:rPr lang="en-US" sz="2800" dirty="0" smtClean="0"/>
              <a:t>city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 smtClean="0"/>
              <a:t>עִיר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84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 Hebrew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1959"/>
            <a:ext cx="10153267" cy="5150069"/>
          </a:xfrm>
        </p:spPr>
        <p:txBody>
          <a:bodyPr>
            <a:normAutofit lnSpcReduction="10000"/>
          </a:bodyPr>
          <a:lstStyle/>
          <a:p>
            <a:r>
              <a:rPr lang="he-IL" sz="4400" dirty="0" smtClean="0"/>
              <a:t>שָׁלוֹם         </a:t>
            </a:r>
            <a:r>
              <a:rPr lang="he-IL" sz="4400" dirty="0"/>
              <a:t>בּוֹקֶר </a:t>
            </a:r>
            <a:r>
              <a:rPr lang="he-IL" sz="4400" dirty="0" smtClean="0"/>
              <a:t>        </a:t>
            </a:r>
            <a:r>
              <a:rPr lang="he-IL" sz="4400" dirty="0"/>
              <a:t>טוֹב</a:t>
            </a:r>
            <a:r>
              <a:rPr lang="en-US" sz="4400" dirty="0"/>
              <a:t> </a:t>
            </a:r>
            <a:r>
              <a:rPr lang="en-US" sz="3600" dirty="0"/>
              <a:t>	</a:t>
            </a:r>
            <a:br>
              <a:rPr lang="en-US" sz="3600" dirty="0"/>
            </a:br>
            <a:r>
              <a:rPr lang="en-US" sz="3600" dirty="0" smtClean="0"/>
              <a:t>good    </a:t>
            </a:r>
            <a:r>
              <a:rPr lang="en-US" sz="3600" dirty="0"/>
              <a:t>morning     Hello</a:t>
            </a:r>
          </a:p>
          <a:p>
            <a:r>
              <a:rPr lang="he-IL" sz="4400" dirty="0" smtClean="0"/>
              <a:t>מַה             </a:t>
            </a:r>
            <a:r>
              <a:rPr lang="he-IL" sz="4400" dirty="0"/>
              <a:t>נִשְׁמַע</a:t>
            </a:r>
            <a:r>
              <a:rPr lang="en-US" sz="4400" dirty="0"/>
              <a:t>    </a:t>
            </a:r>
            <a:r>
              <a:rPr lang="en-US" sz="3600" dirty="0"/>
              <a:t>How’s it going?</a:t>
            </a:r>
          </a:p>
          <a:p>
            <a:r>
              <a:rPr lang="en-US" sz="3600" dirty="0" smtClean="0"/>
              <a:t>it </a:t>
            </a:r>
            <a:r>
              <a:rPr lang="en-US" sz="3600" dirty="0"/>
              <a:t>going    </a:t>
            </a:r>
            <a:r>
              <a:rPr lang="he-IL" sz="3600" dirty="0"/>
              <a:t>  </a:t>
            </a:r>
            <a:r>
              <a:rPr lang="en-US" sz="3600" dirty="0"/>
              <a:t> how’s</a:t>
            </a:r>
          </a:p>
          <a:p>
            <a:r>
              <a:rPr lang="he-IL" sz="4400" smtClean="0"/>
              <a:t>כֹּל      בְּסֶדֶר       </a:t>
            </a:r>
            <a:r>
              <a:rPr lang="he-IL" sz="4400" dirty="0"/>
              <a:t>תּוֹדָה </a:t>
            </a:r>
            <a:r>
              <a:rPr lang="en-US" sz="4400" dirty="0"/>
              <a:t>  </a:t>
            </a:r>
            <a:endParaRPr lang="he-IL" sz="4400" dirty="0" smtClean="0"/>
          </a:p>
          <a:p>
            <a:r>
              <a:rPr lang="he-IL" sz="4400" dirty="0"/>
              <a:t> </a:t>
            </a:r>
            <a:r>
              <a:rPr lang="en-US" sz="4400" dirty="0" smtClean="0"/>
              <a:t>thanks okay</a:t>
            </a:r>
            <a:r>
              <a:rPr lang="he-IL" sz="4400" dirty="0" smtClean="0"/>
              <a:t>    </a:t>
            </a:r>
            <a:r>
              <a:rPr lang="en-US" sz="3600" dirty="0" smtClean="0"/>
              <a:t>All, </a:t>
            </a:r>
            <a:endParaRPr lang="en-US" sz="3600" dirty="0"/>
          </a:p>
          <a:p>
            <a:r>
              <a:rPr lang="he-IL" sz="4400" dirty="0" smtClean="0"/>
              <a:t>לְהִתְרָאוֹת </a:t>
            </a:r>
            <a:r>
              <a:rPr lang="en-US" sz="3600" dirty="0" smtClean="0"/>
              <a:t>       </a:t>
            </a:r>
            <a:r>
              <a:rPr lang="en-US" sz="3600" dirty="0"/>
              <a:t>Good-bye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73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198"/>
          </a:xfrm>
        </p:spPr>
        <p:txBody>
          <a:bodyPr/>
          <a:lstStyle/>
          <a:p>
            <a:r>
              <a:rPr lang="en-US" b="1" dirty="0"/>
              <a:t>5.G.  Chapter 5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</a:t>
            </a:r>
            <a:r>
              <a:rPr lang="en-US" sz="2800" dirty="0"/>
              <a:t>, upon, above, </a:t>
            </a:r>
            <a:r>
              <a:rPr lang="en-US" sz="2800" dirty="0" smtClean="0"/>
              <a:t>over</a:t>
            </a:r>
          </a:p>
          <a:p>
            <a:r>
              <a:rPr lang="en-US" sz="2800" dirty="0"/>
              <a:t>	</a:t>
            </a:r>
            <a:r>
              <a:rPr lang="he-IL" sz="3600" dirty="0"/>
              <a:t>עַל</a:t>
            </a:r>
            <a:r>
              <a:rPr lang="en-US" sz="2800" dirty="0"/>
              <a:t>	</a:t>
            </a:r>
          </a:p>
          <a:p>
            <a:r>
              <a:rPr lang="en-US" sz="2800" dirty="0" smtClean="0"/>
              <a:t>with </a:t>
            </a:r>
          </a:p>
          <a:p>
            <a:r>
              <a:rPr lang="he-IL" sz="2800" dirty="0" smtClean="0"/>
              <a:t>ע</a:t>
            </a:r>
            <a:r>
              <a:rPr lang="he-IL" sz="3600" dirty="0" smtClean="0"/>
              <a:t>ִם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3955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12344"/>
            <a:ext cx="8946541" cy="4954711"/>
          </a:xfrm>
        </p:spPr>
        <p:txBody>
          <a:bodyPr>
            <a:noAutofit/>
          </a:bodyPr>
          <a:lstStyle/>
          <a:p>
            <a:r>
              <a:rPr lang="en-US" sz="2800" dirty="0" smtClean="0"/>
              <a:t>son</a:t>
            </a:r>
            <a:r>
              <a:rPr lang="en-US" sz="2800" dirty="0"/>
              <a:t>, </a:t>
            </a:r>
            <a:r>
              <a:rPr lang="en-US" sz="2800" dirty="0" smtClean="0"/>
              <a:t>descendant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בֵּן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all</a:t>
            </a:r>
            <a:r>
              <a:rPr lang="en-US" sz="2800" dirty="0"/>
              <a:t>, each, every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כֹּל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way</a:t>
            </a:r>
            <a:r>
              <a:rPr lang="en-US" sz="2800" dirty="0"/>
              <a:t>, road</a:t>
            </a:r>
            <a:r>
              <a:rPr lang="he-IL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דֶּ֫רֶךְ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hand</a:t>
            </a:r>
            <a:r>
              <a:rPr lang="en-US" sz="2800" dirty="0"/>
              <a:t>, </a:t>
            </a:r>
            <a:r>
              <a:rPr lang="en-US" sz="2800" dirty="0" smtClean="0"/>
              <a:t>forearm</a:t>
            </a:r>
          </a:p>
          <a:p>
            <a:r>
              <a:rPr lang="he-IL" sz="3600" dirty="0" smtClean="0"/>
              <a:t>יָד 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05327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6824"/>
          </a:xfrm>
        </p:spPr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45594"/>
            <a:ext cx="8946541" cy="507109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dirty="0"/>
              <a:t>name</a:t>
            </a:r>
          </a:p>
          <a:p>
            <a:r>
              <a:rPr lang="en-US" sz="3600" dirty="0"/>
              <a:t>	</a:t>
            </a:r>
            <a:r>
              <a:rPr lang="he-IL" sz="3600" dirty="0"/>
              <a:t>שֵׁם </a:t>
            </a:r>
            <a:r>
              <a:rPr lang="en-US" sz="2800" dirty="0"/>
              <a:t>			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behold</a:t>
            </a:r>
            <a:r>
              <a:rPr lang="en-US" sz="2800" dirty="0"/>
              <a:t>! lo</a:t>
            </a:r>
            <a:r>
              <a:rPr lang="en-US" sz="2800" dirty="0" smtClean="0"/>
              <a:t>!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הִנֵּה</a:t>
            </a:r>
            <a:r>
              <a:rPr lang="en-US" sz="3600" dirty="0"/>
              <a:t>	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soul</a:t>
            </a:r>
            <a:r>
              <a:rPr lang="en-US" sz="2800" dirty="0"/>
              <a:t>, </a:t>
            </a:r>
            <a:r>
              <a:rPr lang="en-US" sz="2800" dirty="0" smtClean="0"/>
              <a:t>life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נֶ֫פֶשׁ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heavens</a:t>
            </a:r>
            <a:r>
              <a:rPr lang="en-US" sz="2800" dirty="0"/>
              <a:t>, </a:t>
            </a:r>
            <a:r>
              <a:rPr lang="en-US" sz="2800" dirty="0" smtClean="0"/>
              <a:t>sky</a:t>
            </a:r>
          </a:p>
          <a:p>
            <a:r>
              <a:rPr lang="en-US" sz="2800" dirty="0" smtClean="0"/>
              <a:t> </a:t>
            </a:r>
            <a:r>
              <a:rPr lang="he-IL" sz="3600" dirty="0" smtClean="0"/>
              <a:t>שָׁמִַ֫יִם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52663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hear, listen, </a:t>
            </a:r>
            <a:r>
              <a:rPr lang="en-US" sz="2800" dirty="0" smtClean="0"/>
              <a:t>obey</a:t>
            </a:r>
          </a:p>
          <a:p>
            <a:r>
              <a:rPr lang="en-US" sz="3600" dirty="0"/>
              <a:t>	</a:t>
            </a:r>
            <a:r>
              <a:rPr lang="he-IL" sz="3600" dirty="0"/>
              <a:t>שָׁמַע 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law</a:t>
            </a:r>
            <a:r>
              <a:rPr lang="en-US" sz="2800" dirty="0"/>
              <a:t>, </a:t>
            </a:r>
            <a:r>
              <a:rPr lang="en-US" sz="2800" dirty="0" smtClean="0"/>
              <a:t>instruction</a:t>
            </a:r>
          </a:p>
          <a:p>
            <a:r>
              <a:rPr lang="en-US" sz="3600" dirty="0"/>
              <a:t>	</a:t>
            </a:r>
            <a:r>
              <a:rPr lang="he-IL" sz="3600" dirty="0"/>
              <a:t>תּוֹרָה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110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6292"/>
            <a:ext cx="10142757" cy="475210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</a:t>
            </a:r>
            <a:r>
              <a:rPr lang="en-US" sz="2800" dirty="0" smtClean="0"/>
              <a:t>father</a:t>
            </a:r>
            <a:r>
              <a:rPr lang="en-US" sz="2800" dirty="0"/>
              <a:t>, ancestor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אָב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God</a:t>
            </a:r>
            <a:r>
              <a:rPr lang="en-US" sz="2800" dirty="0"/>
              <a:t>, </a:t>
            </a:r>
            <a:r>
              <a:rPr lang="en-US" sz="2800" dirty="0" smtClean="0"/>
              <a:t>god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אֱלֹהִים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to say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אָמַר</a:t>
            </a:r>
            <a:r>
              <a:rPr lang="en-US" sz="2800" dirty="0"/>
              <a:t>			</a:t>
            </a:r>
            <a:r>
              <a:rPr lang="en-US" sz="2800" dirty="0" smtClean="0"/>
              <a:t>		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house</a:t>
            </a:r>
            <a:r>
              <a:rPr lang="en-US" sz="2800" dirty="0"/>
              <a:t>, palace, </a:t>
            </a:r>
            <a:r>
              <a:rPr lang="en-US" sz="2800" dirty="0" smtClean="0"/>
              <a:t>dynasty</a:t>
            </a:r>
          </a:p>
          <a:p>
            <a:r>
              <a:rPr lang="en-US" sz="2800" dirty="0"/>
              <a:t>	</a:t>
            </a:r>
            <a:r>
              <a:rPr lang="he-IL" sz="3600" dirty="0"/>
              <a:t>בַּ֫יִת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7111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8512"/>
          </a:xfrm>
        </p:spPr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1230"/>
            <a:ext cx="10121736" cy="472717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be, become, </a:t>
            </a:r>
            <a:r>
              <a:rPr lang="en-US" sz="2800" dirty="0" smtClean="0"/>
              <a:t>happen</a:t>
            </a:r>
          </a:p>
          <a:p>
            <a:r>
              <a:rPr lang="en-US" sz="3600" dirty="0"/>
              <a:t>	</a:t>
            </a:r>
            <a:r>
              <a:rPr lang="he-IL" sz="3600" dirty="0"/>
              <a:t>הָיָה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remember, </a:t>
            </a:r>
            <a:r>
              <a:rPr lang="en-US" sz="2800" dirty="0" smtClean="0"/>
              <a:t>mention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זָכַר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write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he-IL" sz="3600" dirty="0" smtClean="0"/>
              <a:t>כָּתַב</a:t>
            </a:r>
            <a:r>
              <a:rPr lang="en-US" sz="3600" dirty="0"/>
              <a:t>		</a:t>
            </a:r>
            <a:r>
              <a:rPr lang="en-US" sz="3600" dirty="0" smtClean="0"/>
              <a:t>				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people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עַם </a:t>
            </a:r>
            <a:r>
              <a:rPr lang="en-US" sz="36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					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14141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slay, </a:t>
            </a:r>
            <a:r>
              <a:rPr lang="en-US" sz="2800" dirty="0" smtClean="0"/>
              <a:t>kill</a:t>
            </a:r>
          </a:p>
          <a:p>
            <a:r>
              <a:rPr lang="he-IL" sz="3600" dirty="0" smtClean="0"/>
              <a:t>קָטַל</a:t>
            </a:r>
            <a:r>
              <a:rPr lang="he-IL" sz="2800" dirty="0" smtClean="0"/>
              <a:t> </a:t>
            </a:r>
            <a:r>
              <a:rPr lang="en-US" sz="2800" dirty="0"/>
              <a:t>		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keep, watch over, </a:t>
            </a:r>
            <a:r>
              <a:rPr lang="en-US" sz="2800" dirty="0" smtClean="0"/>
              <a:t>guard</a:t>
            </a:r>
          </a:p>
          <a:p>
            <a:r>
              <a:rPr lang="en-US" sz="2800" dirty="0"/>
              <a:t>	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 smtClean="0"/>
              <a:t> 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455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4604"/>
            <a:ext cx="10045334" cy="5079076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	</a:t>
            </a:r>
            <a:r>
              <a:rPr lang="en-US" sz="2800" dirty="0" smtClean="0"/>
              <a:t> land</a:t>
            </a:r>
            <a:r>
              <a:rPr lang="en-US" sz="2800" dirty="0"/>
              <a:t>, earth, </a:t>
            </a:r>
            <a:r>
              <a:rPr lang="en-US" sz="2800" dirty="0" smtClean="0"/>
              <a:t>ground</a:t>
            </a:r>
          </a:p>
          <a:p>
            <a:r>
              <a:rPr lang="en-US" sz="2800" dirty="0"/>
              <a:t>	</a:t>
            </a:r>
            <a:r>
              <a:rPr lang="he-IL" sz="3600" dirty="0"/>
              <a:t>אֶ֫רֶץ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man</a:t>
            </a:r>
            <a:r>
              <a:rPr lang="en-US" sz="2800" dirty="0"/>
              <a:t>, </a:t>
            </a:r>
            <a:r>
              <a:rPr lang="en-US" sz="2800" dirty="0" smtClean="0"/>
              <a:t>human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אִישׁ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woman</a:t>
            </a:r>
            <a:r>
              <a:rPr lang="en-US" sz="2800" dirty="0"/>
              <a:t>, </a:t>
            </a:r>
            <a:r>
              <a:rPr lang="en-US" sz="2800" dirty="0" smtClean="0"/>
              <a:t>wife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אִשָּׁה</a:t>
            </a:r>
            <a:r>
              <a:rPr lang="en-US" sz="2800" dirty="0"/>
              <a:t>		</a:t>
            </a:r>
          </a:p>
          <a:p>
            <a:r>
              <a:rPr lang="en-US" sz="2800" dirty="0"/>
              <a:t>	word, matter, thing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 smtClean="0"/>
              <a:t>דָּבָר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0301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559" y="1463040"/>
            <a:ext cx="10089296" cy="507907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to </a:t>
            </a:r>
            <a:r>
              <a:rPr lang="en-US" sz="3000" dirty="0"/>
              <a:t>go, </a:t>
            </a:r>
            <a:r>
              <a:rPr lang="en-US" sz="3000" dirty="0" smtClean="0"/>
              <a:t>walk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3600" dirty="0"/>
              <a:t>הָלַךְ</a:t>
            </a:r>
            <a:r>
              <a:rPr lang="he-IL" sz="3000" dirty="0"/>
              <a:t> </a:t>
            </a:r>
            <a:r>
              <a:rPr lang="en-US" sz="3000" dirty="0"/>
              <a:t>				</a:t>
            </a:r>
            <a:endParaRPr lang="en-US" sz="3000" dirty="0" smtClean="0"/>
          </a:p>
          <a:p>
            <a:r>
              <a:rPr lang="he-IL" sz="3000" dirty="0"/>
              <a:t>	</a:t>
            </a:r>
            <a:r>
              <a:rPr lang="en-US" sz="3000" dirty="0" smtClean="0"/>
              <a:t>Yahweh</a:t>
            </a:r>
            <a:r>
              <a:rPr lang="en-US" sz="3000" dirty="0"/>
              <a:t>, Jehovah, </a:t>
            </a:r>
            <a:r>
              <a:rPr lang="en-US" sz="3000" dirty="0" smtClean="0"/>
              <a:t>LORD</a:t>
            </a:r>
          </a:p>
          <a:p>
            <a:r>
              <a:rPr lang="en-US" sz="3000" dirty="0" smtClean="0"/>
              <a:t> </a:t>
            </a:r>
            <a:r>
              <a:rPr lang="he-IL" sz="3600" dirty="0"/>
              <a:t>יְהוָה</a:t>
            </a:r>
            <a:r>
              <a:rPr lang="en-US" sz="3000" dirty="0"/>
              <a:t> 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day</a:t>
            </a:r>
            <a:r>
              <a:rPr lang="en-US" sz="3000" dirty="0"/>
              <a:t>, daylight, </a:t>
            </a:r>
            <a:r>
              <a:rPr lang="en-US" sz="3000" dirty="0" smtClean="0"/>
              <a:t>time</a:t>
            </a:r>
          </a:p>
          <a:p>
            <a:r>
              <a:rPr lang="en-US" sz="3000" dirty="0"/>
              <a:t>	</a:t>
            </a:r>
            <a:r>
              <a:rPr lang="he-IL" sz="3600" dirty="0"/>
              <a:t>יוֺם</a:t>
            </a:r>
            <a:r>
              <a:rPr lang="he-IL" sz="3000" dirty="0"/>
              <a:t> </a:t>
            </a:r>
            <a:r>
              <a:rPr lang="en-US" sz="3000" dirty="0"/>
              <a:t>		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Israel</a:t>
            </a:r>
          </a:p>
          <a:p>
            <a:r>
              <a:rPr lang="en-US" sz="3000" dirty="0"/>
              <a:t>	</a:t>
            </a:r>
            <a:r>
              <a:rPr lang="he-IL" sz="3600" dirty="0" smtClean="0"/>
              <a:t>יִשְׂרָאֵל</a:t>
            </a:r>
            <a:r>
              <a:rPr lang="he-IL" sz="3000" dirty="0" smtClean="0"/>
              <a:t> </a:t>
            </a:r>
            <a:r>
              <a:rPr lang="en-US" sz="3000" dirty="0"/>
              <a:t>				</a:t>
            </a:r>
            <a:r>
              <a:rPr lang="en-US" sz="3000" dirty="0" smtClean="0"/>
              <a:t>	</a:t>
            </a: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84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87484"/>
            <a:ext cx="8946541" cy="4560915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2800" dirty="0" smtClean="0"/>
              <a:t>no</a:t>
            </a:r>
            <a:r>
              <a:rPr lang="en-US" sz="2800" dirty="0"/>
              <a:t>, not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/>
              <a:t>לֹא</a:t>
            </a:r>
            <a:r>
              <a:rPr lang="he-IL" sz="2800" dirty="0"/>
              <a:t> </a:t>
            </a:r>
            <a:r>
              <a:rPr lang="en-US" sz="2800" dirty="0"/>
              <a:t>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king</a:t>
            </a:r>
            <a:r>
              <a:rPr lang="en-US" sz="2800" dirty="0"/>
              <a:t>, ruler, </a:t>
            </a:r>
            <a:r>
              <a:rPr lang="en-US" sz="2800" dirty="0" smtClean="0"/>
              <a:t>prince</a:t>
            </a:r>
          </a:p>
          <a:p>
            <a:r>
              <a:rPr lang="en-US" sz="2800" dirty="0"/>
              <a:t>	</a:t>
            </a:r>
            <a:r>
              <a:rPr lang="he-IL" sz="3600" dirty="0"/>
              <a:t>מֶ֫לֶךְ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8.J.  Speak:   Lesson </a:t>
            </a:r>
            <a:r>
              <a:rPr lang="en-US" b="1" dirty="0" smtClean="0"/>
              <a:t>8 Imperfects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2052918"/>
            <a:ext cx="11022676" cy="41954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 </a:t>
            </a:r>
            <a:r>
              <a:rPr lang="he-IL" sz="3600" dirty="0"/>
              <a:t>כַּמָה </a:t>
            </a:r>
            <a:r>
              <a:rPr lang="he-IL" sz="3600" dirty="0" smtClean="0"/>
              <a:t>זֶה?</a:t>
            </a:r>
            <a:r>
              <a:rPr lang="en-US" sz="3600" dirty="0"/>
              <a:t>,  </a:t>
            </a:r>
            <a:r>
              <a:rPr lang="he-IL" sz="3600" dirty="0"/>
              <a:t>כֵּן</a:t>
            </a:r>
            <a:r>
              <a:rPr lang="en-US" sz="2800" dirty="0"/>
              <a:t>   </a:t>
            </a:r>
            <a:r>
              <a:rPr lang="en-US" sz="2800" dirty="0" smtClean="0"/>
              <a:t>Yes</a:t>
            </a:r>
            <a:r>
              <a:rPr lang="en-US" sz="2800" dirty="0"/>
              <a:t>, how much is it?</a:t>
            </a:r>
          </a:p>
          <a:p>
            <a:r>
              <a:rPr lang="he-IL" sz="3600" dirty="0"/>
              <a:t>אֵין לִי ,אֲנִי מִצְטַעֵר </a:t>
            </a:r>
            <a:r>
              <a:rPr lang="el-GR" sz="3600" dirty="0"/>
              <a:t> </a:t>
            </a:r>
            <a:r>
              <a:rPr lang="el-GR" sz="2800" dirty="0"/>
              <a:t> </a:t>
            </a:r>
            <a:r>
              <a:rPr lang="en-US" sz="2800" dirty="0" smtClean="0"/>
              <a:t> 	 I </a:t>
            </a:r>
            <a:r>
              <a:rPr lang="en-US" sz="2800" dirty="0"/>
              <a:t>don</a:t>
            </a:r>
            <a:r>
              <a:rPr lang="el-GR" sz="2800" dirty="0"/>
              <a:t>’</a:t>
            </a:r>
            <a:r>
              <a:rPr lang="en-US" sz="2800" dirty="0"/>
              <a:t>t have any</a:t>
            </a:r>
            <a:r>
              <a:rPr lang="el-GR" sz="2800" dirty="0"/>
              <a:t>, </a:t>
            </a:r>
            <a:r>
              <a:rPr lang="en-US" sz="2800" dirty="0"/>
              <a:t>I</a:t>
            </a:r>
            <a:r>
              <a:rPr lang="el-GR" sz="2800" dirty="0"/>
              <a:t>’</a:t>
            </a:r>
            <a:r>
              <a:rPr lang="en-US" sz="2800" dirty="0"/>
              <a:t>m sorry </a:t>
            </a:r>
          </a:p>
          <a:p>
            <a:r>
              <a:rPr lang="he-IL" sz="3600" dirty="0"/>
              <a:t>בְּסֵדֶר</a:t>
            </a:r>
            <a:r>
              <a:rPr lang="en-US" sz="3600" dirty="0"/>
              <a:t>  </a:t>
            </a:r>
            <a:r>
              <a:rPr lang="he-IL" sz="3600" dirty="0"/>
              <a:t>הַכֹּל</a:t>
            </a:r>
            <a:r>
              <a:rPr lang="en-US" sz="3600" dirty="0"/>
              <a:t> </a:t>
            </a:r>
            <a:r>
              <a:rPr lang="en-US" sz="2800" dirty="0"/>
              <a:t>  </a:t>
            </a:r>
            <a:r>
              <a:rPr lang="en-US" sz="2800" dirty="0" smtClean="0"/>
              <a:t> 			 All </a:t>
            </a:r>
            <a:r>
              <a:rPr lang="en-US" sz="2800" dirty="0"/>
              <a:t>right </a:t>
            </a:r>
          </a:p>
          <a:p>
            <a:r>
              <a:rPr lang="he-IL" sz="3600" dirty="0"/>
              <a:t>דַּי     </a:t>
            </a:r>
            <a:r>
              <a:rPr lang="en-US" sz="3600" dirty="0" smtClean="0"/>
              <a:t>  </a:t>
            </a:r>
            <a:r>
              <a:rPr lang="en-US" sz="2800" dirty="0" smtClean="0"/>
              <a:t>    				Enough/stop </a:t>
            </a:r>
            <a:r>
              <a:rPr lang="en-US" sz="2800" dirty="0"/>
              <a:t>it</a:t>
            </a:r>
          </a:p>
          <a:p>
            <a:r>
              <a:rPr lang="he-IL" sz="3600" dirty="0"/>
              <a:t>לְהִתְרָאוֹת </a:t>
            </a:r>
            <a:r>
              <a:rPr lang="en-US" sz="3600" dirty="0"/>
              <a:t> </a:t>
            </a:r>
            <a:r>
              <a:rPr lang="en-US" sz="2800" dirty="0"/>
              <a:t>     </a:t>
            </a:r>
            <a:r>
              <a:rPr lang="en-US" sz="2800" dirty="0" smtClean="0"/>
              <a:t>			Good-bye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46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182900" cy="1400530"/>
          </a:xfrm>
        </p:spPr>
        <p:txBody>
          <a:bodyPr/>
          <a:lstStyle/>
          <a:p>
            <a:r>
              <a:rPr lang="en-US" b="1" dirty="0"/>
              <a:t>10.H.  Speak:   Lesson 10 Days and times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53985"/>
            <a:ext cx="9902739" cy="4904509"/>
          </a:xfrm>
        </p:spPr>
        <p:txBody>
          <a:bodyPr>
            <a:normAutofit fontScale="77500" lnSpcReduction="20000"/>
          </a:bodyPr>
          <a:lstStyle/>
          <a:p>
            <a:r>
              <a:rPr lang="en-US" sz="2600" dirty="0" smtClean="0"/>
              <a:t>What </a:t>
            </a:r>
            <a:r>
              <a:rPr lang="en-US" sz="2600" dirty="0"/>
              <a:t>time is it today? </a:t>
            </a:r>
            <a:br>
              <a:rPr lang="en-US" sz="2600" dirty="0"/>
            </a:br>
            <a:r>
              <a:rPr lang="en-US" sz="4200" dirty="0"/>
              <a:t> 		</a:t>
            </a:r>
            <a:r>
              <a:rPr lang="en-US" sz="4200" dirty="0" smtClean="0"/>
              <a:t>  </a:t>
            </a:r>
            <a:r>
              <a:rPr lang="he-IL" sz="4200" dirty="0"/>
              <a:t>מַה הַשָּׁעָה הַיּוֹם?</a:t>
            </a:r>
            <a:endParaRPr lang="en-US" sz="4200" dirty="0"/>
          </a:p>
          <a:p>
            <a:r>
              <a:rPr lang="en-US" sz="2600" dirty="0"/>
              <a:t>It is Thursday evening. Wednesday was yesterday.</a:t>
            </a:r>
            <a:br>
              <a:rPr lang="en-US" sz="2600" dirty="0"/>
            </a:br>
            <a:r>
              <a:rPr lang="en-US" sz="4200" dirty="0"/>
              <a:t>                     </a:t>
            </a:r>
            <a:r>
              <a:rPr lang="he-IL" sz="4200" dirty="0"/>
              <a:t>  הָיָה יוֹם חֲמִיּשִׁי בְּעֶרֶב. יוֹם רְבִי הָיָה אֶתְמוֹל. </a:t>
            </a:r>
            <a:endParaRPr lang="en-US" sz="4200" dirty="0"/>
          </a:p>
          <a:p>
            <a:r>
              <a:rPr lang="en-US" sz="2600" dirty="0"/>
              <a:t>No, Friday morning is tomorrow.</a:t>
            </a:r>
            <a:br>
              <a:rPr lang="en-US" sz="2600" dirty="0"/>
            </a:br>
            <a:r>
              <a:rPr lang="en-US" sz="2600" dirty="0"/>
              <a:t> 		 </a:t>
            </a:r>
            <a:r>
              <a:rPr lang="he-IL" sz="4600" dirty="0"/>
              <a:t>לֹא, יוֹם שִׁשִׁי הָיָה מָחָר   </a:t>
            </a:r>
            <a:endParaRPr lang="en-US" sz="2600" dirty="0"/>
          </a:p>
          <a:p>
            <a:r>
              <a:rPr lang="en-US" sz="2600" dirty="0"/>
              <a:t>Perhaps we will come Sunday afternoon.</a:t>
            </a:r>
            <a:br>
              <a:rPr lang="en-US" sz="2600" dirty="0"/>
            </a:br>
            <a:r>
              <a:rPr lang="en-US" sz="4600" dirty="0"/>
              <a:t>              </a:t>
            </a:r>
            <a:r>
              <a:rPr lang="he-IL" sz="4600" dirty="0"/>
              <a:t>אוּלַי  נָבוֹא בּיּוֹם רִִאשׁוֹן  אַחַר הַצָּהֳרִים</a:t>
            </a:r>
            <a:endParaRPr lang="en-US" sz="2600" dirty="0"/>
          </a:p>
          <a:p>
            <a:r>
              <a:rPr lang="en-US" sz="2600" dirty="0"/>
              <a:t>Good night, it’s really Monday</a:t>
            </a:r>
            <a:br>
              <a:rPr lang="en-US" sz="2600" dirty="0"/>
            </a:br>
            <a:r>
              <a:rPr lang="en-US" sz="2600" dirty="0"/>
              <a:t> 		 </a:t>
            </a:r>
            <a:r>
              <a:rPr lang="he-IL" sz="2600" dirty="0"/>
              <a:t>ל</a:t>
            </a:r>
            <a:r>
              <a:rPr lang="he-IL" sz="4100" dirty="0"/>
              <a:t>ַילָה טוֹב,   הָיָה בְּאֶמֶת יוֹם שֵׁנִי   </a:t>
            </a:r>
            <a:endParaRPr lang="en-US" sz="4100" dirty="0"/>
          </a:p>
          <a:p>
            <a:r>
              <a:rPr lang="en-US" sz="2600" dirty="0"/>
              <a:t>No, good morning Tuesday.</a:t>
            </a:r>
            <a:br>
              <a:rPr lang="en-US" sz="2600" dirty="0"/>
            </a:br>
            <a:r>
              <a:rPr lang="en-US" sz="4600" dirty="0"/>
              <a:t>                      </a:t>
            </a:r>
            <a:r>
              <a:rPr lang="he-IL" sz="4600" dirty="0"/>
              <a:t>  לֹא,  בֹּקֶר טוֹב, הָיָה יוֹם שְׁלִישִׁי     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282810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52918"/>
            <a:ext cx="11113476" cy="4195481"/>
          </a:xfrm>
        </p:spPr>
        <p:txBody>
          <a:bodyPr/>
          <a:lstStyle/>
          <a:p>
            <a:pPr marL="0" indent="0">
              <a:buNone/>
            </a:pPr>
            <a:r>
              <a:rPr lang="he-IL" sz="8000" dirty="0"/>
              <a:t>א  ב  ג  ד  ה  ו  ז  ח  ט  י  כ  ל  מ  נ  ס  ע  פ  </a:t>
            </a:r>
            <a:r>
              <a:rPr lang="he-IL" sz="8000" dirty="0" smtClean="0"/>
              <a:t>צ  </a:t>
            </a:r>
            <a:r>
              <a:rPr lang="he-IL" sz="8000" dirty="0"/>
              <a:t>ק  ר  שׂ  שׁ  ת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802</TotalTime>
  <Words>1576</Words>
  <Application>Microsoft Office PowerPoint</Application>
  <PresentationFormat>Widescreen</PresentationFormat>
  <Paragraphs>478</Paragraphs>
  <Slides>69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6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Chapter 11: Imperatives, Jussives, Cohortatives</vt:lpstr>
      <vt:lpstr>PowerPoint Presentation</vt:lpstr>
      <vt:lpstr>4.L.  Sing: Shema lullaby </vt:lpstr>
      <vt:lpstr> 5.I.  Oseh Shalom  </vt:lpstr>
      <vt:lpstr>5.I.  Oseh Shalom</vt:lpstr>
      <vt:lpstr>Speak Hebrew</vt:lpstr>
      <vt:lpstr>8.J.  Speak:   Lesson 8 Imperfects </vt:lpstr>
      <vt:lpstr>10.H.  Speak:   Lesson 10 Days and times </vt:lpstr>
      <vt:lpstr>Alphabet Song</vt:lpstr>
      <vt:lpstr>Vanquishing the Vowel </vt:lpstr>
      <vt:lpstr>Qal Perfect Chant </vt:lpstr>
      <vt:lpstr>Noun Chant </vt:lpstr>
      <vt:lpstr>Chant Personal Pronouns</vt:lpstr>
      <vt:lpstr>Chant:  Preposition with Pronominal Suffixes </vt:lpstr>
      <vt:lpstr>Demonstrative Pronouns:  this and that </vt:lpstr>
      <vt:lpstr>Qal Imperfect Chant</vt:lpstr>
      <vt:lpstr>9. F.  Chant:  Qal Perfect Weak Verb</vt:lpstr>
      <vt:lpstr>10.B.   Chant:  Ι. Pē position--weak guttural  </vt:lpstr>
      <vt:lpstr>10.C.  Chant II. ‘Ayin position weak guttural: </vt:lpstr>
      <vt:lpstr>10.D.  Chant: III. Lāmed position:   </vt:lpstr>
      <vt:lpstr>11. A. Vāv Consecutive / Conjunctive Imperfect </vt:lpstr>
      <vt:lpstr>11. A. Vāv Consecutive / Conjunctive Imperfect</vt:lpstr>
      <vt:lpstr>Paradigm for the Qal Imperfects with vāv consecutive:    </vt:lpstr>
      <vt:lpstr>Paradigm for the Qal Imperfects with vāv consecutive:   </vt:lpstr>
      <vt:lpstr>11. B. Vāv Consecutive / Conjunctive Perfect </vt:lpstr>
      <vt:lpstr>11. B. Vāv Consecutive / Conjunctive Perfect </vt:lpstr>
      <vt:lpstr>11. C. Qal Imperatives</vt:lpstr>
      <vt:lpstr>11. C. Qal Imperatives</vt:lpstr>
      <vt:lpstr>11. D. Learn the following chant for שָׁמַר:  Imperative chant </vt:lpstr>
      <vt:lpstr>11. E. Weak verb variations on the imperative </vt:lpstr>
      <vt:lpstr>11. E. Weak verb variations on the imperative</vt:lpstr>
      <vt:lpstr>11. E. Weak verb variations on the imperative</vt:lpstr>
      <vt:lpstr>11. E. Weak verb variations on the imperative</vt:lpstr>
      <vt:lpstr>11. E. Weak verb variations on the imperative</vt:lpstr>
      <vt:lpstr>11. E. Weak verb variations on the imperative</vt:lpstr>
      <vt:lpstr>11. F. Jussive </vt:lpstr>
      <vt:lpstr>11. F. Jussive </vt:lpstr>
      <vt:lpstr>11. F. Jussive </vt:lpstr>
      <vt:lpstr>11. G. Cohortative </vt:lpstr>
      <vt:lpstr>11F. Chapter 11 Qal Imperative, Vocab</vt:lpstr>
      <vt:lpstr>11F. Chapter 11 Qal Imperative, Vocab</vt:lpstr>
      <vt:lpstr>10.G.   Chapter 10 Vocabulary List</vt:lpstr>
      <vt:lpstr>10.G.   Chapter 10 Vocabulary List</vt:lpstr>
      <vt:lpstr>10.G.   Chapter 10 Vocabulary List</vt:lpstr>
      <vt:lpstr>9.G.   Chapter 9 Vocabulary List</vt:lpstr>
      <vt:lpstr>9.G.   Chapter 9 Vocabulary List</vt:lpstr>
      <vt:lpstr>9.G.   Chapter 9 Vocabulary List</vt:lpstr>
      <vt:lpstr>8.I.   Chapter 8 Vocabulary List </vt:lpstr>
      <vt:lpstr>8.I.   Chapter 8 Vocabulary List </vt:lpstr>
      <vt:lpstr>8.I.   Chapter 8 Vocabulary List </vt:lpstr>
      <vt:lpstr>7. I.  Chapter 7 Vocabulary List </vt:lpstr>
      <vt:lpstr>7. I.  Chapter 7 Vocabulary List </vt:lpstr>
      <vt:lpstr>7. I.  Chapter 7 Vocabulary List</vt:lpstr>
      <vt:lpstr>7. I.  Chapter 7 Vocabulary List</vt:lpstr>
      <vt:lpstr>6.L.   Chapter 6 Vocabulary List  </vt:lpstr>
      <vt:lpstr>6.L.   Chapter 6 Vocabulary List</vt:lpstr>
      <vt:lpstr>6.L.   Chapter 6 Vocabulary List</vt:lpstr>
      <vt:lpstr>5.G.  Chapter 5 Vocabulary List </vt:lpstr>
      <vt:lpstr>5.G.  Chapter 5 Vocabulary List </vt:lpstr>
      <vt:lpstr>5.G.  Chapter 5 Vocabulary List</vt:lpstr>
      <vt:lpstr>Chapter 4 Vocabulary List</vt:lpstr>
      <vt:lpstr>Chapter 4 Vocabulary List</vt:lpstr>
      <vt:lpstr>Chapter 4 Vocabulary List</vt:lpstr>
      <vt:lpstr>Chapter 3 Vocabulary</vt:lpstr>
      <vt:lpstr>Chapter 3 Vocabulary</vt:lpstr>
      <vt:lpstr>Chapter 3 Vocabulary</vt:lpstr>
      <vt:lpstr>Chapter 2 Vocabulary </vt:lpstr>
      <vt:lpstr>Chapter 2 Vocabulary</vt:lpstr>
      <vt:lpstr>Chapter 2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10: Imperfect Weak Verbs</dc:title>
  <dc:creator>Ted Hildebrandt</dc:creator>
  <cp:lastModifiedBy>Ted Hildebrandt</cp:lastModifiedBy>
  <cp:revision>68</cp:revision>
  <dcterms:created xsi:type="dcterms:W3CDTF">2018-10-20T10:19:55Z</dcterms:created>
  <dcterms:modified xsi:type="dcterms:W3CDTF">2018-11-02T15:05:01Z</dcterms:modified>
</cp:coreProperties>
</file>