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73" r:id="rId16"/>
    <p:sldId id="274" r:id="rId17"/>
    <p:sldId id="275" r:id="rId18"/>
    <p:sldId id="259" r:id="rId19"/>
    <p:sldId id="257" r:id="rId20"/>
    <p:sldId id="258" r:id="rId21"/>
    <p:sldId id="261" r:id="rId22"/>
    <p:sldId id="262" r:id="rId23"/>
    <p:sldId id="263" r:id="rId24"/>
    <p:sldId id="336" r:id="rId25"/>
    <p:sldId id="264" r:id="rId26"/>
    <p:sldId id="265" r:id="rId27"/>
    <p:sldId id="266" r:id="rId28"/>
    <p:sldId id="276" r:id="rId29"/>
    <p:sldId id="277" r:id="rId30"/>
    <p:sldId id="278" r:id="rId31"/>
    <p:sldId id="337" r:id="rId32"/>
    <p:sldId id="279" r:id="rId33"/>
    <p:sldId id="280" r:id="rId34"/>
    <p:sldId id="267" r:id="rId35"/>
    <p:sldId id="281" r:id="rId36"/>
    <p:sldId id="282" r:id="rId37"/>
    <p:sldId id="338" r:id="rId38"/>
    <p:sldId id="283" r:id="rId39"/>
    <p:sldId id="284" r:id="rId40"/>
    <p:sldId id="294" r:id="rId41"/>
    <p:sldId id="286" r:id="rId42"/>
    <p:sldId id="287" r:id="rId43"/>
    <p:sldId id="288" r:id="rId44"/>
    <p:sldId id="290" r:id="rId45"/>
    <p:sldId id="342" r:id="rId46"/>
    <p:sldId id="289" r:id="rId47"/>
    <p:sldId id="340" r:id="rId48"/>
    <p:sldId id="341" r:id="rId49"/>
    <p:sldId id="339" r:id="rId50"/>
    <p:sldId id="331" r:id="rId51"/>
    <p:sldId id="332" r:id="rId52"/>
    <p:sldId id="333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374105" cy="3329581"/>
          </a:xfrm>
        </p:spPr>
        <p:txBody>
          <a:bodyPr/>
          <a:lstStyle/>
          <a:p>
            <a:r>
              <a:rPr lang="en-US" dirty="0" smtClean="0"/>
              <a:t>Chapter 10: Imperfect Weak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13309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09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/>
              <a:t>נִשְׂמֹר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9. F.  Chant:  </a:t>
            </a:r>
            <a:r>
              <a:rPr lang="en-US" b="1" dirty="0" err="1"/>
              <a:t>Qal</a:t>
            </a:r>
            <a:r>
              <a:rPr lang="en-US" b="1" dirty="0"/>
              <a:t> Perfect Weak </a:t>
            </a:r>
            <a:r>
              <a:rPr lang="en-US" b="1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6786"/>
            <a:ext cx="10642572" cy="530352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sz="3300" dirty="0" smtClean="0"/>
              <a:t>  </a:t>
            </a:r>
            <a:r>
              <a:rPr lang="he-IL" sz="3300" dirty="0" smtClean="0"/>
              <a:t>  </a:t>
            </a:r>
            <a:r>
              <a:rPr lang="en-US" sz="3300" dirty="0"/>
              <a:t>‘</a:t>
            </a:r>
            <a:r>
              <a:rPr lang="en-US" sz="3300" dirty="0" err="1"/>
              <a:t>Ayin-Yôd</a:t>
            </a:r>
            <a:r>
              <a:rPr lang="en-US" sz="3300" dirty="0"/>
              <a:t>/</a:t>
            </a:r>
            <a:r>
              <a:rPr lang="en-US" sz="3300" dirty="0" err="1"/>
              <a:t>Vāv</a:t>
            </a:r>
            <a:r>
              <a:rPr lang="en-US" sz="3300" dirty="0"/>
              <a:t>    </a:t>
            </a:r>
            <a:r>
              <a:rPr lang="en-US" sz="3300" dirty="0" smtClean="0"/>
              <a:t>  </a:t>
            </a:r>
            <a:r>
              <a:rPr lang="en-US" sz="3300" dirty="0" err="1"/>
              <a:t>Lāme</a:t>
            </a:r>
            <a:r>
              <a:rPr lang="en-US" sz="3300" u="sng" dirty="0" err="1"/>
              <a:t>d</a:t>
            </a:r>
            <a:r>
              <a:rPr lang="en-US" sz="3300" dirty="0" err="1"/>
              <a:t>-Hē</a:t>
            </a:r>
            <a:r>
              <a:rPr lang="en-US" sz="3300" dirty="0"/>
              <a:t>         </a:t>
            </a:r>
          </a:p>
          <a:p>
            <a:r>
              <a:rPr lang="en-US" sz="3900" dirty="0" smtClean="0"/>
              <a:t>           </a:t>
            </a:r>
            <a:r>
              <a:rPr lang="he-IL" sz="3900" dirty="0" smtClean="0"/>
              <a:t>קוּם</a:t>
            </a:r>
            <a:r>
              <a:rPr lang="en-US" sz="3900" dirty="0" smtClean="0"/>
              <a:t>                   </a:t>
            </a:r>
            <a:r>
              <a:rPr lang="he-IL" sz="3900" dirty="0"/>
              <a:t>בָּנָה</a:t>
            </a:r>
            <a:r>
              <a:rPr lang="en-US" sz="3900" dirty="0"/>
              <a:t>      </a:t>
            </a:r>
            <a:r>
              <a:rPr lang="en-US" sz="3900" dirty="0" smtClean="0"/>
              <a:t>           </a:t>
            </a:r>
            <a:r>
              <a:rPr lang="he-IL" sz="3900" dirty="0"/>
              <a:t>נָתַן</a:t>
            </a:r>
            <a:endParaRPr lang="en-US" sz="3900" dirty="0"/>
          </a:p>
          <a:p>
            <a:r>
              <a:rPr lang="en-US" sz="3900" dirty="0"/>
              <a:t>    </a:t>
            </a:r>
            <a:r>
              <a:rPr lang="en-US" sz="3900" dirty="0" smtClean="0"/>
              <a:t>        </a:t>
            </a:r>
            <a:r>
              <a:rPr lang="en-US" sz="1800" dirty="0" smtClean="0"/>
              <a:t>to </a:t>
            </a:r>
            <a:r>
              <a:rPr lang="en-US" sz="1800" dirty="0"/>
              <a:t>rise         </a:t>
            </a:r>
            <a:r>
              <a:rPr lang="en-US" sz="1800" dirty="0" smtClean="0"/>
              <a:t>                           </a:t>
            </a:r>
            <a:r>
              <a:rPr lang="en-US" sz="1800" dirty="0"/>
              <a:t>to build           </a:t>
            </a:r>
            <a:r>
              <a:rPr lang="en-US" sz="1800" dirty="0" smtClean="0"/>
              <a:t>                        </a:t>
            </a:r>
            <a:r>
              <a:rPr lang="en-US" sz="1800" dirty="0"/>
              <a:t>to give                      </a:t>
            </a:r>
            <a:endParaRPr lang="en-US" sz="3900" dirty="0"/>
          </a:p>
          <a:p>
            <a:r>
              <a:rPr lang="en-US" sz="2800" dirty="0" smtClean="0"/>
              <a:t>1CS</a:t>
            </a:r>
            <a:r>
              <a:rPr lang="en-US" sz="3900" dirty="0" smtClean="0"/>
              <a:t>     </a:t>
            </a:r>
            <a:r>
              <a:rPr lang="he-IL" sz="3900" dirty="0" smtClean="0"/>
              <a:t>קַמְתִּי</a:t>
            </a:r>
            <a:r>
              <a:rPr lang="en-US" sz="3900" dirty="0" smtClean="0"/>
              <a:t>                </a:t>
            </a:r>
            <a:r>
              <a:rPr lang="he-IL" sz="3900" dirty="0"/>
              <a:t>בָּנִיתִי</a:t>
            </a:r>
            <a:r>
              <a:rPr lang="en-US" sz="3900" dirty="0"/>
              <a:t>      </a:t>
            </a:r>
            <a:r>
              <a:rPr lang="en-US" sz="3900" dirty="0" smtClean="0"/>
              <a:t>          </a:t>
            </a:r>
            <a:r>
              <a:rPr lang="he-IL" sz="3900" dirty="0" smtClean="0"/>
              <a:t>נָתַתִּי</a:t>
            </a:r>
            <a:endParaRPr lang="en-US" sz="3900" dirty="0"/>
          </a:p>
          <a:p>
            <a:r>
              <a:rPr lang="en-US" sz="2800" dirty="0" smtClean="0"/>
              <a:t>2MP </a:t>
            </a:r>
            <a:r>
              <a:rPr lang="el-GR" sz="3900" dirty="0" smtClean="0"/>
              <a:t>  </a:t>
            </a:r>
            <a:r>
              <a:rPr lang="he-IL" sz="3900" dirty="0"/>
              <a:t>קַמְתֶּם </a:t>
            </a:r>
            <a:r>
              <a:rPr lang="el-GR" sz="3900" dirty="0" smtClean="0"/>
              <a:t>  </a:t>
            </a:r>
            <a:r>
              <a:rPr lang="en-US" sz="3900" dirty="0" smtClean="0"/>
              <a:t>          </a:t>
            </a:r>
            <a:r>
              <a:rPr lang="el-GR" sz="3900" dirty="0" smtClean="0"/>
              <a:t> </a:t>
            </a:r>
            <a:r>
              <a:rPr lang="he-IL" sz="3900" dirty="0" smtClean="0"/>
              <a:t>בְּנִיתֶם  </a:t>
            </a:r>
            <a:r>
              <a:rPr lang="en-US" sz="3900" dirty="0" smtClean="0"/>
              <a:t> </a:t>
            </a:r>
            <a:r>
              <a:rPr lang="he-IL" sz="3900" dirty="0" smtClean="0"/>
              <a:t>    </a:t>
            </a:r>
            <a:r>
              <a:rPr lang="en-US" sz="3900" dirty="0" smtClean="0"/>
              <a:t>           </a:t>
            </a:r>
            <a:r>
              <a:rPr lang="he-IL" sz="3900" dirty="0" smtClean="0"/>
              <a:t>נְתַתֶּם</a:t>
            </a:r>
            <a:endParaRPr lang="en-US" sz="3900" dirty="0"/>
          </a:p>
          <a:p>
            <a:r>
              <a:rPr lang="en-US" sz="2800" dirty="0" smtClean="0"/>
              <a:t>3CP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he-IL" sz="3900" dirty="0"/>
              <a:t>קָמוּ </a:t>
            </a:r>
            <a:r>
              <a:rPr lang="he-IL" sz="3900" dirty="0" smtClean="0"/>
              <a:t> </a:t>
            </a:r>
            <a:r>
              <a:rPr lang="en-US" sz="3900" dirty="0" smtClean="0"/>
              <a:t>                 </a:t>
            </a:r>
            <a:r>
              <a:rPr lang="he-IL" sz="3900" dirty="0"/>
              <a:t>בָּנוּ</a:t>
            </a:r>
            <a:r>
              <a:rPr lang="en-US" sz="3900" dirty="0"/>
              <a:t>   </a:t>
            </a:r>
            <a:r>
              <a:rPr lang="en-US" sz="3900" dirty="0" smtClean="0"/>
              <a:t>              </a:t>
            </a:r>
            <a:r>
              <a:rPr lang="he-IL" sz="3900" dirty="0" smtClean="0"/>
              <a:t>נָתְנוּ</a:t>
            </a:r>
            <a:endParaRPr lang="en-US" sz="3900" dirty="0" smtClean="0"/>
          </a:p>
          <a:p>
            <a:r>
              <a:rPr lang="en-US" sz="4000" dirty="0" smtClean="0"/>
              <a:t>                               </a:t>
            </a:r>
            <a:r>
              <a:rPr lang="he-IL" sz="4000" dirty="0" smtClean="0"/>
              <a:t>בָּנְתָה</a:t>
            </a:r>
            <a:r>
              <a:rPr lang="en-US" sz="4000" dirty="0" smtClean="0"/>
              <a:t> </a:t>
            </a:r>
            <a:r>
              <a:rPr lang="en-US" sz="2400" dirty="0" smtClean="0"/>
              <a:t>(3fs)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10.A</a:t>
            </a:r>
            <a:r>
              <a:rPr lang="en-US" b="1" dirty="0"/>
              <a:t>. Introduction to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49"/>
            <a:ext cx="10501255" cy="543652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two nomenclatures used for tackling the weak verbs built off the tri-consonantal root.  </a:t>
            </a:r>
            <a:endParaRPr lang="en-US" sz="2800" dirty="0" smtClean="0"/>
          </a:p>
          <a:p>
            <a:r>
              <a:rPr lang="en-US" sz="2800" dirty="0" smtClean="0"/>
              <a:t>Traditionally </a:t>
            </a:r>
            <a:r>
              <a:rPr lang="en-US" sz="2800" dirty="0"/>
              <a:t>the word </a:t>
            </a:r>
            <a:r>
              <a:rPr lang="he-IL" sz="4400" dirty="0"/>
              <a:t>פָּעַל</a:t>
            </a:r>
            <a:r>
              <a:rPr lang="he-IL" sz="2800" dirty="0"/>
              <a:t> </a:t>
            </a:r>
            <a:r>
              <a:rPr lang="en-US" sz="2800" dirty="0" smtClean="0"/>
              <a:t>  (</a:t>
            </a:r>
            <a:r>
              <a:rPr lang="en-US" sz="2800" dirty="0"/>
              <a:t>to do, make) is used to designate how the ten weak verbs are then classed (cf. Kelly, </a:t>
            </a:r>
            <a:r>
              <a:rPr lang="en-US" sz="2800" dirty="0" err="1"/>
              <a:t>Weingreen</a:t>
            </a:r>
            <a:r>
              <a:rPr lang="en-US" sz="2800" dirty="0"/>
              <a:t>):  </a:t>
            </a:r>
          </a:p>
          <a:p>
            <a:pPr lvl="0"/>
            <a:r>
              <a:rPr lang="en-US" sz="3000" b="1" dirty="0" err="1"/>
              <a:t>Pē</a:t>
            </a:r>
            <a:r>
              <a:rPr lang="en-US" sz="3000" b="1" dirty="0"/>
              <a:t> position</a:t>
            </a:r>
            <a:r>
              <a:rPr lang="en-US" sz="3000" dirty="0"/>
              <a:t>:  </a:t>
            </a:r>
            <a:r>
              <a:rPr lang="en-US" sz="3000" dirty="0" smtClean="0"/>
              <a:t>Position I -- </a:t>
            </a:r>
            <a:r>
              <a:rPr lang="he-IL" sz="3200" dirty="0"/>
              <a:t>פָּעַל</a:t>
            </a:r>
            <a:endParaRPr lang="en-US" sz="3000" dirty="0"/>
          </a:p>
          <a:p>
            <a:r>
              <a:rPr lang="en-US" sz="3000" dirty="0" err="1"/>
              <a:t>Pē-Nûn</a:t>
            </a:r>
            <a:r>
              <a:rPr lang="en-US" sz="3000" dirty="0"/>
              <a:t> [</a:t>
            </a:r>
            <a:r>
              <a:rPr lang="he-IL" sz="3600" dirty="0"/>
              <a:t>נָפַל</a:t>
            </a:r>
            <a:r>
              <a:rPr lang="he-IL" sz="3000" dirty="0"/>
              <a:t> </a:t>
            </a:r>
            <a:r>
              <a:rPr lang="en-US" sz="3000" dirty="0"/>
              <a:t>], </a:t>
            </a:r>
            <a:r>
              <a:rPr lang="en-US" sz="3000" dirty="0" smtClean="0"/>
              <a:t>--to fall</a:t>
            </a:r>
            <a:endParaRPr lang="en-US" sz="3000" dirty="0"/>
          </a:p>
          <a:p>
            <a:r>
              <a:rPr lang="en-US" sz="3000" dirty="0" err="1"/>
              <a:t>Pē-Yôd</a:t>
            </a:r>
            <a:r>
              <a:rPr lang="en-US" sz="3000" dirty="0"/>
              <a:t> [</a:t>
            </a:r>
            <a:r>
              <a:rPr lang="he-IL" sz="3600" dirty="0"/>
              <a:t>יָשַׂב</a:t>
            </a:r>
            <a:r>
              <a:rPr lang="he-IL" sz="3000" dirty="0"/>
              <a:t> </a:t>
            </a:r>
            <a:r>
              <a:rPr lang="en-US" sz="3000" dirty="0"/>
              <a:t>], </a:t>
            </a:r>
            <a:r>
              <a:rPr lang="en-US" sz="3000" dirty="0" smtClean="0"/>
              <a:t>-- to sit, dwell</a:t>
            </a:r>
            <a:endParaRPr lang="en-US" sz="3000" dirty="0"/>
          </a:p>
          <a:p>
            <a:r>
              <a:rPr lang="en-US" sz="3000" dirty="0" err="1"/>
              <a:t>Pē</a:t>
            </a:r>
            <a:r>
              <a:rPr lang="en-US" sz="3000" dirty="0"/>
              <a:t>-’</a:t>
            </a:r>
            <a:r>
              <a:rPr lang="en-US" sz="3000" dirty="0" err="1"/>
              <a:t>Āle</a:t>
            </a:r>
            <a:r>
              <a:rPr lang="en-US" sz="3000" u="sng" dirty="0" err="1"/>
              <a:t>f</a:t>
            </a:r>
            <a:r>
              <a:rPr lang="en-US" sz="3000" dirty="0"/>
              <a:t> [</a:t>
            </a:r>
            <a:r>
              <a:rPr lang="he-IL" sz="3600" dirty="0"/>
              <a:t>אָמַר</a:t>
            </a:r>
            <a:r>
              <a:rPr lang="he-IL" sz="3000" dirty="0"/>
              <a:t> </a:t>
            </a:r>
            <a:r>
              <a:rPr lang="en-US" sz="3000" dirty="0"/>
              <a:t>], </a:t>
            </a:r>
            <a:r>
              <a:rPr lang="en-US" sz="3000" dirty="0" smtClean="0"/>
              <a:t>-- to say </a:t>
            </a:r>
            <a:endParaRPr lang="en-US" sz="3000" dirty="0"/>
          </a:p>
          <a:p>
            <a:r>
              <a:rPr lang="en-US" sz="3000" dirty="0" err="1"/>
              <a:t>Pē</a:t>
            </a:r>
            <a:r>
              <a:rPr lang="en-US" sz="3000" dirty="0"/>
              <a:t>-Guttural  [ </a:t>
            </a:r>
            <a:r>
              <a:rPr lang="he-IL" sz="3900" dirty="0"/>
              <a:t>עָמַד</a:t>
            </a:r>
            <a:r>
              <a:rPr lang="en-US" sz="3000" dirty="0"/>
              <a:t>]; </a:t>
            </a:r>
            <a:r>
              <a:rPr lang="en-US" sz="3000" dirty="0" smtClean="0"/>
              <a:t>-- to stand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848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8758"/>
          </a:xfrm>
        </p:spPr>
        <p:txBody>
          <a:bodyPr/>
          <a:lstStyle/>
          <a:p>
            <a:r>
              <a:rPr lang="en-US" b="1" dirty="0" smtClean="0"/>
              <a:t>10.A</a:t>
            </a:r>
            <a:r>
              <a:rPr lang="en-US" b="1" dirty="0"/>
              <a:t>. Introduction to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9666"/>
            <a:ext cx="8946541" cy="4768734"/>
          </a:xfrm>
        </p:spPr>
        <p:txBody>
          <a:bodyPr/>
          <a:lstStyle/>
          <a:p>
            <a:pPr lvl="0"/>
            <a:r>
              <a:rPr lang="en-US" sz="2800" b="1" dirty="0"/>
              <a:t>‘</a:t>
            </a:r>
            <a:r>
              <a:rPr lang="en-US" sz="2800" b="1" dirty="0" err="1"/>
              <a:t>Ayin</a:t>
            </a:r>
            <a:r>
              <a:rPr lang="en-US" sz="2800" dirty="0"/>
              <a:t> </a:t>
            </a:r>
            <a:r>
              <a:rPr lang="en-US" sz="2800" b="1" dirty="0"/>
              <a:t>position</a:t>
            </a:r>
            <a:r>
              <a:rPr lang="en-US" sz="2800" dirty="0"/>
              <a:t>: </a:t>
            </a:r>
            <a:r>
              <a:rPr lang="en-US" sz="2800" dirty="0" smtClean="0"/>
              <a:t>Position II -- </a:t>
            </a:r>
            <a:r>
              <a:rPr lang="he-IL" sz="2800" dirty="0"/>
              <a:t>פָּעַל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‘</a:t>
            </a:r>
            <a:r>
              <a:rPr lang="en-US" sz="2800" dirty="0" err="1"/>
              <a:t>Ayin-Yôd</a:t>
            </a:r>
            <a:r>
              <a:rPr lang="en-US" sz="2800" dirty="0"/>
              <a:t>/</a:t>
            </a:r>
            <a:r>
              <a:rPr lang="en-US" sz="2800" dirty="0" err="1"/>
              <a:t>Vāv</a:t>
            </a:r>
            <a:r>
              <a:rPr lang="en-US" sz="2800" dirty="0"/>
              <a:t> [</a:t>
            </a:r>
            <a:r>
              <a:rPr lang="he-IL" sz="3600" dirty="0"/>
              <a:t>קוּם</a:t>
            </a:r>
            <a:r>
              <a:rPr lang="en-US" sz="2800" dirty="0"/>
              <a:t>], </a:t>
            </a:r>
          </a:p>
          <a:p>
            <a:r>
              <a:rPr lang="en-US" sz="2800" dirty="0"/>
              <a:t>‘</a:t>
            </a:r>
            <a:r>
              <a:rPr lang="en-US" sz="2800" dirty="0" err="1"/>
              <a:t>Ayin</a:t>
            </a:r>
            <a:r>
              <a:rPr lang="en-US" sz="2800" dirty="0"/>
              <a:t> guttural [</a:t>
            </a:r>
            <a:r>
              <a:rPr lang="he-IL" sz="3600" dirty="0"/>
              <a:t>בָּחַר</a:t>
            </a:r>
            <a:r>
              <a:rPr lang="he-IL" sz="2800" dirty="0"/>
              <a:t> </a:t>
            </a:r>
            <a:r>
              <a:rPr lang="en-US" sz="2800" dirty="0"/>
              <a:t>], </a:t>
            </a:r>
          </a:p>
          <a:p>
            <a:r>
              <a:rPr lang="en-US" sz="2800" dirty="0"/>
              <a:t>Double ‘</a:t>
            </a:r>
            <a:r>
              <a:rPr lang="en-US" sz="2800" dirty="0" err="1"/>
              <a:t>Ayin</a:t>
            </a:r>
            <a:r>
              <a:rPr lang="en-US" sz="2800" dirty="0"/>
              <a:t> [ </a:t>
            </a:r>
            <a:r>
              <a:rPr lang="he-IL" sz="3600" dirty="0"/>
              <a:t>תָּמַם</a:t>
            </a:r>
            <a:r>
              <a:rPr lang="en-US" sz="2800" dirty="0"/>
              <a:t>]; 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6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10.A</a:t>
            </a:r>
            <a:r>
              <a:rPr lang="en-US" b="1" dirty="0"/>
              <a:t>. Introduction to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 </a:t>
            </a:r>
            <a:r>
              <a:rPr lang="en-US" sz="2800" b="1" dirty="0" smtClean="0"/>
              <a:t>position / position</a:t>
            </a:r>
            <a:r>
              <a:rPr lang="en-US" sz="2800" dirty="0"/>
              <a:t>:  </a:t>
            </a:r>
            <a:r>
              <a:rPr lang="en-US" sz="2800" dirty="0" smtClean="0"/>
              <a:t>III  -- </a:t>
            </a:r>
            <a:r>
              <a:rPr lang="he-IL" sz="2800" dirty="0"/>
              <a:t>פָּעַל</a:t>
            </a:r>
            <a:endParaRPr lang="en-US" sz="2800" dirty="0"/>
          </a:p>
          <a:p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[</a:t>
            </a:r>
            <a:r>
              <a:rPr lang="he-IL" sz="3600" dirty="0"/>
              <a:t>בָּנָה</a:t>
            </a:r>
            <a:r>
              <a:rPr lang="he-IL" sz="2800" dirty="0"/>
              <a:t> </a:t>
            </a:r>
            <a:r>
              <a:rPr lang="en-US" sz="2800" dirty="0"/>
              <a:t>], </a:t>
            </a:r>
          </a:p>
          <a:p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[</a:t>
            </a:r>
            <a:r>
              <a:rPr lang="he-IL" sz="3600" dirty="0"/>
              <a:t>שָׁמַע</a:t>
            </a:r>
            <a:r>
              <a:rPr lang="en-US" sz="2800" dirty="0"/>
              <a:t>], </a:t>
            </a:r>
          </a:p>
          <a:p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[</a:t>
            </a:r>
            <a:r>
              <a:rPr lang="he-IL" sz="3600" dirty="0"/>
              <a:t>מָצָא</a:t>
            </a:r>
            <a:r>
              <a:rPr lang="he-IL" sz="2800" dirty="0"/>
              <a:t> </a:t>
            </a:r>
            <a:r>
              <a:rPr lang="en-US" sz="2800" dirty="0"/>
              <a:t>].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62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1" y="580734"/>
            <a:ext cx="10745789" cy="864018"/>
          </a:xfrm>
        </p:spPr>
        <p:txBody>
          <a:bodyPr/>
          <a:lstStyle/>
          <a:p>
            <a:r>
              <a:rPr lang="en-US" sz="3600" b="1" dirty="0"/>
              <a:t>10.B.    </a:t>
            </a:r>
            <a:r>
              <a:rPr lang="el-GR" sz="3600" b="1" dirty="0"/>
              <a:t>Ι</a:t>
            </a:r>
            <a:r>
              <a:rPr lang="en-US" sz="3600" b="1" dirty="0"/>
              <a:t>. </a:t>
            </a:r>
            <a:r>
              <a:rPr lang="en-US" sz="3600" b="1" dirty="0" err="1"/>
              <a:t>Pē</a:t>
            </a:r>
            <a:r>
              <a:rPr lang="en-US" sz="3600" b="1" dirty="0"/>
              <a:t> position--weak and guttural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2140259"/>
            <a:ext cx="11019619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Regular    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 smtClean="0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 </a:t>
            </a:r>
            <a:r>
              <a:rPr lang="en-US" sz="2800" dirty="0"/>
              <a:t>  </a:t>
            </a:r>
            <a:r>
              <a:rPr lang="he-IL" sz="2800" dirty="0"/>
              <a:t>      </a:t>
            </a:r>
            <a:r>
              <a:rPr lang="en-US" sz="2800" dirty="0" err="1"/>
              <a:t>Pē</a:t>
            </a:r>
            <a:r>
              <a:rPr lang="en-US" sz="2800" dirty="0"/>
              <a:t>-Guttural  </a:t>
            </a:r>
          </a:p>
          <a:p>
            <a:r>
              <a:rPr lang="en-US" dirty="0"/>
              <a:t>   </a:t>
            </a:r>
            <a:r>
              <a:rPr lang="he-IL" dirty="0"/>
              <a:t>           </a:t>
            </a:r>
            <a:r>
              <a:rPr lang="he-IL" sz="3600" dirty="0"/>
              <a:t>שָׁמַר    </a:t>
            </a:r>
            <a:r>
              <a:rPr lang="en-US" sz="3600" dirty="0"/>
              <a:t>   </a:t>
            </a:r>
            <a:r>
              <a:rPr lang="he-IL" sz="3600" dirty="0"/>
              <a:t>נָפַל</a:t>
            </a:r>
            <a:r>
              <a:rPr lang="en-US" sz="3600" dirty="0"/>
              <a:t>        </a:t>
            </a:r>
            <a:r>
              <a:rPr lang="he-IL" sz="3600" dirty="0"/>
              <a:t>יָשַׁב</a:t>
            </a:r>
            <a:r>
              <a:rPr lang="en-US" sz="3600" dirty="0"/>
              <a:t>   </a:t>
            </a:r>
            <a:r>
              <a:rPr lang="en-US" sz="3600" dirty="0" smtClean="0"/>
              <a:t>         </a:t>
            </a:r>
            <a:r>
              <a:rPr lang="he-IL" sz="3600" dirty="0" smtClean="0"/>
              <a:t>   </a:t>
            </a:r>
            <a:r>
              <a:rPr lang="he-IL" sz="3600" dirty="0"/>
              <a:t>אָמַר</a:t>
            </a:r>
            <a:r>
              <a:rPr lang="en-US" sz="3600" dirty="0"/>
              <a:t>           </a:t>
            </a:r>
            <a:r>
              <a:rPr lang="he-IL" sz="3600" dirty="0"/>
              <a:t>עָמַד</a:t>
            </a:r>
            <a:endParaRPr lang="en-US" sz="3600" dirty="0"/>
          </a:p>
          <a:p>
            <a:r>
              <a:rPr lang="en-US" sz="2800" dirty="0" smtClean="0"/>
              <a:t>     </a:t>
            </a:r>
            <a:r>
              <a:rPr lang="en-US" sz="2800" dirty="0"/>
              <a:t>to keep   </a:t>
            </a:r>
            <a:r>
              <a:rPr lang="en-US" sz="2800" dirty="0" smtClean="0"/>
              <a:t> </a:t>
            </a:r>
            <a:r>
              <a:rPr lang="en-US" sz="2800" dirty="0"/>
              <a:t>to fall   </a:t>
            </a:r>
            <a:r>
              <a:rPr lang="en-US" sz="2800" dirty="0" smtClean="0"/>
              <a:t>   </a:t>
            </a:r>
            <a:r>
              <a:rPr lang="en-US" sz="2800" dirty="0"/>
              <a:t>to dwell     </a:t>
            </a:r>
            <a:r>
              <a:rPr lang="en-US" sz="2800" dirty="0" smtClean="0"/>
              <a:t>     </a:t>
            </a:r>
            <a:r>
              <a:rPr lang="en-US" sz="2800" dirty="0"/>
              <a:t>to say       </a:t>
            </a:r>
            <a:r>
              <a:rPr lang="en-US" sz="2800" dirty="0" smtClean="0"/>
              <a:t>     </a:t>
            </a:r>
            <a:r>
              <a:rPr lang="en-US" sz="2800" dirty="0"/>
              <a:t>to </a:t>
            </a:r>
            <a:r>
              <a:rPr lang="en-US" sz="2800" dirty="0" smtClean="0"/>
              <a:t>stand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61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1" y="490818"/>
            <a:ext cx="10852469" cy="850302"/>
          </a:xfrm>
        </p:spPr>
        <p:txBody>
          <a:bodyPr/>
          <a:lstStyle/>
          <a:p>
            <a:r>
              <a:rPr lang="en-US" b="1" dirty="0"/>
              <a:t>10.B.  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and 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82" y="1845934"/>
            <a:ext cx="10942320" cy="4195481"/>
          </a:xfrm>
        </p:spPr>
        <p:txBody>
          <a:bodyPr>
            <a:normAutofit/>
          </a:bodyPr>
          <a:lstStyle/>
          <a:p>
            <a:r>
              <a:rPr lang="en-US" sz="2800" dirty="0"/>
              <a:t>1CS </a:t>
            </a:r>
            <a:r>
              <a:rPr lang="en-US" sz="3600" dirty="0"/>
              <a:t> </a:t>
            </a:r>
            <a:r>
              <a:rPr lang="he-IL" sz="3600" dirty="0"/>
              <a:t>אֶשְׁמֹר </a:t>
            </a:r>
            <a:r>
              <a:rPr lang="en-US" sz="3600" dirty="0"/>
              <a:t>  </a:t>
            </a:r>
            <a:r>
              <a:rPr lang="en-US" sz="3600" dirty="0" smtClean="0"/>
              <a:t>    </a:t>
            </a:r>
            <a:r>
              <a:rPr lang="he-IL" sz="3600" dirty="0" smtClean="0"/>
              <a:t>   </a:t>
            </a:r>
            <a:r>
              <a:rPr lang="he-IL" sz="3600" dirty="0"/>
              <a:t>אֶפֹּל</a:t>
            </a:r>
            <a:r>
              <a:rPr lang="en-US" sz="3600" dirty="0"/>
              <a:t>       </a:t>
            </a:r>
            <a:r>
              <a:rPr lang="he-IL" sz="3600" dirty="0"/>
              <a:t>אֵשֵׁב</a:t>
            </a:r>
            <a:r>
              <a:rPr lang="en-US" sz="3600" dirty="0"/>
              <a:t>    </a:t>
            </a:r>
            <a:r>
              <a:rPr lang="he-IL" sz="3600" dirty="0"/>
              <a:t>אֹמַר   </a:t>
            </a:r>
            <a:r>
              <a:rPr lang="en-US" sz="3600" dirty="0"/>
              <a:t>           </a:t>
            </a:r>
            <a:r>
              <a:rPr lang="he-IL" sz="3600" dirty="0"/>
              <a:t>אֵעֱמֹד</a:t>
            </a:r>
            <a:endParaRPr lang="en-US" sz="3600" dirty="0"/>
          </a:p>
          <a:p>
            <a:r>
              <a:rPr lang="en-US" sz="2800" dirty="0"/>
              <a:t>2MS</a:t>
            </a:r>
            <a:r>
              <a:rPr lang="en-US" sz="3600" dirty="0"/>
              <a:t> </a:t>
            </a:r>
            <a:r>
              <a:rPr lang="he-IL" sz="3600" dirty="0" smtClean="0"/>
              <a:t>תִּשְׁמֹר  </a:t>
            </a:r>
            <a:r>
              <a:rPr lang="en-US" sz="3600" dirty="0" smtClean="0"/>
              <a:t>   </a:t>
            </a:r>
            <a:r>
              <a:rPr lang="he-IL" sz="3600" dirty="0" smtClean="0"/>
              <a:t>תִּפֹּל   </a:t>
            </a:r>
            <a:r>
              <a:rPr lang="en-US" sz="3600" dirty="0" smtClean="0"/>
              <a:t>         </a:t>
            </a:r>
            <a:r>
              <a:rPr lang="he-IL" sz="3600" dirty="0" smtClean="0"/>
              <a:t>תֵּשֵׁב</a:t>
            </a:r>
            <a:r>
              <a:rPr lang="en-US" sz="3600" dirty="0" smtClean="0"/>
              <a:t>      </a:t>
            </a:r>
            <a:r>
              <a:rPr lang="he-IL" sz="3600" dirty="0"/>
              <a:t>תֹּאמַר</a:t>
            </a:r>
            <a:r>
              <a:rPr lang="en-US" sz="3600" dirty="0"/>
              <a:t>          </a:t>
            </a:r>
            <a:r>
              <a:rPr lang="he-IL" sz="3600" dirty="0"/>
              <a:t>תַּעֲמֹד</a:t>
            </a:r>
            <a:endParaRPr lang="en-US" sz="3600" dirty="0"/>
          </a:p>
          <a:p>
            <a:r>
              <a:rPr lang="en-US" sz="2800" dirty="0"/>
              <a:t>2FS</a:t>
            </a:r>
            <a:r>
              <a:rPr lang="en-US" sz="3600" dirty="0"/>
              <a:t> </a:t>
            </a:r>
            <a:r>
              <a:rPr lang="he-IL" sz="3600" dirty="0"/>
              <a:t>תִּשְׁמְרִי  </a:t>
            </a:r>
            <a:r>
              <a:rPr lang="en-US" sz="3600" dirty="0"/>
              <a:t>    </a:t>
            </a:r>
            <a:r>
              <a:rPr lang="he-IL" sz="3600" dirty="0"/>
              <a:t>תּפְּלִי </a:t>
            </a:r>
            <a:r>
              <a:rPr lang="en-US" sz="3600" dirty="0"/>
              <a:t>  </a:t>
            </a:r>
            <a:r>
              <a:rPr lang="en-US" sz="3600" dirty="0" smtClean="0"/>
              <a:t>       </a:t>
            </a:r>
            <a:r>
              <a:rPr lang="he-IL" sz="3600" dirty="0"/>
              <a:t>תֵּשְׁבִי</a:t>
            </a:r>
            <a:r>
              <a:rPr lang="en-US" sz="3600" dirty="0"/>
              <a:t>     </a:t>
            </a:r>
            <a:r>
              <a:rPr lang="he-IL" sz="3600" dirty="0"/>
              <a:t>תֹּאמְרִי</a:t>
            </a:r>
            <a:r>
              <a:rPr lang="en-US" sz="3600" dirty="0"/>
              <a:t>         </a:t>
            </a:r>
            <a:r>
              <a:rPr lang="he-IL" sz="3600" dirty="0"/>
              <a:t>תַּעַמְדִי</a:t>
            </a:r>
            <a:endParaRPr lang="en-US" sz="3600" dirty="0"/>
          </a:p>
          <a:p>
            <a:r>
              <a:rPr lang="en-US" sz="2800" dirty="0" smtClean="0"/>
              <a:t>3MS</a:t>
            </a:r>
            <a:r>
              <a:rPr lang="el-GR" sz="3600" dirty="0" smtClean="0"/>
              <a:t> </a:t>
            </a:r>
            <a:r>
              <a:rPr lang="he-IL" sz="3600" dirty="0"/>
              <a:t>יִשְׁמֹר   </a:t>
            </a:r>
            <a:r>
              <a:rPr lang="en-US" sz="3600" dirty="0"/>
              <a:t>  </a:t>
            </a:r>
            <a:r>
              <a:rPr lang="he-IL" sz="3600" dirty="0"/>
              <a:t>  </a:t>
            </a:r>
            <a:r>
              <a:rPr lang="en-US" sz="3600" dirty="0"/>
              <a:t>  </a:t>
            </a:r>
            <a:r>
              <a:rPr lang="he-IL" sz="3600" dirty="0"/>
              <a:t>יִפֹּל</a:t>
            </a:r>
            <a:r>
              <a:rPr lang="en-US" sz="3600" dirty="0"/>
              <a:t>    </a:t>
            </a:r>
            <a:r>
              <a:rPr lang="en-US" sz="3600" dirty="0" smtClean="0"/>
              <a:t>  </a:t>
            </a:r>
            <a:r>
              <a:rPr lang="he-IL" sz="3600" dirty="0"/>
              <a:t>יֵשֵב     </a:t>
            </a:r>
            <a:r>
              <a:rPr lang="en-US" sz="3600" dirty="0"/>
              <a:t> </a:t>
            </a:r>
            <a:r>
              <a:rPr lang="en-US" sz="3600" dirty="0" smtClean="0"/>
              <a:t>      </a:t>
            </a:r>
            <a:r>
              <a:rPr lang="he-IL" sz="3600" dirty="0" smtClean="0"/>
              <a:t> </a:t>
            </a:r>
            <a:r>
              <a:rPr lang="he-IL" sz="3600" dirty="0"/>
              <a:t>יֹאמַר</a:t>
            </a:r>
            <a:r>
              <a:rPr lang="en-US" sz="3600" dirty="0"/>
              <a:t>          </a:t>
            </a:r>
            <a:r>
              <a:rPr lang="he-IL" sz="3600" dirty="0"/>
              <a:t>יַעֲמֹד</a:t>
            </a:r>
            <a:endParaRPr lang="en-US" sz="3600" dirty="0"/>
          </a:p>
          <a:p>
            <a:r>
              <a:rPr lang="en-US" sz="2800" dirty="0"/>
              <a:t>3FS</a:t>
            </a:r>
            <a:r>
              <a:rPr lang="en-US" sz="3600" dirty="0"/>
              <a:t>   </a:t>
            </a:r>
            <a:r>
              <a:rPr lang="he-IL" sz="3600" dirty="0"/>
              <a:t>תִּשְׁמֹר  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he-IL" sz="3600" dirty="0" smtClean="0"/>
              <a:t>תִּפֹּל  </a:t>
            </a:r>
            <a:r>
              <a:rPr lang="en-US" sz="3600" dirty="0" smtClean="0"/>
              <a:t>    </a:t>
            </a:r>
            <a:r>
              <a:rPr lang="he-IL" sz="3600" dirty="0" smtClean="0"/>
              <a:t>    תֵּשֵׁב      </a:t>
            </a:r>
            <a:r>
              <a:rPr lang="en-US" sz="3600" dirty="0" smtClean="0"/>
              <a:t>   </a:t>
            </a:r>
            <a:r>
              <a:rPr lang="he-IL" sz="3600" dirty="0"/>
              <a:t>תֹּאמַר</a:t>
            </a:r>
            <a:r>
              <a:rPr lang="en-US" sz="3600" dirty="0"/>
              <a:t>          </a:t>
            </a:r>
            <a:r>
              <a:rPr lang="he-IL" sz="3600" dirty="0"/>
              <a:t>תַּעֲמֹד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9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45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71" y="467958"/>
            <a:ext cx="10936289" cy="888402"/>
          </a:xfrm>
        </p:spPr>
        <p:txBody>
          <a:bodyPr/>
          <a:lstStyle/>
          <a:p>
            <a:r>
              <a:rPr lang="en-US" b="1" dirty="0"/>
              <a:t>10.B.  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and 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4" y="1826765"/>
            <a:ext cx="11635740" cy="4195481"/>
          </a:xfrm>
        </p:spPr>
        <p:txBody>
          <a:bodyPr>
            <a:noAutofit/>
          </a:bodyPr>
          <a:lstStyle/>
          <a:p>
            <a:r>
              <a:rPr lang="en-US" sz="2800" dirty="0"/>
              <a:t>1CP</a:t>
            </a:r>
            <a:r>
              <a:rPr lang="el-GR" sz="3600" dirty="0"/>
              <a:t>    </a:t>
            </a:r>
            <a:r>
              <a:rPr lang="he-IL" sz="3600" dirty="0"/>
              <a:t>נִשְׁמֹר   </a:t>
            </a:r>
            <a:r>
              <a:rPr lang="en-US" sz="3600" dirty="0"/>
              <a:t>  </a:t>
            </a:r>
            <a:r>
              <a:rPr lang="he-IL" sz="3600" dirty="0" smtClean="0"/>
              <a:t>       נֵשֵׁב        </a:t>
            </a:r>
            <a:r>
              <a:rPr lang="he-IL" sz="3600" dirty="0"/>
              <a:t>נִפֹּל </a:t>
            </a:r>
            <a:r>
              <a:rPr lang="he-IL" sz="3600" dirty="0" smtClean="0"/>
              <a:t>      </a:t>
            </a:r>
            <a:r>
              <a:rPr lang="en-US" sz="3600" dirty="0" smtClean="0"/>
              <a:t>  </a:t>
            </a:r>
            <a:r>
              <a:rPr lang="he-IL" sz="3600" dirty="0" smtClean="0"/>
              <a:t>   נֹאמַר</a:t>
            </a:r>
            <a:r>
              <a:rPr lang="en-US" sz="3600" dirty="0" smtClean="0"/>
              <a:t> </a:t>
            </a:r>
            <a:r>
              <a:rPr lang="he-IL" sz="3600" dirty="0" smtClean="0"/>
              <a:t>   </a:t>
            </a:r>
            <a:r>
              <a:rPr lang="en-US" sz="3600" dirty="0" smtClean="0"/>
              <a:t>  </a:t>
            </a:r>
            <a:r>
              <a:rPr lang="he-IL" sz="3600" dirty="0" smtClean="0"/>
              <a:t>נַעֲמֹד</a:t>
            </a:r>
            <a:endParaRPr lang="en-US" sz="3600" dirty="0"/>
          </a:p>
          <a:p>
            <a:r>
              <a:rPr lang="en-US" sz="2800" dirty="0" smtClean="0"/>
              <a:t>2MP</a:t>
            </a:r>
            <a:r>
              <a:rPr lang="he-IL" sz="2800" dirty="0" smtClean="0"/>
              <a:t>  </a:t>
            </a:r>
            <a:r>
              <a:rPr lang="en-US" sz="3600" dirty="0" smtClean="0"/>
              <a:t> </a:t>
            </a:r>
            <a:r>
              <a:rPr lang="he-IL" sz="3600" dirty="0" smtClean="0"/>
              <a:t>       תֵּשְׁבוּ      תִּפְּלוּ        תִּשְׁמְרוּ  </a:t>
            </a:r>
            <a:r>
              <a:rPr lang="en-US" sz="3600" dirty="0" smtClean="0"/>
              <a:t> </a:t>
            </a:r>
            <a:r>
              <a:rPr lang="he-IL" sz="3600" dirty="0" smtClean="0"/>
              <a:t>   תֹּאמְרוּ</a:t>
            </a:r>
            <a:r>
              <a:rPr lang="en-US" sz="3600" dirty="0" smtClean="0"/>
              <a:t>    </a:t>
            </a:r>
            <a:r>
              <a:rPr lang="he-IL" sz="3600" dirty="0" smtClean="0"/>
              <a:t>תַּעַמְדוּ</a:t>
            </a:r>
            <a:endParaRPr lang="en-US" sz="3600" dirty="0" smtClean="0"/>
          </a:p>
          <a:p>
            <a:r>
              <a:rPr lang="en-US" sz="2800" dirty="0" smtClean="0"/>
              <a:t>2FP</a:t>
            </a:r>
            <a:r>
              <a:rPr lang="en-US" sz="3600" dirty="0" smtClean="0"/>
              <a:t> </a:t>
            </a:r>
            <a:r>
              <a:rPr lang="he-IL" sz="3600" dirty="0" smtClean="0"/>
              <a:t>   תִּפֹּלְנָה      </a:t>
            </a:r>
            <a:r>
              <a:rPr lang="he-IL" sz="3600" dirty="0"/>
              <a:t>תִּשְׁמֹרְנָה</a:t>
            </a:r>
            <a:r>
              <a:rPr lang="he-IL" sz="3600" dirty="0" smtClean="0"/>
              <a:t>    </a:t>
            </a:r>
            <a:r>
              <a:rPr lang="en-US" sz="3600" dirty="0" smtClean="0"/>
              <a:t> </a:t>
            </a:r>
            <a:r>
              <a:rPr lang="he-IL" sz="3600" dirty="0" smtClean="0"/>
              <a:t>תֵּשַׁבְנָה</a:t>
            </a:r>
            <a:r>
              <a:rPr lang="en-US" sz="3600" dirty="0" smtClean="0"/>
              <a:t> </a:t>
            </a:r>
            <a:r>
              <a:rPr lang="he-IL" sz="3600" dirty="0" smtClean="0"/>
              <a:t>   </a:t>
            </a:r>
            <a:r>
              <a:rPr lang="he-IL" sz="3600" dirty="0"/>
              <a:t>תֹּאמַרְנָה </a:t>
            </a:r>
            <a:r>
              <a:rPr lang="he-IL" sz="3600" dirty="0" smtClean="0"/>
              <a:t>   </a:t>
            </a:r>
            <a:r>
              <a:rPr lang="en-US" sz="3600" dirty="0" smtClean="0"/>
              <a:t>  </a:t>
            </a:r>
            <a:r>
              <a:rPr lang="he-IL" sz="3600" dirty="0"/>
              <a:t>תַּעֲמֹדְנָה</a:t>
            </a:r>
            <a:endParaRPr lang="en-US" sz="3600" dirty="0"/>
          </a:p>
          <a:p>
            <a:r>
              <a:rPr lang="en-US" sz="2800" dirty="0" smtClean="0"/>
              <a:t>3MP</a:t>
            </a:r>
            <a:r>
              <a:rPr lang="el-GR" sz="3600" dirty="0" smtClean="0"/>
              <a:t> </a:t>
            </a:r>
            <a:r>
              <a:rPr lang="he-IL" sz="3600" dirty="0" smtClean="0"/>
              <a:t>יִשְׁמְרוּ    </a:t>
            </a:r>
            <a:r>
              <a:rPr lang="el-GR" sz="3600" dirty="0" smtClean="0"/>
              <a:t>  </a:t>
            </a:r>
            <a:r>
              <a:rPr lang="he-IL" sz="3600" dirty="0" smtClean="0"/>
              <a:t>       יֵשְׁבוּ         יִפְּלוּ      </a:t>
            </a:r>
            <a:r>
              <a:rPr lang="en-US" sz="3600" dirty="0" smtClean="0"/>
              <a:t> </a:t>
            </a:r>
            <a:r>
              <a:rPr lang="he-IL" sz="3600" dirty="0" smtClean="0"/>
              <a:t>יֹאמְרוּ</a:t>
            </a:r>
            <a:r>
              <a:rPr lang="en-US" sz="3600" dirty="0" smtClean="0"/>
              <a:t>  </a:t>
            </a:r>
            <a:r>
              <a:rPr lang="he-IL" sz="3600" dirty="0" smtClean="0"/>
              <a:t>יַעַמְדוּ      </a:t>
            </a:r>
            <a:endParaRPr lang="en-US" sz="3600" dirty="0" smtClean="0"/>
          </a:p>
          <a:p>
            <a:r>
              <a:rPr lang="en-US" sz="2800" dirty="0" smtClean="0"/>
              <a:t>3FP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</a:t>
            </a:r>
            <a:r>
              <a:rPr lang="he-IL" sz="3600" dirty="0"/>
              <a:t>תִּשְׁמֹרְנָה</a:t>
            </a:r>
            <a:r>
              <a:rPr lang="en-US" sz="3600" dirty="0"/>
              <a:t>    </a:t>
            </a:r>
            <a:r>
              <a:rPr lang="he-IL" sz="3600" dirty="0"/>
              <a:t>תִּפֹּלְנָה  </a:t>
            </a:r>
            <a:r>
              <a:rPr lang="en-US" sz="3600" dirty="0"/>
              <a:t> </a:t>
            </a:r>
            <a:r>
              <a:rPr lang="he-IL" sz="3600" dirty="0" smtClean="0"/>
              <a:t>   </a:t>
            </a:r>
            <a:r>
              <a:rPr lang="en-US" sz="3600" dirty="0" smtClean="0"/>
              <a:t> </a:t>
            </a:r>
            <a:r>
              <a:rPr lang="he-IL" sz="3600" dirty="0"/>
              <a:t>תֵּשַׁבְנָה</a:t>
            </a:r>
            <a:r>
              <a:rPr lang="en-US" sz="3600" dirty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 </a:t>
            </a:r>
            <a:r>
              <a:rPr lang="he-IL" sz="3600" dirty="0"/>
              <a:t>תֹּאמַרְנָה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</a:t>
            </a:r>
            <a:r>
              <a:rPr lang="he-IL" sz="3600" dirty="0" smtClean="0"/>
              <a:t>תַּעֲמֹדְנָה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064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 weak or guttural: </a:t>
            </a:r>
            <a:r>
              <a:rPr lang="he-IL" sz="4400" dirty="0" smtClean="0"/>
              <a:t>אֶפֹּל  תִּפֹּל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2010246"/>
            <a:ext cx="10863855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נָפַל</a:t>
            </a:r>
            <a:r>
              <a:rPr lang="he-IL" sz="2800" dirty="0" smtClean="0"/>
              <a:t> </a:t>
            </a:r>
            <a:r>
              <a:rPr lang="en-US" sz="2800" dirty="0" smtClean="0"/>
              <a:t> the </a:t>
            </a:r>
            <a:r>
              <a:rPr lang="en-US" sz="2800" dirty="0"/>
              <a:t>initial</a:t>
            </a:r>
            <a:r>
              <a:rPr lang="en-US" sz="3600" dirty="0"/>
              <a:t> </a:t>
            </a:r>
            <a:r>
              <a:rPr lang="he-IL" sz="3600" dirty="0"/>
              <a:t>נְ </a:t>
            </a:r>
            <a:r>
              <a:rPr lang="en-US" sz="2800" dirty="0" smtClean="0"/>
              <a:t> drops </a:t>
            </a:r>
            <a:r>
              <a:rPr lang="en-US" sz="2800" dirty="0"/>
              <a:t>when the prefixes are </a:t>
            </a:r>
            <a:r>
              <a:rPr lang="en-US" sz="2800" dirty="0" smtClean="0"/>
              <a:t>added and the second consonant is doubled with a </a:t>
            </a:r>
            <a:r>
              <a:rPr lang="en-US" sz="2800" dirty="0" err="1" smtClean="0"/>
              <a:t>dagesh</a:t>
            </a:r>
            <a:r>
              <a:rPr lang="en-US" sz="2800" dirty="0" smtClean="0"/>
              <a:t>.  </a:t>
            </a:r>
            <a:r>
              <a:rPr lang="en-US" sz="2800" dirty="0"/>
              <a:t>The rest is regular for whatever suffixes are added. </a:t>
            </a:r>
            <a:r>
              <a:rPr lang="en-US" sz="2800" dirty="0" smtClean="0"/>
              <a:t>  </a:t>
            </a:r>
            <a:endParaRPr lang="en-US" sz="2800" dirty="0"/>
          </a:p>
          <a:p>
            <a:r>
              <a:rPr lang="he-IL" sz="3600" dirty="0"/>
              <a:t>יָשַׁב</a:t>
            </a:r>
            <a:r>
              <a:rPr lang="he-IL" sz="2800" dirty="0"/>
              <a:t> </a:t>
            </a:r>
            <a:r>
              <a:rPr lang="el-G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initial </a:t>
            </a:r>
            <a:r>
              <a:rPr lang="he-IL" sz="3600" dirty="0"/>
              <a:t>י</a:t>
            </a:r>
            <a:r>
              <a:rPr lang="he-IL" sz="2800" dirty="0"/>
              <a:t> </a:t>
            </a:r>
            <a:r>
              <a:rPr lang="en-US" sz="2800" dirty="0" smtClean="0"/>
              <a:t> drops </a:t>
            </a:r>
            <a:r>
              <a:rPr lang="en-US" sz="2800" dirty="0"/>
              <a:t>and the prefixes are added with a </a:t>
            </a:r>
            <a:r>
              <a:rPr lang="en-US" sz="2800" dirty="0" err="1"/>
              <a:t>Ṣerê</a:t>
            </a:r>
            <a:r>
              <a:rPr lang="en-US" sz="2800" dirty="0" smtClean="0"/>
              <a:t>.  </a:t>
            </a:r>
            <a:r>
              <a:rPr lang="en-US" sz="2800" dirty="0"/>
              <a:t>Vocalic suffixes are added normally with the</a:t>
            </a:r>
            <a:r>
              <a:rPr lang="en-US" sz="3600" dirty="0"/>
              <a:t> </a:t>
            </a:r>
            <a:r>
              <a:rPr lang="he-IL" sz="3600" dirty="0"/>
              <a:t>שְׁ </a:t>
            </a:r>
            <a:r>
              <a:rPr lang="en-US" sz="3600" dirty="0"/>
              <a:t> </a:t>
            </a:r>
            <a:r>
              <a:rPr lang="en-US" sz="2800" dirty="0" smtClean="0"/>
              <a:t>featuring </a:t>
            </a:r>
            <a:r>
              <a:rPr lang="en-US" sz="2800" dirty="0"/>
              <a:t>the normal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’.  When there are no suffixes </a:t>
            </a:r>
            <a:r>
              <a:rPr lang="he-IL" sz="3600" dirty="0"/>
              <a:t>שֵׁ </a:t>
            </a:r>
            <a:r>
              <a:rPr lang="en-US" sz="36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used and</a:t>
            </a:r>
            <a:r>
              <a:rPr lang="en-US" sz="3600" dirty="0"/>
              <a:t> </a:t>
            </a:r>
            <a:r>
              <a:rPr lang="he-IL" sz="3600" dirty="0"/>
              <a:t>שַׁ </a:t>
            </a:r>
            <a:r>
              <a:rPr lang="en-US" sz="3600" dirty="0" smtClean="0"/>
              <a:t> </a:t>
            </a:r>
            <a:r>
              <a:rPr lang="en-US" sz="2800" dirty="0" smtClean="0"/>
              <a:t>with </a:t>
            </a:r>
            <a:r>
              <a:rPr lang="en-US" sz="2800" dirty="0"/>
              <a:t>the consonantal suffix </a:t>
            </a:r>
            <a:r>
              <a:rPr lang="he-IL" sz="3600" dirty="0"/>
              <a:t>נָה</a:t>
            </a:r>
            <a:r>
              <a:rPr lang="en-US" sz="3600" dirty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88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2743"/>
          </a:xfrm>
        </p:spPr>
        <p:txBody>
          <a:bodyPr/>
          <a:lstStyle/>
          <a:p>
            <a:r>
              <a:rPr lang="en-US" sz="3000" b="1" dirty="0"/>
              <a:t>Observations on  </a:t>
            </a:r>
            <a:r>
              <a:rPr lang="el-GR" sz="3000" b="1" dirty="0"/>
              <a:t>Ι</a:t>
            </a:r>
            <a:r>
              <a:rPr lang="en-US" sz="3000" b="1" dirty="0"/>
              <a:t>. </a:t>
            </a:r>
            <a:r>
              <a:rPr lang="en-US" sz="3000" b="1" dirty="0" err="1"/>
              <a:t>Pē</a:t>
            </a:r>
            <a:r>
              <a:rPr lang="en-US" sz="3000" b="1" dirty="0"/>
              <a:t> position weak or guttural: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58" y="1182848"/>
            <a:ext cx="11747863" cy="5419288"/>
          </a:xfrm>
        </p:spPr>
        <p:txBody>
          <a:bodyPr>
            <a:noAutofit/>
          </a:bodyPr>
          <a:lstStyle/>
          <a:p>
            <a:r>
              <a:rPr lang="he-IL" sz="3600" dirty="0"/>
              <a:t>אָמַר</a:t>
            </a:r>
            <a:r>
              <a:rPr lang="he-IL" sz="2800" dirty="0"/>
              <a:t> </a:t>
            </a:r>
            <a:r>
              <a:rPr lang="en-US" sz="2800" dirty="0" smtClean="0"/>
              <a:t> has </a:t>
            </a:r>
            <a:r>
              <a:rPr lang="en-US" sz="2800" dirty="0"/>
              <a:t>the </a:t>
            </a:r>
            <a:r>
              <a:rPr lang="he-IL" sz="3600" dirty="0" smtClean="0"/>
              <a:t>א </a:t>
            </a:r>
            <a:r>
              <a:rPr lang="en-US" sz="2800" dirty="0" smtClean="0"/>
              <a:t> </a:t>
            </a:r>
            <a:r>
              <a:rPr lang="en-US" sz="2800" dirty="0" err="1" smtClean="0"/>
              <a:t>quiesce</a:t>
            </a:r>
            <a:r>
              <a:rPr lang="en-US" sz="2800" dirty="0" smtClean="0"/>
              <a:t>/drop </a:t>
            </a:r>
            <a:r>
              <a:rPr lang="en-US" sz="2800" dirty="0"/>
              <a:t>adding the prefix with a </a:t>
            </a:r>
            <a:r>
              <a:rPr lang="en-US" sz="2800" dirty="0" err="1"/>
              <a:t>Ḥôlem</a:t>
            </a:r>
            <a:r>
              <a:rPr lang="en-US" sz="2800" dirty="0"/>
              <a:t> over the initial </a:t>
            </a:r>
            <a:r>
              <a:rPr lang="he-IL" sz="3600" dirty="0"/>
              <a:t>א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2800" dirty="0" smtClean="0"/>
              <a:t>With </a:t>
            </a:r>
            <a:r>
              <a:rPr lang="en-US" sz="2800" dirty="0"/>
              <a:t>no suffixes the </a:t>
            </a:r>
            <a:r>
              <a:rPr lang="en-US" sz="2800" dirty="0" err="1"/>
              <a:t>Ḥôlem</a:t>
            </a:r>
            <a:r>
              <a:rPr lang="en-US" sz="2800" dirty="0"/>
              <a:t> drops to a </a:t>
            </a:r>
            <a:r>
              <a:rPr lang="en-US" sz="2800" dirty="0" err="1" smtClean="0"/>
              <a:t>Ṣerê</a:t>
            </a:r>
            <a:r>
              <a:rPr lang="en-US" sz="2800" dirty="0" smtClean="0"/>
              <a:t> under the second consonant </a:t>
            </a:r>
            <a:r>
              <a:rPr lang="en-US" sz="3600" dirty="0"/>
              <a:t>(</a:t>
            </a:r>
            <a:r>
              <a:rPr lang="he-IL" sz="3600" dirty="0"/>
              <a:t>מֵ</a:t>
            </a:r>
            <a:r>
              <a:rPr lang="en-US" sz="3600" dirty="0"/>
              <a:t> ) </a:t>
            </a:r>
            <a:r>
              <a:rPr lang="en-US" sz="2800" dirty="0"/>
              <a:t>.  </a:t>
            </a:r>
            <a:endParaRPr lang="en-US" sz="2800" dirty="0" smtClean="0"/>
          </a:p>
          <a:p>
            <a:r>
              <a:rPr lang="en-US" sz="2800" dirty="0" smtClean="0"/>
              <a:t>With </a:t>
            </a:r>
            <a:r>
              <a:rPr lang="en-US" sz="2800" dirty="0"/>
              <a:t>the consonantal suffix</a:t>
            </a:r>
            <a:r>
              <a:rPr lang="en-US" sz="3600" dirty="0"/>
              <a:t> </a:t>
            </a:r>
            <a:r>
              <a:rPr lang="he-IL" sz="3600" dirty="0"/>
              <a:t>נָה </a:t>
            </a:r>
            <a:r>
              <a:rPr lang="en-US" sz="36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vowel under the </a:t>
            </a:r>
            <a:r>
              <a:rPr lang="he-IL" sz="3600" dirty="0" smtClean="0"/>
              <a:t>מ</a:t>
            </a:r>
            <a:r>
              <a:rPr lang="he-IL" sz="2800" dirty="0" smtClean="0"/>
              <a:t> </a:t>
            </a:r>
            <a:r>
              <a:rPr lang="en-US" sz="2800" dirty="0" smtClean="0"/>
              <a:t> drops </a:t>
            </a:r>
            <a:r>
              <a:rPr lang="en-US" sz="2800" dirty="0"/>
              <a:t>from </a:t>
            </a:r>
            <a:r>
              <a:rPr lang="en-US" sz="2800" dirty="0" err="1"/>
              <a:t>Ḥôlem</a:t>
            </a:r>
            <a:r>
              <a:rPr lang="en-US" sz="2800" dirty="0"/>
              <a:t> to a </a:t>
            </a:r>
            <a:r>
              <a:rPr lang="he-IL" sz="3600" dirty="0"/>
              <a:t>מַ </a:t>
            </a:r>
            <a:r>
              <a:rPr lang="en-US" sz="36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/>
              <a:t>Pataḥ</a:t>
            </a:r>
            <a:r>
              <a:rPr lang="en-US" sz="2800" dirty="0"/>
              <a:t>).  </a:t>
            </a:r>
            <a:endParaRPr lang="en-US" sz="2800" dirty="0" smtClean="0"/>
          </a:p>
          <a:p>
            <a:r>
              <a:rPr lang="en-US" sz="2800" dirty="0" smtClean="0"/>
              <a:t>With </a:t>
            </a:r>
            <a:r>
              <a:rPr lang="en-US" sz="2800" dirty="0"/>
              <a:t>vocalic suffixes drop the vowel under the </a:t>
            </a:r>
            <a:r>
              <a:rPr lang="he-IL" sz="3600" dirty="0"/>
              <a:t>מ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a normal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’(</a:t>
            </a:r>
            <a:r>
              <a:rPr lang="he-IL" sz="3600" dirty="0"/>
              <a:t>מְ</a:t>
            </a:r>
            <a:r>
              <a:rPr lang="en-US" sz="3600" dirty="0"/>
              <a:t> </a:t>
            </a:r>
            <a:r>
              <a:rPr lang="en-US" sz="2800" dirty="0"/>
              <a:t>). 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the 1CS the </a:t>
            </a:r>
            <a:r>
              <a:rPr lang="he-IL" sz="3600" dirty="0" smtClean="0"/>
              <a:t>א </a:t>
            </a:r>
            <a:r>
              <a:rPr lang="en-US" sz="3600" dirty="0" smtClean="0"/>
              <a:t> </a:t>
            </a:r>
            <a:r>
              <a:rPr lang="en-US" sz="2800" dirty="0" smtClean="0"/>
              <a:t>prefix </a:t>
            </a:r>
            <a:r>
              <a:rPr lang="en-US" sz="2800" dirty="0"/>
              <a:t>just drops out totally.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5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 weak or guttural: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74288" cy="4195481"/>
          </a:xfrm>
        </p:spPr>
        <p:txBody>
          <a:bodyPr>
            <a:normAutofit/>
          </a:bodyPr>
          <a:lstStyle/>
          <a:p>
            <a:r>
              <a:rPr lang="he-IL" sz="3600" dirty="0"/>
              <a:t>עָמַד</a:t>
            </a:r>
            <a:r>
              <a:rPr lang="he-IL" sz="2800" dirty="0"/>
              <a:t> </a:t>
            </a:r>
            <a:r>
              <a:rPr lang="en-US" sz="2800" dirty="0"/>
              <a:t> First off the prefixes are added with a </a:t>
            </a:r>
            <a:r>
              <a:rPr lang="en-US" sz="2800" dirty="0" err="1"/>
              <a:t>Pataḥ</a:t>
            </a:r>
            <a:r>
              <a:rPr lang="en-US" sz="2800" dirty="0"/>
              <a:t> </a:t>
            </a:r>
            <a:r>
              <a:rPr lang="en-US" sz="3600" dirty="0"/>
              <a:t>(</a:t>
            </a:r>
            <a:r>
              <a:rPr lang="he-IL" sz="3600" dirty="0"/>
              <a:t>תַּ</a:t>
            </a:r>
            <a:r>
              <a:rPr lang="en-US" sz="3600" dirty="0"/>
              <a:t>, </a:t>
            </a:r>
            <a:r>
              <a:rPr lang="he-IL" sz="3600" dirty="0"/>
              <a:t>יַ</a:t>
            </a:r>
            <a:r>
              <a:rPr lang="en-US" sz="3600" dirty="0"/>
              <a:t>) </a:t>
            </a:r>
            <a:r>
              <a:rPr lang="en-US" sz="2800" dirty="0"/>
              <a:t>instead of the normal </a:t>
            </a:r>
            <a:r>
              <a:rPr lang="en-US" sz="2800" dirty="0" err="1"/>
              <a:t>Ḥîreq</a:t>
            </a:r>
            <a:r>
              <a:rPr lang="en-US" sz="2800" dirty="0"/>
              <a:t> except the 1CS is </a:t>
            </a:r>
            <a:r>
              <a:rPr lang="he-IL" sz="3600" dirty="0"/>
              <a:t>אֵ</a:t>
            </a:r>
            <a:r>
              <a:rPr lang="en-US" sz="3600" dirty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Under </a:t>
            </a:r>
            <a:r>
              <a:rPr lang="en-US" sz="2800" dirty="0"/>
              <a:t>the guttural the </a:t>
            </a:r>
            <a:r>
              <a:rPr lang="en-US" sz="2800" dirty="0" err="1"/>
              <a:t>Pataḥ</a:t>
            </a:r>
            <a:r>
              <a:rPr lang="en-US" sz="2800" dirty="0"/>
              <a:t> replaces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as would be expected (</a:t>
            </a:r>
            <a:r>
              <a:rPr lang="he-IL" sz="3600" dirty="0"/>
              <a:t>עַ</a:t>
            </a:r>
            <a:r>
              <a:rPr lang="en-US" sz="2800" dirty="0"/>
              <a:t>, except the 1CS goes to </a:t>
            </a:r>
            <a:r>
              <a:rPr lang="he-IL" sz="3600" dirty="0"/>
              <a:t>עֱ</a:t>
            </a:r>
            <a:r>
              <a:rPr lang="en-US" sz="2800" dirty="0"/>
              <a:t> ). </a:t>
            </a:r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the vocalic suffixes are added the </a:t>
            </a:r>
            <a:r>
              <a:rPr lang="en-US" sz="2800" dirty="0" err="1"/>
              <a:t>Ḥatēf-pa</a:t>
            </a:r>
            <a:r>
              <a:rPr lang="en-US" sz="2800" u="sng" dirty="0" err="1"/>
              <a:t>t</a:t>
            </a:r>
            <a:r>
              <a:rPr lang="en-US" sz="2800" dirty="0" err="1"/>
              <a:t>aḥ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he-IL" sz="3600" dirty="0"/>
              <a:t>עֲ</a:t>
            </a:r>
            <a:r>
              <a:rPr lang="en-US" sz="2800" dirty="0"/>
              <a:t> ) goes upgrades to a full </a:t>
            </a:r>
            <a:r>
              <a:rPr lang="en-US" sz="2800" dirty="0" err="1"/>
              <a:t>Pataḥ</a:t>
            </a:r>
            <a:r>
              <a:rPr lang="en-US" sz="2800" dirty="0"/>
              <a:t> (</a:t>
            </a:r>
            <a:r>
              <a:rPr lang="he-IL" sz="3600" dirty="0"/>
              <a:t>עַ</a:t>
            </a:r>
            <a:r>
              <a:rPr lang="en-US" sz="2800" dirty="0"/>
              <a:t> ).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78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36" y="303089"/>
            <a:ext cx="11789729" cy="1400530"/>
          </a:xfrm>
        </p:spPr>
        <p:txBody>
          <a:bodyPr/>
          <a:lstStyle/>
          <a:p>
            <a:r>
              <a:rPr lang="en-US" b="1" dirty="0"/>
              <a:t>10.B.   Chant: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</a:t>
            </a:r>
            <a:r>
              <a:rPr lang="en-US" b="1" dirty="0" smtClean="0"/>
              <a:t>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50"/>
            <a:ext cx="11008333" cy="491005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</a:t>
            </a:r>
            <a:r>
              <a:rPr lang="en-US" sz="2800" dirty="0" smtClean="0"/>
              <a:t>Regular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  </a:t>
            </a:r>
            <a:r>
              <a:rPr lang="en-US" sz="2800" dirty="0" err="1" smtClean="0"/>
              <a:t>Pē</a:t>
            </a:r>
            <a:r>
              <a:rPr lang="en-US" sz="2800" dirty="0" smtClean="0"/>
              <a:t>-Guttural  </a:t>
            </a:r>
            <a:endParaRPr lang="en-US" sz="2800" dirty="0"/>
          </a:p>
          <a:p>
            <a:r>
              <a:rPr lang="he-IL" sz="4000" dirty="0" smtClean="0"/>
              <a:t>תִּשְׁמֹר   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</a:t>
            </a:r>
            <a:r>
              <a:rPr lang="he-IL" sz="4000" dirty="0"/>
              <a:t>נָפַל</a:t>
            </a:r>
            <a:r>
              <a:rPr lang="en-US" sz="4000" dirty="0"/>
              <a:t>        </a:t>
            </a:r>
            <a:r>
              <a:rPr lang="he-IL" sz="4000" dirty="0"/>
              <a:t>יָשַׁב</a:t>
            </a:r>
            <a:r>
              <a:rPr lang="en-US" sz="4000" dirty="0"/>
              <a:t>   </a:t>
            </a:r>
            <a:r>
              <a:rPr lang="he-IL" sz="4000" dirty="0" smtClean="0"/>
              <a:t>    </a:t>
            </a:r>
            <a:r>
              <a:rPr lang="en-US" sz="4000" dirty="0" smtClean="0"/>
              <a:t>  </a:t>
            </a:r>
            <a:r>
              <a:rPr lang="he-IL" sz="4000" dirty="0" smtClean="0"/>
              <a:t>   </a:t>
            </a:r>
            <a:r>
              <a:rPr lang="he-IL" sz="4000" dirty="0"/>
              <a:t>אָמַר</a:t>
            </a:r>
            <a:r>
              <a:rPr lang="en-US" sz="4000" dirty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עָמַד</a:t>
            </a:r>
            <a:endParaRPr lang="en-US" sz="4000" dirty="0"/>
          </a:p>
          <a:p>
            <a:r>
              <a:rPr lang="en-US" sz="2400" dirty="0"/>
              <a:t>2MS</a:t>
            </a:r>
            <a:r>
              <a:rPr lang="he-IL" sz="2400" dirty="0"/>
              <a:t>/</a:t>
            </a:r>
            <a:r>
              <a:rPr lang="en-US" sz="2400" dirty="0"/>
              <a:t>3FS </a:t>
            </a:r>
            <a:r>
              <a:rPr lang="he-IL" sz="2400" dirty="0"/>
              <a:t>      </a:t>
            </a:r>
            <a:r>
              <a:rPr lang="en-US" sz="2400" dirty="0"/>
              <a:t>  </a:t>
            </a:r>
            <a:r>
              <a:rPr lang="he-IL" sz="4000" dirty="0" smtClean="0"/>
              <a:t>תִּפֹּל      </a:t>
            </a:r>
            <a:r>
              <a:rPr lang="en-US" sz="4000" dirty="0" smtClean="0"/>
              <a:t> </a:t>
            </a:r>
            <a:r>
              <a:rPr lang="he-IL" sz="4000" dirty="0" smtClean="0"/>
              <a:t>     </a:t>
            </a:r>
            <a:r>
              <a:rPr lang="en-US" sz="4000" dirty="0" smtClean="0"/>
              <a:t> </a:t>
            </a:r>
            <a:r>
              <a:rPr lang="he-IL" sz="4000" dirty="0"/>
              <a:t>תֵּשֵׁב</a:t>
            </a:r>
            <a:r>
              <a:rPr lang="en-US" sz="4000" dirty="0"/>
              <a:t>    </a:t>
            </a:r>
            <a:r>
              <a:rPr lang="he-IL" sz="4000" dirty="0" smtClean="0"/>
              <a:t> </a:t>
            </a:r>
            <a:r>
              <a:rPr lang="en-US" sz="4000" dirty="0" smtClean="0"/>
              <a:t>  </a:t>
            </a:r>
            <a:r>
              <a:rPr lang="he-IL" sz="4000" dirty="0"/>
              <a:t>תֹּאמַר</a:t>
            </a:r>
            <a:r>
              <a:rPr lang="en-US" sz="4000" dirty="0"/>
              <a:t>          </a:t>
            </a:r>
            <a:r>
              <a:rPr lang="he-IL" sz="4000" dirty="0"/>
              <a:t>תַּעֲמֹד</a:t>
            </a:r>
            <a:endParaRPr lang="en-US" sz="4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53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45525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b="1" dirty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or guttural</a:t>
            </a:r>
            <a:r>
              <a:rPr lang="en-US" dirty="0"/>
              <a:t>: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" y="2052918"/>
            <a:ext cx="11949953" cy="4195481"/>
          </a:xfrm>
        </p:spPr>
        <p:txBody>
          <a:bodyPr>
            <a:normAutofit/>
          </a:bodyPr>
          <a:lstStyle/>
          <a:p>
            <a:r>
              <a:rPr lang="en-US" sz="2900" dirty="0" smtClean="0"/>
              <a:t>    Regular     </a:t>
            </a:r>
            <a:r>
              <a:rPr lang="en-US" sz="2900" dirty="0"/>
              <a:t>‘</a:t>
            </a:r>
            <a:r>
              <a:rPr lang="en-US" sz="2900" dirty="0" err="1"/>
              <a:t>Ayin-Yôd</a:t>
            </a:r>
            <a:r>
              <a:rPr lang="en-US" sz="2900" dirty="0"/>
              <a:t>/</a:t>
            </a:r>
            <a:r>
              <a:rPr lang="en-US" sz="2900" dirty="0" err="1"/>
              <a:t>Vāv</a:t>
            </a:r>
            <a:r>
              <a:rPr lang="en-US" sz="2900" dirty="0"/>
              <a:t>  </a:t>
            </a:r>
            <a:r>
              <a:rPr lang="en-US" sz="2900" dirty="0" smtClean="0"/>
              <a:t>     </a:t>
            </a:r>
            <a:r>
              <a:rPr lang="en-US" sz="2900" dirty="0"/>
              <a:t>‘</a:t>
            </a:r>
            <a:r>
              <a:rPr lang="en-US" sz="2900" dirty="0" err="1"/>
              <a:t>Ayin</a:t>
            </a:r>
            <a:r>
              <a:rPr lang="en-US" sz="2900" dirty="0"/>
              <a:t> guttural </a:t>
            </a:r>
            <a:r>
              <a:rPr lang="en-US" sz="2900" dirty="0" smtClean="0"/>
              <a:t>   Double ‘</a:t>
            </a:r>
            <a:r>
              <a:rPr lang="en-US" sz="2900" dirty="0" err="1" smtClean="0"/>
              <a:t>Ayin</a:t>
            </a:r>
            <a:r>
              <a:rPr lang="he-IL" sz="2900" dirty="0" smtClean="0"/>
              <a:t>       </a:t>
            </a:r>
            <a:endParaRPr lang="en-US" sz="2900" dirty="0" smtClean="0"/>
          </a:p>
          <a:p>
            <a:r>
              <a:rPr lang="he-IL" sz="2900" dirty="0" smtClean="0"/>
              <a:t>  </a:t>
            </a:r>
            <a:r>
              <a:rPr lang="en-US" sz="2900" dirty="0" smtClean="0"/>
              <a:t>   </a:t>
            </a:r>
            <a:r>
              <a:rPr lang="en-US" sz="3600" dirty="0" smtClean="0"/>
              <a:t>  </a:t>
            </a:r>
            <a:r>
              <a:rPr lang="he-IL" sz="3600" dirty="0" smtClean="0"/>
              <a:t>     </a:t>
            </a:r>
            <a:r>
              <a:rPr lang="he-IL" sz="3600" dirty="0"/>
              <a:t>שָׁמַר</a:t>
            </a:r>
            <a:r>
              <a:rPr lang="en-US" sz="3600" dirty="0"/>
              <a:t>         </a:t>
            </a:r>
            <a:r>
              <a:rPr lang="he-IL" sz="3600" dirty="0"/>
              <a:t>קוּם</a:t>
            </a:r>
            <a:r>
              <a:rPr lang="en-US" sz="3600" dirty="0"/>
              <a:t>     </a:t>
            </a:r>
            <a:r>
              <a:rPr lang="en-US" sz="3600" dirty="0" smtClean="0"/>
              <a:t>                 </a:t>
            </a:r>
            <a:r>
              <a:rPr lang="he-IL" sz="3600" dirty="0"/>
              <a:t>בָּחַר</a:t>
            </a:r>
            <a:r>
              <a:rPr lang="en-US" sz="3600" dirty="0"/>
              <a:t>             </a:t>
            </a:r>
            <a:r>
              <a:rPr lang="he-IL" sz="3600" dirty="0"/>
              <a:t>תָּמַם   </a:t>
            </a:r>
            <a:r>
              <a:rPr lang="en-US" sz="3600" dirty="0"/>
              <a:t>      </a:t>
            </a:r>
            <a:endParaRPr lang="en-US" sz="2900" dirty="0"/>
          </a:p>
          <a:p>
            <a:r>
              <a:rPr lang="en-US" sz="2900" dirty="0" smtClean="0"/>
              <a:t>     to </a:t>
            </a:r>
            <a:r>
              <a:rPr lang="en-US" sz="2900" dirty="0"/>
              <a:t>keep     </a:t>
            </a:r>
            <a:r>
              <a:rPr lang="en-US" sz="2900" dirty="0" smtClean="0"/>
              <a:t>     </a:t>
            </a:r>
            <a:r>
              <a:rPr lang="en-US" sz="2900" dirty="0"/>
              <a:t>to rise                 </a:t>
            </a:r>
            <a:r>
              <a:rPr lang="en-US" sz="2900" dirty="0" smtClean="0"/>
              <a:t>   </a:t>
            </a:r>
            <a:r>
              <a:rPr lang="en-US" sz="2900" dirty="0"/>
              <a:t>to choose      </a:t>
            </a:r>
            <a:r>
              <a:rPr lang="en-US" sz="2900" dirty="0" smtClean="0"/>
              <a:t>  </a:t>
            </a:r>
            <a:r>
              <a:rPr lang="en-US" sz="2900" dirty="0"/>
              <a:t>to complete    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02522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53162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b="1" dirty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or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99794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     </a:t>
            </a:r>
            <a:r>
              <a:rPr lang="he-IL" sz="3600" dirty="0" smtClean="0"/>
              <a:t> אֵתַם           אֶבְחַר        אָקוּם        אֶשְׁמֹר</a:t>
            </a:r>
            <a:r>
              <a:rPr lang="en-US" sz="3600" dirty="0" smtClean="0"/>
              <a:t>    </a:t>
            </a:r>
            <a:endParaRPr lang="en-US" sz="3600" dirty="0"/>
          </a:p>
          <a:p>
            <a:r>
              <a:rPr lang="en-US" sz="2800" dirty="0"/>
              <a:t>2MS</a:t>
            </a:r>
            <a:r>
              <a:rPr lang="en-US" sz="3600" dirty="0"/>
              <a:t> </a:t>
            </a:r>
            <a:r>
              <a:rPr lang="he-IL" sz="3600" dirty="0"/>
              <a:t>תִּשְׁמֹר  </a:t>
            </a:r>
            <a:r>
              <a:rPr lang="en-US" sz="3600" dirty="0" smtClean="0"/>
              <a:t>   </a:t>
            </a:r>
            <a:r>
              <a:rPr lang="he-IL" sz="3600" dirty="0" smtClean="0"/>
              <a:t>תָּקוּם     </a:t>
            </a:r>
            <a:r>
              <a:rPr lang="en-US" sz="3600" dirty="0" smtClean="0"/>
              <a:t>  </a:t>
            </a:r>
            <a:r>
              <a:rPr lang="he-IL" sz="3600" dirty="0" smtClean="0"/>
              <a:t>    </a:t>
            </a:r>
            <a:r>
              <a:rPr lang="en-US" sz="3600" dirty="0" smtClean="0"/>
              <a:t> </a:t>
            </a:r>
            <a:r>
              <a:rPr lang="he-IL" sz="3600" dirty="0"/>
              <a:t>תִּבְחַר </a:t>
            </a:r>
            <a:r>
              <a:rPr lang="en-US" sz="3600" dirty="0"/>
              <a:t>  </a:t>
            </a:r>
            <a:r>
              <a:rPr lang="en-US" sz="3600" dirty="0" smtClean="0"/>
              <a:t>        </a:t>
            </a:r>
            <a:r>
              <a:rPr lang="he-IL" sz="3600" dirty="0"/>
              <a:t>תֵּתַם</a:t>
            </a:r>
            <a:endParaRPr lang="en-US" sz="3600" dirty="0"/>
          </a:p>
          <a:p>
            <a:r>
              <a:rPr lang="en-US" sz="2800" dirty="0"/>
              <a:t>2FS</a:t>
            </a:r>
            <a:r>
              <a:rPr lang="en-US" sz="3600" dirty="0"/>
              <a:t> </a:t>
            </a:r>
            <a:r>
              <a:rPr lang="he-IL" sz="3600" dirty="0"/>
              <a:t>תִּשְׁמְרִי  </a:t>
            </a:r>
            <a:r>
              <a:rPr lang="en-US" sz="3600" dirty="0"/>
              <a:t>   </a:t>
            </a:r>
            <a:r>
              <a:rPr lang="he-IL" sz="3600" dirty="0"/>
              <a:t>תָּקוּמִי    </a:t>
            </a:r>
            <a:r>
              <a:rPr lang="en-US" sz="3600" dirty="0"/>
              <a:t>  </a:t>
            </a:r>
            <a:r>
              <a:rPr lang="he-IL" sz="3600" dirty="0" smtClean="0"/>
              <a:t>  </a:t>
            </a:r>
            <a:r>
              <a:rPr lang="en-US" sz="3600" dirty="0" smtClean="0"/>
              <a:t>   </a:t>
            </a:r>
            <a:r>
              <a:rPr lang="he-IL" sz="3600" dirty="0"/>
              <a:t>תִּבְחֲרִי</a:t>
            </a:r>
            <a:r>
              <a:rPr lang="en-US" sz="3600" dirty="0"/>
              <a:t>  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 </a:t>
            </a:r>
            <a:r>
              <a:rPr lang="he-IL" sz="3600" dirty="0" smtClean="0"/>
              <a:t> </a:t>
            </a:r>
            <a:r>
              <a:rPr lang="en-US" sz="3600" dirty="0" smtClean="0"/>
              <a:t> </a:t>
            </a:r>
            <a:r>
              <a:rPr lang="he-IL" sz="3600" dirty="0"/>
              <a:t>תֵּתַמִּי</a:t>
            </a:r>
            <a:endParaRPr lang="en-US" sz="3600" dirty="0"/>
          </a:p>
          <a:p>
            <a:r>
              <a:rPr lang="en-US" sz="2800" dirty="0" smtClean="0"/>
              <a:t>3MS</a:t>
            </a:r>
            <a:r>
              <a:rPr lang="he-IL" sz="3600" dirty="0" smtClean="0"/>
              <a:t>     יָקוּם         יִשְׁמֹר    </a:t>
            </a:r>
            <a:r>
              <a:rPr lang="en-US" sz="3600" dirty="0" smtClean="0"/>
              <a:t> </a:t>
            </a:r>
            <a:r>
              <a:rPr lang="he-IL" sz="3600" dirty="0" smtClean="0"/>
              <a:t>יִבְחַר   </a:t>
            </a:r>
            <a:r>
              <a:rPr lang="en-US" sz="3600" dirty="0" smtClean="0"/>
              <a:t>       </a:t>
            </a:r>
            <a:r>
              <a:rPr lang="he-IL" sz="3600" dirty="0" smtClean="0"/>
              <a:t> </a:t>
            </a:r>
            <a:r>
              <a:rPr lang="en-US" sz="3600" dirty="0" smtClean="0"/>
              <a:t>    </a:t>
            </a:r>
            <a:r>
              <a:rPr lang="he-IL" sz="3600" dirty="0"/>
              <a:t>יֵתַם</a:t>
            </a:r>
            <a:endParaRPr lang="en-US" sz="3600" dirty="0"/>
          </a:p>
          <a:p>
            <a:r>
              <a:rPr lang="en-US" sz="2800" dirty="0"/>
              <a:t>3FS</a:t>
            </a:r>
            <a:r>
              <a:rPr lang="en-US" sz="3600" dirty="0"/>
              <a:t> </a:t>
            </a:r>
            <a:r>
              <a:rPr lang="he-IL" sz="3600" dirty="0"/>
              <a:t>תִּשְׁמֹר </a:t>
            </a:r>
            <a:r>
              <a:rPr lang="he-IL" sz="3600" dirty="0" smtClean="0"/>
              <a:t>   </a:t>
            </a:r>
            <a:r>
              <a:rPr lang="en-US" sz="3600" dirty="0" smtClean="0"/>
              <a:t>   </a:t>
            </a:r>
            <a:r>
              <a:rPr lang="he-IL" sz="3600" dirty="0"/>
              <a:t>תָּקוּם   </a:t>
            </a:r>
            <a:r>
              <a:rPr lang="he-IL" sz="3600" dirty="0" smtClean="0"/>
              <a:t>  </a:t>
            </a:r>
            <a:r>
              <a:rPr lang="en-US" sz="3600" dirty="0" smtClean="0"/>
              <a:t>   </a:t>
            </a:r>
            <a:r>
              <a:rPr lang="he-IL" sz="3600" dirty="0" smtClean="0"/>
              <a:t> </a:t>
            </a:r>
            <a:r>
              <a:rPr lang="en-US" sz="3600" dirty="0" smtClean="0"/>
              <a:t>   </a:t>
            </a:r>
            <a:r>
              <a:rPr lang="he-IL" sz="3600" dirty="0"/>
              <a:t>תִּבְחַר </a:t>
            </a:r>
            <a:r>
              <a:rPr lang="en-US" sz="3600" dirty="0"/>
              <a:t>     </a:t>
            </a:r>
            <a:r>
              <a:rPr lang="en-US" sz="3600" dirty="0" smtClean="0"/>
              <a:t>     </a:t>
            </a:r>
            <a:r>
              <a:rPr lang="he-IL" sz="3600" dirty="0"/>
              <a:t>תֵּתַם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33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40725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b="1" dirty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or guttural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26688" cy="4558897"/>
          </a:xfrm>
        </p:spPr>
        <p:txBody>
          <a:bodyPr>
            <a:normAutofit/>
          </a:bodyPr>
          <a:lstStyle/>
          <a:p>
            <a:r>
              <a:rPr lang="en-US" sz="2800" dirty="0"/>
              <a:t>1CP</a:t>
            </a:r>
            <a:r>
              <a:rPr lang="el-GR" sz="3600" dirty="0"/>
              <a:t>    </a:t>
            </a:r>
            <a:r>
              <a:rPr lang="he-IL" sz="3600" dirty="0"/>
              <a:t>נִשְׁמֹר   </a:t>
            </a:r>
            <a:r>
              <a:rPr lang="en-US" sz="3600" dirty="0"/>
              <a:t> </a:t>
            </a:r>
            <a:r>
              <a:rPr lang="he-IL" sz="3600" dirty="0" smtClean="0"/>
              <a:t> </a:t>
            </a:r>
            <a:r>
              <a:rPr lang="en-US" sz="3600" dirty="0" smtClean="0"/>
              <a:t> </a:t>
            </a:r>
            <a:r>
              <a:rPr lang="he-IL" sz="3600" dirty="0" smtClean="0"/>
              <a:t>    </a:t>
            </a:r>
            <a:r>
              <a:rPr lang="he-IL" sz="3600" dirty="0"/>
              <a:t>נָקוּם   </a:t>
            </a:r>
            <a:r>
              <a:rPr lang="he-IL" sz="3600" dirty="0" smtClean="0"/>
              <a:t>    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en-US" sz="3600" dirty="0" smtClean="0"/>
              <a:t>      </a:t>
            </a:r>
            <a:r>
              <a:rPr lang="he-IL" sz="3600" dirty="0"/>
              <a:t>נִבְחַר</a:t>
            </a:r>
            <a:r>
              <a:rPr lang="en-US" sz="3600" dirty="0"/>
              <a:t>              </a:t>
            </a:r>
            <a:r>
              <a:rPr lang="he-IL" sz="3600" dirty="0"/>
              <a:t>נֵתַם</a:t>
            </a:r>
            <a:endParaRPr lang="en-US" sz="3600" dirty="0"/>
          </a:p>
          <a:p>
            <a:r>
              <a:rPr lang="en-US" sz="2800" dirty="0" smtClean="0"/>
              <a:t>2MP</a:t>
            </a:r>
            <a:r>
              <a:rPr lang="he-IL" sz="2800" dirty="0" smtClean="0"/>
              <a:t>      </a:t>
            </a:r>
            <a:r>
              <a:rPr lang="el-GR" sz="3600" dirty="0" smtClean="0"/>
              <a:t> </a:t>
            </a:r>
            <a:r>
              <a:rPr lang="he-IL" sz="3600" dirty="0" smtClean="0"/>
              <a:t>תָּקוּמוּ          תִּשְׁמְרוּ</a:t>
            </a:r>
            <a:r>
              <a:rPr lang="el-GR" sz="3600" dirty="0" smtClean="0"/>
              <a:t> </a:t>
            </a:r>
            <a:r>
              <a:rPr lang="he-IL" sz="3600" dirty="0" smtClean="0"/>
              <a:t>  </a:t>
            </a:r>
            <a:r>
              <a:rPr lang="el-GR" sz="3600" dirty="0" smtClean="0"/>
              <a:t>  </a:t>
            </a:r>
            <a:r>
              <a:rPr lang="he-IL" sz="3600" dirty="0" smtClean="0"/>
              <a:t> </a:t>
            </a:r>
            <a:r>
              <a:rPr lang="el-GR" sz="3600" dirty="0" smtClean="0"/>
              <a:t>    </a:t>
            </a:r>
            <a:r>
              <a:rPr lang="he-IL" sz="3600" dirty="0" smtClean="0"/>
              <a:t>תִּבְחֲרוּ</a:t>
            </a:r>
            <a:r>
              <a:rPr lang="en-US" sz="3600" dirty="0" smtClean="0"/>
              <a:t>      </a:t>
            </a:r>
            <a:r>
              <a:rPr lang="he-IL" sz="3600" dirty="0" smtClean="0"/>
              <a:t> </a:t>
            </a:r>
            <a:r>
              <a:rPr lang="en-US" sz="3600" dirty="0" smtClean="0"/>
              <a:t>  </a:t>
            </a:r>
            <a:r>
              <a:rPr lang="he-IL" sz="3600" dirty="0" smtClean="0"/>
              <a:t>  </a:t>
            </a:r>
            <a:r>
              <a:rPr lang="en-US" sz="3600" dirty="0" smtClean="0"/>
              <a:t>  </a:t>
            </a:r>
            <a:r>
              <a:rPr lang="he-IL" sz="3600" dirty="0"/>
              <a:t>תֵּתַמּוּ</a:t>
            </a:r>
            <a:endParaRPr lang="en-US" sz="3600" dirty="0"/>
          </a:p>
          <a:p>
            <a:r>
              <a:rPr lang="en-US" sz="2800" dirty="0"/>
              <a:t>2FP</a:t>
            </a:r>
            <a:r>
              <a:rPr lang="el-GR" sz="3600" dirty="0"/>
              <a:t> </a:t>
            </a:r>
            <a:r>
              <a:rPr lang="he-IL" sz="3600" dirty="0" smtClean="0"/>
              <a:t>   </a:t>
            </a:r>
            <a:r>
              <a:rPr lang="el-GR" sz="3600" dirty="0" smtClean="0"/>
              <a:t> </a:t>
            </a:r>
            <a:r>
              <a:rPr lang="he-IL" sz="3600" dirty="0" smtClean="0"/>
              <a:t>    תִּשְׁמֹרְנָה</a:t>
            </a:r>
            <a:r>
              <a:rPr lang="el-GR" sz="3600" dirty="0" smtClean="0"/>
              <a:t> </a:t>
            </a:r>
            <a:r>
              <a:rPr lang="he-IL" sz="3600" dirty="0" smtClean="0"/>
              <a:t>      תְּקוּמֶינָה  </a:t>
            </a:r>
            <a:r>
              <a:rPr lang="el-GR" sz="3600" dirty="0" smtClean="0"/>
              <a:t> </a:t>
            </a:r>
            <a:r>
              <a:rPr lang="he-IL" sz="3600" dirty="0" smtClean="0"/>
              <a:t> </a:t>
            </a:r>
            <a:r>
              <a:rPr lang="el-GR" sz="3600" dirty="0" smtClean="0"/>
              <a:t> </a:t>
            </a:r>
            <a:r>
              <a:rPr lang="he-IL" sz="3600" dirty="0"/>
              <a:t>תִּבְחַרְנָה</a:t>
            </a:r>
            <a:r>
              <a:rPr lang="en-US" sz="3600" dirty="0"/>
              <a:t>    </a:t>
            </a:r>
            <a:r>
              <a:rPr lang="he-IL" sz="3600" dirty="0" smtClean="0"/>
              <a:t> </a:t>
            </a:r>
            <a:r>
              <a:rPr lang="en-US" sz="3600" dirty="0" smtClean="0"/>
              <a:t>     </a:t>
            </a:r>
            <a:r>
              <a:rPr lang="he-IL" sz="3600" dirty="0"/>
              <a:t>תְּתַמֶּינָה</a:t>
            </a:r>
            <a:endParaRPr lang="en-US" sz="3600" dirty="0"/>
          </a:p>
          <a:p>
            <a:r>
              <a:rPr lang="en-US" sz="2800" dirty="0"/>
              <a:t>3MP</a:t>
            </a:r>
            <a:r>
              <a:rPr lang="el-GR" sz="3600" dirty="0"/>
              <a:t> </a:t>
            </a:r>
            <a:r>
              <a:rPr lang="he-IL" sz="3600" dirty="0" smtClean="0"/>
              <a:t>יָקוּמוּ         </a:t>
            </a:r>
            <a:r>
              <a:rPr lang="he-IL" sz="3600" dirty="0"/>
              <a:t>יִשְׁמְרוּ  </a:t>
            </a:r>
            <a:r>
              <a:rPr lang="he-IL" sz="3600" dirty="0" smtClean="0"/>
              <a:t>    </a:t>
            </a:r>
            <a:r>
              <a:rPr lang="en-US" sz="3600" dirty="0" smtClean="0"/>
              <a:t> </a:t>
            </a:r>
            <a:r>
              <a:rPr lang="he-IL" sz="3600" dirty="0" smtClean="0"/>
              <a:t> </a:t>
            </a:r>
            <a:r>
              <a:rPr lang="en-US" sz="3600" dirty="0" smtClean="0"/>
              <a:t>     </a:t>
            </a:r>
            <a:r>
              <a:rPr lang="he-IL" sz="3600" dirty="0" smtClean="0"/>
              <a:t>  </a:t>
            </a:r>
            <a:r>
              <a:rPr lang="en-US" sz="3600" dirty="0" smtClean="0"/>
              <a:t>    </a:t>
            </a:r>
            <a:r>
              <a:rPr lang="he-IL" sz="3600" dirty="0"/>
              <a:t>יִבְחֲרוּ</a:t>
            </a:r>
            <a:r>
              <a:rPr lang="en-US" sz="3600" dirty="0"/>
              <a:t>      </a:t>
            </a:r>
            <a:r>
              <a:rPr lang="he-IL" sz="3600" dirty="0" smtClean="0"/>
              <a:t>    </a:t>
            </a:r>
            <a:r>
              <a:rPr lang="en-US" sz="3600" dirty="0" smtClean="0"/>
              <a:t>    </a:t>
            </a:r>
            <a:r>
              <a:rPr lang="he-IL" sz="3600" dirty="0"/>
              <a:t>יֵתַמּוּ</a:t>
            </a:r>
            <a:endParaRPr lang="en-US" sz="3600" dirty="0"/>
          </a:p>
          <a:p>
            <a:r>
              <a:rPr lang="el-GR" sz="2800" dirty="0"/>
              <a:t>3</a:t>
            </a:r>
            <a:r>
              <a:rPr lang="en-US" sz="2800" dirty="0"/>
              <a:t>FP</a:t>
            </a:r>
            <a:r>
              <a:rPr lang="el-GR" sz="2800" dirty="0"/>
              <a:t> </a:t>
            </a:r>
            <a:r>
              <a:rPr lang="he-IL" sz="2800" dirty="0" smtClean="0"/>
              <a:t>     </a:t>
            </a:r>
            <a:r>
              <a:rPr lang="el-GR" sz="2800" dirty="0" smtClean="0"/>
              <a:t> </a:t>
            </a:r>
            <a:r>
              <a:rPr lang="he-IL" sz="3600" dirty="0"/>
              <a:t>תִּשְׁמֹרְנָה</a:t>
            </a:r>
            <a:r>
              <a:rPr lang="el-GR" sz="3600" dirty="0"/>
              <a:t>  </a:t>
            </a:r>
            <a:r>
              <a:rPr lang="he-IL" sz="3600" dirty="0"/>
              <a:t>תְּקוּמֶינָה </a:t>
            </a:r>
            <a:r>
              <a:rPr lang="he-IL" sz="3600" dirty="0" smtClean="0"/>
              <a:t>  </a:t>
            </a:r>
            <a:r>
              <a:rPr lang="el-GR" sz="3600" dirty="0" smtClean="0"/>
              <a:t> </a:t>
            </a:r>
            <a:r>
              <a:rPr lang="he-IL" sz="3600" dirty="0" smtClean="0"/>
              <a:t>        </a:t>
            </a:r>
            <a:r>
              <a:rPr lang="el-GR" sz="3600" dirty="0" smtClean="0"/>
              <a:t>  </a:t>
            </a:r>
            <a:r>
              <a:rPr lang="he-IL" sz="3600" dirty="0"/>
              <a:t>תִּבְחַרְנָה</a:t>
            </a:r>
            <a:r>
              <a:rPr lang="el-GR" sz="3600" dirty="0"/>
              <a:t>   </a:t>
            </a:r>
            <a:r>
              <a:rPr lang="he-IL" sz="3600" dirty="0" smtClean="0"/>
              <a:t> </a:t>
            </a:r>
            <a:r>
              <a:rPr lang="el-GR" sz="3600" dirty="0" smtClean="0"/>
              <a:t> </a:t>
            </a:r>
            <a:r>
              <a:rPr lang="he-IL" sz="3600" dirty="0" smtClean="0"/>
              <a:t> </a:t>
            </a:r>
            <a:r>
              <a:rPr lang="el-GR" sz="3600" dirty="0" smtClean="0"/>
              <a:t>    </a:t>
            </a:r>
            <a:r>
              <a:rPr lang="he-IL" sz="3600" dirty="0"/>
              <a:t>תְּתַמֶּינָה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or guttural</a:t>
            </a:r>
            <a:r>
              <a:rPr lang="en-US" dirty="0"/>
              <a:t>:  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70379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/>
              <a:t>the </a:t>
            </a:r>
            <a:r>
              <a:rPr lang="en-US" sz="2800" b="1" dirty="0"/>
              <a:t>‘</a:t>
            </a:r>
            <a:r>
              <a:rPr lang="en-US" sz="2800" b="1" dirty="0" err="1"/>
              <a:t>Ayin-Yôd</a:t>
            </a:r>
            <a:r>
              <a:rPr lang="en-US" sz="2800" b="1" dirty="0"/>
              <a:t>/</a:t>
            </a:r>
            <a:r>
              <a:rPr lang="en-US" sz="2800" b="1" dirty="0" err="1"/>
              <a:t>Vāv</a:t>
            </a:r>
            <a:r>
              <a:rPr lang="en-US" sz="2800" b="1" dirty="0"/>
              <a:t> or middle weak</a:t>
            </a:r>
            <a:r>
              <a:rPr lang="en-US" sz="2800" dirty="0"/>
              <a:t> you can see that the </a:t>
            </a:r>
            <a:r>
              <a:rPr lang="he-IL" sz="2800" dirty="0" smtClean="0"/>
              <a:t> </a:t>
            </a:r>
            <a:r>
              <a:rPr lang="he-IL" sz="3600" dirty="0" smtClean="0"/>
              <a:t> וּ </a:t>
            </a:r>
            <a:r>
              <a:rPr lang="en-US" sz="2800" dirty="0"/>
              <a:t>in </a:t>
            </a:r>
            <a:r>
              <a:rPr lang="he-IL" sz="2800" dirty="0" smtClean="0"/>
              <a:t>  </a:t>
            </a:r>
            <a:r>
              <a:rPr lang="he-IL" sz="3600" dirty="0" smtClean="0"/>
              <a:t>קוּם</a:t>
            </a:r>
            <a:r>
              <a:rPr lang="he-IL" sz="2800" dirty="0" smtClean="0"/>
              <a:t> </a:t>
            </a:r>
            <a:r>
              <a:rPr lang="en-US" sz="2800" dirty="0"/>
              <a:t>drops out and with vocalic suffixes it goes to a </a:t>
            </a:r>
            <a:r>
              <a:rPr lang="en-US" sz="2800" dirty="0" err="1"/>
              <a:t>qāmeṣ</a:t>
            </a:r>
            <a:r>
              <a:rPr lang="en-US" sz="2800" dirty="0"/>
              <a:t> and if the suffix added is a consonantal suffix it is added normally but the vowel under the </a:t>
            </a:r>
            <a:r>
              <a:rPr lang="en-US" sz="2800" dirty="0" smtClean="0"/>
              <a:t> </a:t>
            </a:r>
            <a:r>
              <a:rPr lang="he-IL" sz="4000" dirty="0" smtClean="0"/>
              <a:t>ק </a:t>
            </a:r>
            <a:r>
              <a:rPr lang="en-US" sz="2800" dirty="0" smtClean="0"/>
              <a:t>  goes </a:t>
            </a:r>
            <a:r>
              <a:rPr lang="en-US" sz="2800" dirty="0"/>
              <a:t>to a </a:t>
            </a:r>
            <a:r>
              <a:rPr lang="en-US" sz="2800" dirty="0" err="1"/>
              <a:t>pataḥ</a:t>
            </a:r>
            <a:r>
              <a:rPr lang="en-US" sz="2800" dirty="0"/>
              <a:t>.  It is pretty easy to recognize which gender, number and person are being referred to.  </a:t>
            </a:r>
          </a:p>
        </p:txBody>
      </p:sp>
    </p:spTree>
    <p:extLst>
      <p:ext uri="{BB962C8B-B14F-4D97-AF65-F5344CB8AC3E}">
        <p14:creationId xmlns:p14="http://schemas.microsoft.com/office/powerpoint/2010/main" val="12654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or guttural</a:t>
            </a:r>
            <a:r>
              <a:rPr lang="en-US" dirty="0"/>
              <a:t>:  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65579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In the </a:t>
            </a:r>
            <a:r>
              <a:rPr lang="en-US" sz="2800" b="1" dirty="0"/>
              <a:t>‘</a:t>
            </a:r>
            <a:r>
              <a:rPr lang="en-US" sz="2800" b="1" dirty="0" err="1"/>
              <a:t>Ayin</a:t>
            </a:r>
            <a:r>
              <a:rPr lang="en-US" sz="2800" b="1" dirty="0"/>
              <a:t> guttural</a:t>
            </a:r>
            <a:r>
              <a:rPr lang="en-US" sz="2800" dirty="0"/>
              <a:t> (</a:t>
            </a:r>
            <a:r>
              <a:rPr lang="he-IL" sz="3600" dirty="0"/>
              <a:t>בָּחַר</a:t>
            </a:r>
            <a:r>
              <a:rPr lang="he-IL" sz="2800" dirty="0"/>
              <a:t> </a:t>
            </a:r>
            <a:r>
              <a:rPr lang="en-US" sz="2800" dirty="0"/>
              <a:t>) the consonantal suffixes are added normally leaving things the same as the regular verb that you know (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/>
              <a:t>).  When the vocalic suffixes are added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goes to a </a:t>
            </a:r>
            <a:r>
              <a:rPr lang="en-US" sz="2800" dirty="0" err="1"/>
              <a:t>Ḥatēf-pa</a:t>
            </a:r>
            <a:r>
              <a:rPr lang="en-US" sz="2800" u="sng" dirty="0" err="1"/>
              <a:t>t</a:t>
            </a:r>
            <a:r>
              <a:rPr lang="en-US" sz="2800" dirty="0" err="1"/>
              <a:t>aḥ</a:t>
            </a:r>
            <a:r>
              <a:rPr lang="en-US" sz="2800" dirty="0"/>
              <a:t> as one would expect under a guttural. </a:t>
            </a:r>
            <a:r>
              <a:rPr lang="en-US" sz="2800" dirty="0" smtClean="0"/>
              <a:t>The </a:t>
            </a:r>
            <a:r>
              <a:rPr lang="en-US" sz="2800" dirty="0" err="1" smtClean="0"/>
              <a:t>holem</a:t>
            </a:r>
            <a:r>
              <a:rPr lang="en-US" sz="2800" dirty="0" smtClean="0"/>
              <a:t> with the second consonant is exchanged for a </a:t>
            </a:r>
            <a:r>
              <a:rPr lang="en-US" sz="2800" dirty="0" err="1" smtClean="0"/>
              <a:t>patah</a:t>
            </a:r>
            <a:r>
              <a:rPr lang="en-US" sz="2800" dirty="0" smtClean="0"/>
              <a:t> as one would expect.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1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or guttural</a:t>
            </a:r>
            <a:r>
              <a:rPr lang="en-US" dirty="0"/>
              <a:t>:  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9561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In the </a:t>
            </a:r>
            <a:r>
              <a:rPr lang="en-US" sz="2800" b="1" dirty="0"/>
              <a:t>Double ‘</a:t>
            </a:r>
            <a:r>
              <a:rPr lang="en-US" sz="2800" b="1" dirty="0" err="1"/>
              <a:t>Ayin</a:t>
            </a:r>
            <a:r>
              <a:rPr lang="en-US" sz="2800" u="sng" dirty="0"/>
              <a:t> ( </a:t>
            </a:r>
            <a:r>
              <a:rPr lang="he-IL" sz="3600" dirty="0"/>
              <a:t>תָּמַם</a:t>
            </a:r>
            <a:r>
              <a:rPr lang="he-IL" sz="2800" dirty="0"/>
              <a:t> </a:t>
            </a:r>
            <a:r>
              <a:rPr lang="en-US" sz="2800" dirty="0"/>
              <a:t>) the base for becomes </a:t>
            </a:r>
            <a:r>
              <a:rPr lang="he-IL" sz="3600" dirty="0"/>
              <a:t>תַּם</a:t>
            </a:r>
            <a:r>
              <a:rPr lang="en-US" sz="2800" dirty="0"/>
              <a:t>.  Prefixes are added with a sere.  Any suffix doubles the final consonant.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9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452718"/>
            <a:ext cx="11812386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dirty="0" smtClean="0"/>
              <a:t>Chant </a:t>
            </a:r>
            <a:r>
              <a:rPr lang="en-US" b="1" dirty="0" smtClean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521230"/>
            <a:ext cx="12119957" cy="472717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</a:t>
            </a:r>
            <a:r>
              <a:rPr lang="en-US" sz="3000" dirty="0" smtClean="0"/>
              <a:t>Regular    </a:t>
            </a:r>
            <a:r>
              <a:rPr lang="en-US" sz="3000" dirty="0"/>
              <a:t>‘</a:t>
            </a:r>
            <a:r>
              <a:rPr lang="en-US" sz="3000" dirty="0" err="1"/>
              <a:t>Ayin-Yôd</a:t>
            </a:r>
            <a:r>
              <a:rPr lang="en-US" sz="3000" dirty="0"/>
              <a:t>/</a:t>
            </a:r>
            <a:r>
              <a:rPr lang="en-US" sz="3000" dirty="0" err="1"/>
              <a:t>Vāv</a:t>
            </a:r>
            <a:r>
              <a:rPr lang="en-US" sz="3000" dirty="0"/>
              <a:t>   </a:t>
            </a:r>
            <a:r>
              <a:rPr lang="en-US" sz="3000" dirty="0" smtClean="0"/>
              <a:t>  </a:t>
            </a:r>
            <a:r>
              <a:rPr lang="en-US" sz="3000" dirty="0"/>
              <a:t>‘</a:t>
            </a:r>
            <a:r>
              <a:rPr lang="en-US" sz="3000" dirty="0" err="1"/>
              <a:t>Ayin</a:t>
            </a:r>
            <a:r>
              <a:rPr lang="en-US" sz="3000" dirty="0"/>
              <a:t> guttural </a:t>
            </a:r>
            <a:r>
              <a:rPr lang="en-US" sz="3000" dirty="0" smtClean="0"/>
              <a:t>   </a:t>
            </a:r>
            <a:r>
              <a:rPr lang="en-US" sz="3000" dirty="0"/>
              <a:t>Double ‘</a:t>
            </a:r>
            <a:r>
              <a:rPr lang="en-US" sz="3000" dirty="0" err="1"/>
              <a:t>Ayin</a:t>
            </a:r>
            <a:r>
              <a:rPr lang="he-IL" sz="3000" dirty="0"/>
              <a:t>   </a:t>
            </a:r>
            <a:r>
              <a:rPr lang="he-IL" dirty="0" smtClean="0"/>
              <a:t>     </a:t>
            </a:r>
            <a:endParaRPr lang="en-US" dirty="0"/>
          </a:p>
          <a:p>
            <a:r>
              <a:rPr lang="en-US" sz="4000" dirty="0" smtClean="0"/>
              <a:t>     </a:t>
            </a:r>
            <a:r>
              <a:rPr lang="he-IL" sz="4000" dirty="0" smtClean="0"/>
              <a:t>       תִּשְׁמֹר </a:t>
            </a:r>
            <a:r>
              <a:rPr lang="en-US" sz="4000" dirty="0" smtClean="0"/>
              <a:t>    </a:t>
            </a:r>
            <a:r>
              <a:rPr lang="he-IL" sz="4000" dirty="0"/>
              <a:t>קוּם</a:t>
            </a:r>
            <a:r>
              <a:rPr lang="en-US" sz="4000" dirty="0"/>
              <a:t>         </a:t>
            </a:r>
            <a:r>
              <a:rPr lang="he-IL" sz="4000" dirty="0" smtClean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בָּחַר</a:t>
            </a:r>
            <a:r>
              <a:rPr lang="en-US" sz="4000" dirty="0"/>
              <a:t>     </a:t>
            </a:r>
            <a:r>
              <a:rPr lang="he-IL" sz="4000" dirty="0" smtClean="0"/>
              <a:t> </a:t>
            </a:r>
            <a:r>
              <a:rPr lang="en-US" sz="4000" dirty="0" smtClean="0"/>
              <a:t>        </a:t>
            </a:r>
            <a:r>
              <a:rPr lang="he-IL" sz="4000" dirty="0"/>
              <a:t>תָּמַם   </a:t>
            </a:r>
            <a:r>
              <a:rPr lang="en-US" sz="4000" dirty="0"/>
              <a:t>      </a:t>
            </a:r>
          </a:p>
          <a:p>
            <a:r>
              <a:rPr lang="en-US" sz="2400" dirty="0"/>
              <a:t>2MS/3FS</a:t>
            </a:r>
            <a:r>
              <a:rPr lang="en-US" sz="4000" dirty="0"/>
              <a:t>    </a:t>
            </a:r>
            <a:r>
              <a:rPr lang="en-US" sz="4000" dirty="0" smtClean="0"/>
              <a:t> </a:t>
            </a:r>
            <a:r>
              <a:rPr lang="he-IL" sz="4000" dirty="0" smtClean="0"/>
              <a:t>תָּקוּם  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      </a:t>
            </a:r>
            <a:r>
              <a:rPr lang="en-US" sz="4000" dirty="0" smtClean="0"/>
              <a:t> </a:t>
            </a:r>
            <a:r>
              <a:rPr lang="he-IL" sz="4000" dirty="0"/>
              <a:t>תִּבְחַר </a:t>
            </a:r>
            <a:r>
              <a:rPr lang="en-US" sz="4000" dirty="0"/>
              <a:t>      </a:t>
            </a:r>
            <a:r>
              <a:rPr lang="he-IL" sz="4000" dirty="0" smtClean="0"/>
              <a:t>  </a:t>
            </a:r>
            <a:r>
              <a:rPr lang="en-US" sz="4000" dirty="0" smtClean="0"/>
              <a:t>        </a:t>
            </a:r>
            <a:r>
              <a:rPr lang="he-IL" sz="4000" dirty="0"/>
              <a:t>תֵּתַם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1" y="388064"/>
            <a:ext cx="11444289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b="1" dirty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position weak and guttural</a:t>
            </a:r>
            <a:r>
              <a:rPr lang="en-US" dirty="0"/>
              <a:t>: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4" y="2052918"/>
            <a:ext cx="11425646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Regular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he-IL" sz="2800" dirty="0"/>
              <a:t>        </a:t>
            </a:r>
            <a:endParaRPr lang="en-US" sz="2800" dirty="0"/>
          </a:p>
          <a:p>
            <a:r>
              <a:rPr lang="he-IL" sz="3600" dirty="0" smtClean="0"/>
              <a:t>שָׁמַר   </a:t>
            </a:r>
            <a:r>
              <a:rPr lang="en-US" sz="3600" dirty="0" smtClean="0"/>
              <a:t>      </a:t>
            </a:r>
            <a:r>
              <a:rPr lang="he-IL" sz="3600" dirty="0" smtClean="0"/>
              <a:t>   </a:t>
            </a:r>
            <a:r>
              <a:rPr lang="en-US" sz="3600" dirty="0" smtClean="0"/>
              <a:t>   </a:t>
            </a:r>
            <a:r>
              <a:rPr lang="he-IL" sz="3600" dirty="0"/>
              <a:t>בָּנָה</a:t>
            </a:r>
            <a:r>
              <a:rPr lang="en-US" sz="3600" dirty="0"/>
              <a:t>         </a:t>
            </a:r>
            <a:r>
              <a:rPr lang="he-IL" sz="3600" dirty="0" smtClean="0"/>
              <a:t>      </a:t>
            </a:r>
            <a:r>
              <a:rPr lang="en-US" sz="3600" dirty="0" smtClean="0"/>
              <a:t>   </a:t>
            </a:r>
            <a:r>
              <a:rPr lang="he-IL" sz="3600" dirty="0"/>
              <a:t>שָׁלַח</a:t>
            </a:r>
            <a:r>
              <a:rPr lang="en-US" sz="3600" dirty="0"/>
              <a:t>         </a:t>
            </a:r>
            <a:r>
              <a:rPr lang="he-IL" sz="3600" dirty="0" smtClean="0"/>
              <a:t>     </a:t>
            </a:r>
            <a:r>
              <a:rPr lang="en-US" sz="3600" dirty="0" smtClean="0"/>
              <a:t>    </a:t>
            </a:r>
            <a:r>
              <a:rPr lang="he-IL" sz="3600" dirty="0"/>
              <a:t>מָצָא  </a:t>
            </a:r>
            <a:r>
              <a:rPr lang="en-US" sz="3600" dirty="0"/>
              <a:t>      </a:t>
            </a:r>
          </a:p>
          <a:p>
            <a:r>
              <a:rPr lang="he-IL" sz="2800" dirty="0" smtClean="0"/>
              <a:t>   </a:t>
            </a:r>
            <a:r>
              <a:rPr lang="en-US" sz="2800" dirty="0" smtClean="0"/>
              <a:t>to </a:t>
            </a:r>
            <a:r>
              <a:rPr lang="en-US" sz="2800"/>
              <a:t>keep   </a:t>
            </a:r>
            <a:r>
              <a:rPr lang="en-US" sz="2800" smtClean="0"/>
              <a:t>    </a:t>
            </a:r>
            <a:r>
              <a:rPr lang="en-US" sz="2800" dirty="0"/>
              <a:t>to </a:t>
            </a:r>
            <a:r>
              <a:rPr lang="en-US" sz="2800"/>
              <a:t>build          </a:t>
            </a:r>
            <a:r>
              <a:rPr lang="en-US" sz="2800" smtClean="0"/>
              <a:t>    </a:t>
            </a:r>
            <a:r>
              <a:rPr lang="en-US" sz="2800" dirty="0"/>
              <a:t>to </a:t>
            </a:r>
            <a:r>
              <a:rPr lang="en-US" sz="2800"/>
              <a:t>send            </a:t>
            </a:r>
            <a:r>
              <a:rPr lang="en-US" sz="2800" smtClean="0"/>
              <a:t>         </a:t>
            </a:r>
            <a:r>
              <a:rPr lang="en-US" sz="2800" dirty="0"/>
              <a:t>to find    </a:t>
            </a:r>
          </a:p>
        </p:txBody>
      </p:sp>
    </p:spTree>
    <p:extLst>
      <p:ext uri="{BB962C8B-B14F-4D97-AF65-F5344CB8AC3E}">
        <p14:creationId xmlns:p14="http://schemas.microsoft.com/office/powerpoint/2010/main" val="2827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3" y="323408"/>
            <a:ext cx="11629941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b="1" dirty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position weak and guttural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58703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</a:t>
            </a:r>
            <a:r>
              <a:rPr lang="en-US" sz="3600" dirty="0"/>
              <a:t>  </a:t>
            </a:r>
            <a:r>
              <a:rPr lang="he-IL" sz="3600" dirty="0"/>
              <a:t> אֶמְצָא </a:t>
            </a:r>
            <a:r>
              <a:rPr lang="he-IL" sz="3600" dirty="0" smtClean="0"/>
              <a:t>            </a:t>
            </a:r>
            <a:r>
              <a:rPr lang="he-IL" sz="3600" dirty="0"/>
              <a:t>אֶשְׁלַח   </a:t>
            </a:r>
            <a:r>
              <a:rPr lang="he-IL" sz="3600" dirty="0" smtClean="0"/>
              <a:t>      </a:t>
            </a:r>
            <a:r>
              <a:rPr lang="he-IL" sz="3600" dirty="0"/>
              <a:t>אֶבְנֶה   </a:t>
            </a:r>
            <a:r>
              <a:rPr lang="he-IL" sz="3600" dirty="0" smtClean="0"/>
              <a:t>        אֶשְׁמֹר</a:t>
            </a:r>
            <a:endParaRPr lang="en-US" sz="3600" dirty="0"/>
          </a:p>
          <a:p>
            <a:r>
              <a:rPr lang="en-US" sz="2800" dirty="0"/>
              <a:t>2MS</a:t>
            </a:r>
            <a:r>
              <a:rPr lang="en-US" sz="3600" dirty="0"/>
              <a:t> </a:t>
            </a:r>
            <a:r>
              <a:rPr lang="he-IL" sz="3600" dirty="0"/>
              <a:t>תִּשְׁמֹר  </a:t>
            </a:r>
            <a:r>
              <a:rPr lang="en-US" sz="3600" dirty="0"/>
              <a:t>    </a:t>
            </a:r>
            <a:r>
              <a:rPr lang="he-IL" sz="3600" dirty="0"/>
              <a:t>   </a:t>
            </a:r>
            <a:r>
              <a:rPr lang="en-US" sz="3600" dirty="0"/>
              <a:t>  </a:t>
            </a:r>
            <a:r>
              <a:rPr lang="he-IL" sz="3600" dirty="0"/>
              <a:t>תִּבְנֶה</a:t>
            </a:r>
            <a:r>
              <a:rPr lang="en-US" sz="3600" dirty="0"/>
              <a:t>         </a:t>
            </a:r>
            <a:r>
              <a:rPr lang="he-IL" sz="3600" dirty="0"/>
              <a:t>תִּשְׁלַח</a:t>
            </a:r>
            <a:r>
              <a:rPr lang="en-US" sz="3600" dirty="0"/>
              <a:t>       </a:t>
            </a:r>
            <a:r>
              <a:rPr lang="en-US" sz="3600" dirty="0" smtClean="0"/>
              <a:t>    </a:t>
            </a:r>
            <a:r>
              <a:rPr lang="he-IL" sz="3600" dirty="0"/>
              <a:t>תִּמְצָא</a:t>
            </a:r>
            <a:endParaRPr lang="en-US" sz="3600" dirty="0"/>
          </a:p>
          <a:p>
            <a:r>
              <a:rPr lang="en-US" sz="2800" dirty="0"/>
              <a:t>2FS</a:t>
            </a:r>
            <a:r>
              <a:rPr lang="en-US" sz="3600" dirty="0"/>
              <a:t> </a:t>
            </a:r>
            <a:r>
              <a:rPr lang="he-IL" sz="3600" dirty="0"/>
              <a:t>תִּשְׁמְרִי  </a:t>
            </a:r>
            <a:r>
              <a:rPr lang="en-US" sz="3600" dirty="0"/>
              <a:t>   </a:t>
            </a:r>
            <a:r>
              <a:rPr lang="he-IL" sz="3600" dirty="0"/>
              <a:t>תִּבְנִי    </a:t>
            </a:r>
            <a:r>
              <a:rPr lang="he-IL" sz="3600" dirty="0" smtClean="0"/>
              <a:t>    </a:t>
            </a:r>
            <a:r>
              <a:rPr lang="en-US" sz="3600" dirty="0" smtClean="0"/>
              <a:t>        </a:t>
            </a:r>
            <a:r>
              <a:rPr lang="he-IL" sz="3600" dirty="0"/>
              <a:t>תִּשְׁלְחִי</a:t>
            </a:r>
            <a:r>
              <a:rPr lang="en-US" sz="3600" dirty="0"/>
              <a:t>    </a:t>
            </a:r>
            <a:r>
              <a:rPr lang="en-US" sz="3600" dirty="0" smtClean="0"/>
              <a:t>      </a:t>
            </a:r>
            <a:r>
              <a:rPr lang="he-IL" sz="3600" dirty="0"/>
              <a:t>תִּמְצְאִי</a:t>
            </a:r>
            <a:endParaRPr lang="en-US" sz="3600" dirty="0"/>
          </a:p>
          <a:p>
            <a:r>
              <a:rPr lang="en-US" sz="2800" dirty="0"/>
              <a:t>3MS</a:t>
            </a:r>
            <a:r>
              <a:rPr lang="el-GR" sz="3600" dirty="0"/>
              <a:t> </a:t>
            </a:r>
            <a:r>
              <a:rPr lang="he-IL" sz="3600" dirty="0" smtClean="0"/>
              <a:t>            יִשְׁלַח           יִבְנֶה           יִשְׁמֹר   </a:t>
            </a:r>
            <a:r>
              <a:rPr lang="el-GR" sz="3600" dirty="0" smtClean="0"/>
              <a:t> </a:t>
            </a:r>
            <a:r>
              <a:rPr lang="he-IL" sz="3600" dirty="0" smtClean="0"/>
              <a:t>  יִמְצָא</a:t>
            </a:r>
          </a:p>
          <a:p>
            <a:r>
              <a:rPr lang="en-US" sz="2800" dirty="0" smtClean="0"/>
              <a:t>3FS</a:t>
            </a:r>
            <a:r>
              <a:rPr lang="en-US" sz="3600" dirty="0" smtClean="0"/>
              <a:t> </a:t>
            </a:r>
            <a:r>
              <a:rPr lang="he-IL" sz="3600" dirty="0" smtClean="0"/>
              <a:t>תִּשְׁמֹר    </a:t>
            </a:r>
            <a:r>
              <a:rPr lang="en-US" sz="3600" dirty="0" smtClean="0"/>
              <a:t> </a:t>
            </a:r>
            <a:r>
              <a:rPr lang="he-IL" sz="3600" dirty="0" smtClean="0"/>
              <a:t>       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he-IL" sz="3600" dirty="0"/>
              <a:t>תִּבְנֶה</a:t>
            </a:r>
            <a:r>
              <a:rPr lang="en-US" sz="3600" dirty="0"/>
              <a:t>   </a:t>
            </a:r>
            <a:r>
              <a:rPr lang="en-US" sz="3600" dirty="0" smtClean="0"/>
              <a:t>    </a:t>
            </a:r>
            <a:r>
              <a:rPr lang="he-IL" sz="3600" dirty="0"/>
              <a:t>תִּשְׁלַח</a:t>
            </a:r>
            <a:r>
              <a:rPr lang="en-US" sz="3600" dirty="0"/>
              <a:t>    </a:t>
            </a:r>
            <a:r>
              <a:rPr lang="he-IL" sz="3600" dirty="0" smtClean="0"/>
              <a:t>  </a:t>
            </a:r>
            <a:r>
              <a:rPr lang="en-US" sz="3600" dirty="0" smtClean="0"/>
              <a:t>      </a:t>
            </a:r>
            <a:r>
              <a:rPr lang="he-IL" sz="3600" dirty="0" smtClean="0"/>
              <a:t>   </a:t>
            </a:r>
            <a:r>
              <a:rPr lang="he-IL" sz="3600" dirty="0"/>
              <a:t>תִּמְצָא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62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452718"/>
            <a:ext cx="11674764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b="1" dirty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position weak and guttural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783888" cy="4195481"/>
          </a:xfrm>
        </p:spPr>
        <p:txBody>
          <a:bodyPr>
            <a:noAutofit/>
          </a:bodyPr>
          <a:lstStyle/>
          <a:p>
            <a:r>
              <a:rPr lang="en-US" sz="2800" dirty="0"/>
              <a:t>1CP</a:t>
            </a:r>
            <a:r>
              <a:rPr lang="el-GR" sz="3600" dirty="0"/>
              <a:t>    </a:t>
            </a:r>
            <a:r>
              <a:rPr lang="he-IL" sz="3600" dirty="0"/>
              <a:t>נִשְׁמֹר   </a:t>
            </a:r>
            <a:r>
              <a:rPr lang="en-US" sz="3600" dirty="0"/>
              <a:t>    </a:t>
            </a:r>
            <a:r>
              <a:rPr lang="he-IL" sz="3600" dirty="0"/>
              <a:t> נִבְנֶה      </a:t>
            </a:r>
            <a:r>
              <a:rPr lang="en-US" sz="3600" dirty="0"/>
              <a:t>         </a:t>
            </a:r>
            <a:r>
              <a:rPr lang="he-IL" sz="3600" dirty="0"/>
              <a:t>נִשְׁלַח</a:t>
            </a:r>
            <a:r>
              <a:rPr lang="en-US" sz="3600" dirty="0"/>
              <a:t>     </a:t>
            </a:r>
            <a:r>
              <a:rPr lang="he-IL" sz="3600" dirty="0"/>
              <a:t>  </a:t>
            </a:r>
            <a:r>
              <a:rPr lang="en-US" sz="3600" dirty="0"/>
              <a:t>      </a:t>
            </a:r>
            <a:r>
              <a:rPr lang="he-IL" sz="3600" dirty="0"/>
              <a:t>נִמְצָא</a:t>
            </a:r>
            <a:endParaRPr lang="en-US" sz="3600" dirty="0"/>
          </a:p>
          <a:p>
            <a:r>
              <a:rPr lang="en-US" sz="2800" dirty="0"/>
              <a:t>2MP</a:t>
            </a:r>
            <a:r>
              <a:rPr lang="el-GR" sz="3600" dirty="0"/>
              <a:t> </a:t>
            </a:r>
            <a:r>
              <a:rPr lang="he-IL" sz="3600" dirty="0"/>
              <a:t>תִּבְנוּ </a:t>
            </a:r>
            <a:r>
              <a:rPr lang="he-IL" sz="3600" dirty="0" smtClean="0"/>
              <a:t>         תִּשְׁמְרוּ     </a:t>
            </a:r>
            <a:r>
              <a:rPr lang="el-GR" sz="3600" dirty="0" smtClean="0"/>
              <a:t>     </a:t>
            </a:r>
            <a:r>
              <a:rPr lang="he-IL" sz="3600" dirty="0" smtClean="0"/>
              <a:t>  </a:t>
            </a:r>
            <a:r>
              <a:rPr lang="el-GR" sz="3600" dirty="0" smtClean="0"/>
              <a:t>  </a:t>
            </a:r>
            <a:r>
              <a:rPr lang="he-IL" sz="3600" dirty="0"/>
              <a:t>תִּשְׁלְחוּ</a:t>
            </a:r>
            <a:r>
              <a:rPr lang="en-US" sz="3600" dirty="0"/>
              <a:t>           </a:t>
            </a:r>
            <a:r>
              <a:rPr lang="he-IL" sz="3600" dirty="0"/>
              <a:t>תִּמְצְאוּ</a:t>
            </a:r>
            <a:endParaRPr lang="en-US" sz="3600" dirty="0"/>
          </a:p>
          <a:p>
            <a:r>
              <a:rPr lang="en-US" sz="2800" dirty="0"/>
              <a:t>2FP</a:t>
            </a:r>
            <a:r>
              <a:rPr lang="el-GR" sz="2800" dirty="0"/>
              <a:t> </a:t>
            </a:r>
            <a:r>
              <a:rPr lang="he-IL" sz="3600" dirty="0" smtClean="0"/>
              <a:t>תִּבְנֶינָה       </a:t>
            </a:r>
            <a:r>
              <a:rPr lang="he-IL" sz="3600" dirty="0"/>
              <a:t>תִּשְׁמֹרְנָה     </a:t>
            </a:r>
            <a:r>
              <a:rPr lang="el-GR" sz="3600" dirty="0" smtClean="0"/>
              <a:t>  </a:t>
            </a:r>
            <a:r>
              <a:rPr lang="he-IL" sz="3600" dirty="0" smtClean="0"/>
              <a:t>     </a:t>
            </a:r>
            <a:r>
              <a:rPr lang="el-GR" sz="3600" dirty="0" smtClean="0"/>
              <a:t> </a:t>
            </a:r>
            <a:r>
              <a:rPr lang="he-IL" sz="3600" dirty="0"/>
              <a:t>תִּשְׁלַחְנָה</a:t>
            </a:r>
            <a:r>
              <a:rPr lang="en-US" sz="3600" dirty="0"/>
              <a:t>     </a:t>
            </a:r>
            <a:r>
              <a:rPr lang="en-US" sz="3600" dirty="0" smtClean="0"/>
              <a:t>   </a:t>
            </a:r>
            <a:r>
              <a:rPr lang="he-IL" sz="3600" dirty="0"/>
              <a:t>תִּמְצֶאנָה</a:t>
            </a:r>
            <a:endParaRPr lang="en-US" sz="3600" dirty="0"/>
          </a:p>
          <a:p>
            <a:r>
              <a:rPr lang="en-US" sz="2800" dirty="0"/>
              <a:t>3MP</a:t>
            </a:r>
            <a:r>
              <a:rPr lang="el-GR" sz="3600" dirty="0"/>
              <a:t> </a:t>
            </a:r>
            <a:r>
              <a:rPr lang="he-IL" sz="3600" dirty="0"/>
              <a:t>יִבְנוּ </a:t>
            </a:r>
            <a:r>
              <a:rPr lang="he-IL" sz="3600" dirty="0" smtClean="0"/>
              <a:t>          יִשְׁמְרוּ      </a:t>
            </a:r>
            <a:r>
              <a:rPr lang="en-US" sz="3600" dirty="0" smtClean="0"/>
              <a:t>   </a:t>
            </a:r>
            <a:r>
              <a:rPr lang="he-IL" sz="3600" dirty="0" smtClean="0"/>
              <a:t>     </a:t>
            </a:r>
            <a:r>
              <a:rPr lang="en-US" sz="3600" dirty="0" smtClean="0"/>
              <a:t>   </a:t>
            </a:r>
            <a:r>
              <a:rPr lang="he-IL" sz="3600" dirty="0"/>
              <a:t>יִשְׁלְחוּ</a:t>
            </a:r>
            <a:r>
              <a:rPr lang="en-US" sz="3600" dirty="0"/>
              <a:t>      </a:t>
            </a:r>
            <a:r>
              <a:rPr lang="he-IL" sz="3600" dirty="0" smtClean="0"/>
              <a:t>  </a:t>
            </a:r>
            <a:r>
              <a:rPr lang="en-US" sz="3600" dirty="0" smtClean="0"/>
              <a:t>  </a:t>
            </a:r>
            <a:r>
              <a:rPr lang="he-IL" sz="3600" dirty="0"/>
              <a:t>יִמְצְאוּ</a:t>
            </a:r>
            <a:endParaRPr lang="en-US" sz="3600" dirty="0"/>
          </a:p>
          <a:p>
            <a:r>
              <a:rPr lang="el-GR" sz="2800" dirty="0"/>
              <a:t>3</a:t>
            </a:r>
            <a:r>
              <a:rPr lang="en-US" sz="2800" dirty="0" smtClean="0"/>
              <a:t>FP</a:t>
            </a:r>
            <a:r>
              <a:rPr lang="he-IL" sz="2800" dirty="0" smtClean="0"/>
              <a:t>       </a:t>
            </a:r>
            <a:r>
              <a:rPr lang="el-GR" sz="2800" dirty="0" smtClean="0"/>
              <a:t> </a:t>
            </a:r>
            <a:r>
              <a:rPr lang="he-IL" sz="2800" dirty="0" smtClean="0"/>
              <a:t>   </a:t>
            </a:r>
            <a:r>
              <a:rPr lang="he-IL" sz="3600" dirty="0" smtClean="0"/>
              <a:t>תִּשְׁמֹרְנָה</a:t>
            </a:r>
            <a:r>
              <a:rPr lang="el-GR" sz="3600" dirty="0" smtClean="0"/>
              <a:t> </a:t>
            </a:r>
            <a:r>
              <a:rPr lang="he-IL" sz="3600" dirty="0"/>
              <a:t>תִּבְנֶינָה  </a:t>
            </a:r>
            <a:r>
              <a:rPr lang="he-IL" sz="3600" dirty="0" smtClean="0"/>
              <a:t>  </a:t>
            </a:r>
            <a:r>
              <a:rPr lang="el-GR" sz="3600" dirty="0" smtClean="0"/>
              <a:t>  </a:t>
            </a:r>
            <a:r>
              <a:rPr lang="he-IL" sz="3600" dirty="0" smtClean="0"/>
              <a:t>  </a:t>
            </a:r>
            <a:r>
              <a:rPr lang="el-GR" sz="3600" dirty="0" smtClean="0"/>
              <a:t>    </a:t>
            </a:r>
            <a:r>
              <a:rPr lang="he-IL" sz="3600" dirty="0"/>
              <a:t>תִּשְׁלַחְנָה</a:t>
            </a:r>
            <a:r>
              <a:rPr lang="el-GR" sz="3600" dirty="0"/>
              <a:t>    </a:t>
            </a:r>
            <a:r>
              <a:rPr lang="el-GR" sz="3600" dirty="0" smtClean="0"/>
              <a:t>   </a:t>
            </a:r>
            <a:r>
              <a:rPr lang="he-IL" sz="3600" dirty="0"/>
              <a:t>תִּמְצֶאנָה</a:t>
            </a:r>
            <a:r>
              <a:rPr lang="el-GR" sz="3600" dirty="0"/>
              <a:t/>
            </a:r>
            <a:br>
              <a:rPr lang="el-GR" sz="3600" dirty="0"/>
            </a:b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39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III</a:t>
            </a:r>
            <a:r>
              <a:rPr lang="el-GR" b="1" dirty="0"/>
              <a:t>. </a:t>
            </a:r>
            <a:r>
              <a:rPr lang="en-US" b="1" dirty="0"/>
              <a:t>L</a:t>
            </a:r>
            <a:r>
              <a:rPr lang="el-GR" b="1" dirty="0"/>
              <a:t>ā</a:t>
            </a:r>
            <a:r>
              <a:rPr lang="en-US" b="1" dirty="0"/>
              <a:t>me</a:t>
            </a:r>
            <a:r>
              <a:rPr lang="en-US" b="1" u="sng" dirty="0"/>
              <a:t>d</a:t>
            </a:r>
            <a:r>
              <a:rPr lang="en-US" b="1" dirty="0"/>
              <a:t> position weak and guttural</a:t>
            </a:r>
            <a:r>
              <a:rPr lang="el-GR" b="1" dirty="0"/>
              <a:t>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01997" cy="4195481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/>
              <a:t>L</a:t>
            </a:r>
            <a:r>
              <a:rPr lang="el-GR" sz="2800" b="1" dirty="0"/>
              <a:t>ā</a:t>
            </a:r>
            <a:r>
              <a:rPr lang="en-US" sz="2800" b="1" dirty="0"/>
              <a:t>me</a:t>
            </a:r>
            <a:r>
              <a:rPr lang="en-US" sz="2800" b="1" u="sng" dirty="0"/>
              <a:t>d</a:t>
            </a:r>
            <a:r>
              <a:rPr lang="el-GR" sz="2800" b="1" dirty="0"/>
              <a:t>-</a:t>
            </a:r>
            <a:r>
              <a:rPr lang="en-US" sz="2800" b="1" dirty="0"/>
              <a:t>H</a:t>
            </a:r>
            <a:r>
              <a:rPr lang="el-GR" sz="2800" b="1" dirty="0"/>
              <a:t>ē</a:t>
            </a:r>
            <a:r>
              <a:rPr lang="el-GR" sz="2800" dirty="0"/>
              <a:t> </a:t>
            </a:r>
            <a:r>
              <a:rPr lang="en-US" sz="2800" dirty="0"/>
              <a:t>add the consonantal suffixes by inserting a </a:t>
            </a:r>
            <a:r>
              <a:rPr lang="he-IL" sz="3600" dirty="0"/>
              <a:t> ִי  </a:t>
            </a:r>
            <a:r>
              <a:rPr lang="el-GR" sz="2800" dirty="0" smtClean="0"/>
              <a:t> </a:t>
            </a:r>
            <a:r>
              <a:rPr lang="en-US" sz="2800" dirty="0" smtClean="0"/>
              <a:t>(Ḥ</a:t>
            </a:r>
            <a:r>
              <a:rPr lang="el-GR" sz="2800" dirty="0"/>
              <a:t>î</a:t>
            </a:r>
            <a:r>
              <a:rPr lang="en-US" sz="2800" dirty="0" err="1"/>
              <a:t>req</a:t>
            </a:r>
            <a:r>
              <a:rPr lang="en-US" sz="2800" dirty="0"/>
              <a:t> Y</a:t>
            </a:r>
            <a:r>
              <a:rPr lang="el-GR" sz="2800" dirty="0"/>
              <a:t>ô</a:t>
            </a:r>
            <a:r>
              <a:rPr lang="en-US" sz="2800" dirty="0"/>
              <a:t>d</a:t>
            </a:r>
            <a:r>
              <a:rPr lang="el-GR" sz="2800" dirty="0"/>
              <a:t>) </a:t>
            </a:r>
            <a:r>
              <a:rPr lang="en-US" sz="2800" dirty="0"/>
              <a:t>knowing the </a:t>
            </a:r>
            <a:r>
              <a:rPr lang="en-US" sz="2800" dirty="0" err="1"/>
              <a:t>dagesh</a:t>
            </a:r>
            <a:r>
              <a:rPr lang="en-US" sz="2800" dirty="0"/>
              <a:t> out of the </a:t>
            </a:r>
            <a:r>
              <a:rPr lang="he-IL" sz="3600" dirty="0"/>
              <a:t>ת </a:t>
            </a:r>
            <a:r>
              <a:rPr lang="en-US" sz="3600" dirty="0" smtClean="0"/>
              <a:t> </a:t>
            </a:r>
            <a:r>
              <a:rPr lang="en-US" sz="2800" dirty="0" smtClean="0"/>
              <a:t>suffixed </a:t>
            </a:r>
            <a:r>
              <a:rPr lang="en-US" sz="2800" dirty="0"/>
              <a:t>ending</a:t>
            </a:r>
            <a:r>
              <a:rPr lang="el-GR" sz="2800" dirty="0"/>
              <a:t>.  </a:t>
            </a:r>
            <a:r>
              <a:rPr lang="en-US" sz="2800" dirty="0"/>
              <a:t>The vocalic ending of the</a:t>
            </a:r>
            <a:r>
              <a:rPr lang="el-GR" sz="2800" dirty="0"/>
              <a:t> 3</a:t>
            </a:r>
            <a:r>
              <a:rPr lang="en-US" sz="2800" dirty="0"/>
              <a:t>CP just drops the </a:t>
            </a:r>
            <a:r>
              <a:rPr lang="he-IL" sz="3600" dirty="0"/>
              <a:t>ָה  </a:t>
            </a:r>
            <a:r>
              <a:rPr lang="en-US" sz="3600" dirty="0" smtClean="0"/>
              <a:t>  </a:t>
            </a:r>
            <a:r>
              <a:rPr lang="en-US" sz="2800" dirty="0" smtClean="0"/>
              <a:t> and </a:t>
            </a:r>
            <a:r>
              <a:rPr lang="en-US" sz="2800" dirty="0"/>
              <a:t>tags the </a:t>
            </a:r>
            <a:r>
              <a:rPr lang="he-IL" sz="3600" dirty="0"/>
              <a:t>וּ  </a:t>
            </a:r>
            <a:r>
              <a:rPr lang="en-US" sz="36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3</a:t>
            </a:r>
            <a:r>
              <a:rPr lang="en-US" sz="2800" dirty="0"/>
              <a:t>CP ending on as one would expect</a:t>
            </a:r>
            <a:r>
              <a:rPr lang="el-GR" sz="2800" dirty="0"/>
              <a:t> (</a:t>
            </a:r>
            <a:r>
              <a:rPr lang="he-IL" sz="3600" dirty="0"/>
              <a:t>בָּנוּ</a:t>
            </a:r>
            <a:r>
              <a:rPr lang="el-GR" sz="2800" dirty="0"/>
              <a:t>) </a:t>
            </a:r>
            <a:r>
              <a:rPr lang="en-US" sz="2800" dirty="0"/>
              <a:t>but the</a:t>
            </a:r>
            <a:r>
              <a:rPr lang="el-GR" sz="2800" dirty="0"/>
              <a:t> 3</a:t>
            </a:r>
            <a:r>
              <a:rPr lang="en-US" sz="2800" dirty="0"/>
              <a:t>FS ending is added on with a strange </a:t>
            </a:r>
            <a:r>
              <a:rPr lang="he-IL" sz="3600" dirty="0"/>
              <a:t>תָה</a:t>
            </a:r>
            <a:r>
              <a:rPr lang="el-GR" sz="2800" dirty="0"/>
              <a:t> (</a:t>
            </a:r>
            <a:r>
              <a:rPr lang="he-IL" sz="3600" dirty="0"/>
              <a:t>בָּנְתָה</a:t>
            </a:r>
            <a:r>
              <a:rPr lang="el-GR" sz="2800" dirty="0"/>
              <a:t>).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6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 on III</a:t>
            </a:r>
            <a:r>
              <a:rPr lang="el-GR" b="1" dirty="0"/>
              <a:t>. </a:t>
            </a:r>
            <a:r>
              <a:rPr lang="en-US" b="1" dirty="0"/>
              <a:t>L</a:t>
            </a:r>
            <a:r>
              <a:rPr lang="el-GR" b="1" dirty="0"/>
              <a:t>ā</a:t>
            </a:r>
            <a:r>
              <a:rPr lang="en-US" b="1" dirty="0"/>
              <a:t>me</a:t>
            </a:r>
            <a:r>
              <a:rPr lang="en-US" b="1" u="sng" dirty="0"/>
              <a:t>d</a:t>
            </a:r>
            <a:r>
              <a:rPr lang="en-US" b="1" dirty="0"/>
              <a:t> position weak and guttural</a:t>
            </a:r>
            <a:r>
              <a:rPr lang="el-GR" b="1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-guttural</a:t>
            </a:r>
            <a:r>
              <a:rPr lang="en-US" sz="2800" dirty="0"/>
              <a:t> is absolutely regular adding the suffixes the same way that 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does</a:t>
            </a:r>
            <a:r>
              <a:rPr lang="en-US" sz="2800" dirty="0"/>
              <a:t>.  No surprises there. </a:t>
            </a:r>
          </a:p>
          <a:p>
            <a:r>
              <a:rPr lang="en-US" sz="2800" dirty="0"/>
              <a:t>In the case of </a:t>
            </a:r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dirty="0"/>
              <a:t>-’</a:t>
            </a:r>
            <a:r>
              <a:rPr lang="en-US" sz="2800" b="1" dirty="0" err="1"/>
              <a:t>Ālef</a:t>
            </a:r>
            <a:r>
              <a:rPr lang="en-US" sz="2800" dirty="0"/>
              <a:t> the ’</a:t>
            </a:r>
            <a:r>
              <a:rPr lang="en-US" sz="2800" dirty="0" err="1"/>
              <a:t>Ālef</a:t>
            </a:r>
            <a:r>
              <a:rPr lang="en-US" sz="2800" dirty="0"/>
              <a:t> just remains silent dropping the normal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and the </a:t>
            </a:r>
            <a:r>
              <a:rPr lang="en-US" sz="2800" dirty="0" err="1"/>
              <a:t>dagesh</a:t>
            </a:r>
            <a:r>
              <a:rPr lang="en-US" sz="2800" dirty="0"/>
              <a:t> in the </a:t>
            </a:r>
            <a:r>
              <a:rPr lang="he-IL" sz="3600" dirty="0"/>
              <a:t>ת</a:t>
            </a:r>
            <a:r>
              <a:rPr lang="en-US" sz="3600" dirty="0"/>
              <a:t> </a:t>
            </a:r>
            <a:r>
              <a:rPr lang="en-US" sz="2800" dirty="0"/>
              <a:t> when the consonantal endings are added. The vocalic suffixes are added directly </a:t>
            </a:r>
            <a:r>
              <a:rPr lang="en-US" sz="2800" dirty="0" smtClean="0"/>
              <a:t>to </a:t>
            </a:r>
            <a:r>
              <a:rPr lang="en-US" sz="2800" dirty="0"/>
              <a:t>the root as would be expected</a:t>
            </a:r>
            <a:r>
              <a:rPr lang="en-US" sz="2800" u="sng" dirty="0"/>
              <a:t>. 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2" y="452718"/>
            <a:ext cx="11479875" cy="827442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dirty="0" smtClean="0"/>
              <a:t>Chant: </a:t>
            </a:r>
            <a:r>
              <a:rPr lang="en-US" b="1" dirty="0" smtClean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80160"/>
            <a:ext cx="11824855" cy="5428211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 </a:t>
            </a:r>
            <a:r>
              <a:rPr lang="en-US" sz="2800" dirty="0" smtClean="0"/>
              <a:t>      Regular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he-IL" sz="4000" dirty="0" smtClean="0"/>
              <a:t>תִּשְׁמֹר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</a:t>
            </a:r>
            <a:r>
              <a:rPr lang="en-US" sz="4000" dirty="0" smtClean="0"/>
              <a:t>  </a:t>
            </a:r>
            <a:r>
              <a:rPr lang="he-IL" sz="4000" dirty="0"/>
              <a:t>בָּנָה</a:t>
            </a:r>
            <a:r>
              <a:rPr lang="en-US" sz="4000" dirty="0"/>
              <a:t>        </a:t>
            </a:r>
            <a:r>
              <a:rPr lang="he-IL" sz="4000" dirty="0" smtClean="0"/>
              <a:t>  </a:t>
            </a:r>
            <a:r>
              <a:rPr lang="en-US" sz="4000" dirty="0" smtClean="0"/>
              <a:t>    </a:t>
            </a:r>
            <a:r>
              <a:rPr lang="he-IL" sz="4000" dirty="0"/>
              <a:t>שָׁלַח</a:t>
            </a:r>
            <a:r>
              <a:rPr lang="en-US" sz="4000" dirty="0"/>
              <a:t>       </a:t>
            </a:r>
            <a:r>
              <a:rPr lang="he-IL" sz="4000" dirty="0"/>
              <a:t>מָצָא  </a:t>
            </a:r>
            <a:r>
              <a:rPr lang="he-IL" sz="4000" dirty="0" smtClean="0"/>
              <a:t>         </a:t>
            </a:r>
            <a:r>
              <a:rPr lang="en-US" sz="4000" dirty="0" smtClean="0"/>
              <a:t>      </a:t>
            </a:r>
            <a:endParaRPr lang="en-US" sz="4000" dirty="0"/>
          </a:p>
          <a:p>
            <a:r>
              <a:rPr lang="en-US" sz="2400" dirty="0"/>
              <a:t>2MS/3FS</a:t>
            </a:r>
            <a:r>
              <a:rPr lang="he-IL" sz="2400" dirty="0"/>
              <a:t>                   </a:t>
            </a:r>
            <a:r>
              <a:rPr lang="en-US" sz="4000" dirty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  </a:t>
            </a:r>
            <a:r>
              <a:rPr lang="he-IL" sz="4000" dirty="0"/>
              <a:t>תִּבְנֶה</a:t>
            </a:r>
            <a:r>
              <a:rPr lang="en-US" sz="4000" dirty="0"/>
              <a:t>     </a:t>
            </a:r>
            <a:r>
              <a:rPr lang="he-IL" sz="4000" dirty="0" smtClean="0"/>
              <a:t>   </a:t>
            </a:r>
            <a:r>
              <a:rPr lang="en-US" sz="4000" dirty="0" smtClean="0"/>
              <a:t>    </a:t>
            </a:r>
            <a:r>
              <a:rPr lang="he-IL" sz="4000" dirty="0"/>
              <a:t>תִּשְׁלַח</a:t>
            </a:r>
            <a:r>
              <a:rPr lang="en-US" sz="4000" dirty="0"/>
              <a:t>      </a:t>
            </a:r>
            <a:r>
              <a:rPr lang="he-IL" sz="4000" dirty="0" smtClean="0"/>
              <a:t>      </a:t>
            </a:r>
            <a:r>
              <a:rPr lang="en-US" sz="4000" dirty="0" smtClean="0"/>
              <a:t>    </a:t>
            </a:r>
            <a:r>
              <a:rPr lang="he-IL" sz="4000" dirty="0"/>
              <a:t>תִּמְצָא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9.E.</a:t>
            </a:r>
            <a:r>
              <a:rPr lang="en-US" dirty="0"/>
              <a:t>  </a:t>
            </a:r>
            <a:r>
              <a:rPr lang="en-US" b="1" dirty="0"/>
              <a:t>Very frequent verbs with double variation</a:t>
            </a:r>
            <a:r>
              <a:rPr lang="en-US" dirty="0"/>
              <a:t>:   </a:t>
            </a:r>
            <a:r>
              <a:rPr lang="he-IL" dirty="0"/>
              <a:t>הָיָה</a:t>
            </a:r>
            <a:r>
              <a:rPr lang="en-US" dirty="0"/>
              <a:t>, </a:t>
            </a:r>
            <a:r>
              <a:rPr lang="he-IL" dirty="0"/>
              <a:t>נָתַן</a:t>
            </a:r>
            <a:r>
              <a:rPr lang="en-US" dirty="0"/>
              <a:t> and </a:t>
            </a:r>
            <a:r>
              <a:rPr lang="he-IL" dirty="0"/>
              <a:t>עָשָׂה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25946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         </a:t>
            </a:r>
            <a:endParaRPr lang="en-US" sz="3600" dirty="0"/>
          </a:p>
          <a:p>
            <a:r>
              <a:rPr lang="en-US" sz="3600" dirty="0"/>
              <a:t>     </a:t>
            </a:r>
            <a:r>
              <a:rPr lang="en-US" sz="3600" dirty="0" smtClean="0"/>
              <a:t>   </a:t>
            </a:r>
            <a:r>
              <a:rPr lang="he-IL" sz="3600" dirty="0" smtClean="0"/>
              <a:t>     </a:t>
            </a:r>
            <a:r>
              <a:rPr lang="he-IL" sz="3600" dirty="0"/>
              <a:t>שָׁמַר</a:t>
            </a:r>
            <a:r>
              <a:rPr lang="en-US" sz="3600" dirty="0"/>
              <a:t>         </a:t>
            </a:r>
            <a:r>
              <a:rPr lang="he-IL" sz="3600" dirty="0"/>
              <a:t>הָיָה</a:t>
            </a:r>
            <a:r>
              <a:rPr lang="en-US" sz="3600" dirty="0"/>
              <a:t>            </a:t>
            </a:r>
            <a:r>
              <a:rPr lang="he-IL" sz="3600" dirty="0"/>
              <a:t>נָתַן</a:t>
            </a:r>
            <a:r>
              <a:rPr lang="en-US" sz="3600" dirty="0"/>
              <a:t>             </a:t>
            </a:r>
            <a:r>
              <a:rPr lang="he-IL" sz="3600" dirty="0"/>
              <a:t>עָשָׂה   </a:t>
            </a:r>
            <a:r>
              <a:rPr lang="en-US" sz="3600" dirty="0"/>
              <a:t>      </a:t>
            </a:r>
          </a:p>
          <a:p>
            <a:r>
              <a:rPr lang="en-US" sz="2800" dirty="0"/>
              <a:t>     </a:t>
            </a:r>
            <a:r>
              <a:rPr lang="en-US" sz="2800" dirty="0" smtClean="0"/>
              <a:t>   </a:t>
            </a:r>
            <a:r>
              <a:rPr lang="en-US" sz="2800" dirty="0"/>
              <a:t>to keep   </a:t>
            </a:r>
            <a:r>
              <a:rPr lang="en-US" sz="2800" dirty="0" smtClean="0"/>
              <a:t>         </a:t>
            </a:r>
            <a:r>
              <a:rPr lang="en-US" sz="2800" dirty="0"/>
              <a:t>to be         </a:t>
            </a:r>
            <a:r>
              <a:rPr lang="en-US" sz="2800" dirty="0" smtClean="0"/>
              <a:t>  </a:t>
            </a:r>
            <a:r>
              <a:rPr lang="en-US" sz="2800" dirty="0"/>
              <a:t>to give     </a:t>
            </a:r>
            <a:r>
              <a:rPr lang="en-US" sz="2800" dirty="0" smtClean="0"/>
              <a:t>      </a:t>
            </a:r>
            <a:r>
              <a:rPr lang="en-US" sz="2800" dirty="0"/>
              <a:t>to do, make  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53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9.E.</a:t>
            </a:r>
            <a:r>
              <a:rPr lang="en-US" dirty="0"/>
              <a:t>  </a:t>
            </a:r>
            <a:r>
              <a:rPr lang="en-US" b="1" dirty="0"/>
              <a:t>Very frequent verbs with double variation</a:t>
            </a:r>
            <a:r>
              <a:rPr lang="en-US" dirty="0"/>
              <a:t>:   </a:t>
            </a:r>
            <a:r>
              <a:rPr lang="he-IL" dirty="0"/>
              <a:t>הָיָה</a:t>
            </a:r>
            <a:r>
              <a:rPr lang="en-US" dirty="0"/>
              <a:t>, </a:t>
            </a:r>
            <a:r>
              <a:rPr lang="he-IL" dirty="0"/>
              <a:t>נָתַן</a:t>
            </a:r>
            <a:r>
              <a:rPr lang="en-US" dirty="0"/>
              <a:t> and </a:t>
            </a:r>
            <a:r>
              <a:rPr lang="he-IL" dirty="0"/>
              <a:t>עָשָׂה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01997" cy="4455947"/>
          </a:xfrm>
        </p:spPr>
        <p:txBody>
          <a:bodyPr>
            <a:normAutofit/>
          </a:bodyPr>
          <a:lstStyle/>
          <a:p>
            <a:r>
              <a:rPr lang="en-US" sz="2800" dirty="0"/>
              <a:t>1CS</a:t>
            </a:r>
            <a:r>
              <a:rPr lang="en-US" sz="3600" dirty="0"/>
              <a:t>  </a:t>
            </a:r>
            <a:r>
              <a:rPr lang="he-IL" sz="3600" dirty="0"/>
              <a:t>אֶשְׁמֹר  </a:t>
            </a:r>
            <a:r>
              <a:rPr lang="en-US" sz="3600" dirty="0"/>
              <a:t>        </a:t>
            </a:r>
            <a:r>
              <a:rPr lang="he-IL" sz="3600" dirty="0"/>
              <a:t>אֵהְיֶה</a:t>
            </a:r>
            <a:r>
              <a:rPr lang="en-US" sz="3600" dirty="0"/>
              <a:t>      </a:t>
            </a:r>
            <a:r>
              <a:rPr lang="he-IL" sz="3600" dirty="0"/>
              <a:t>  </a:t>
            </a:r>
            <a:r>
              <a:rPr lang="en-US" sz="3600" dirty="0"/>
              <a:t>  </a:t>
            </a:r>
            <a:r>
              <a:rPr lang="he-IL" sz="3600" dirty="0"/>
              <a:t>אֶתֵּן </a:t>
            </a:r>
            <a:r>
              <a:rPr lang="en-US" sz="3600" dirty="0"/>
              <a:t>              </a:t>
            </a:r>
            <a:r>
              <a:rPr lang="he-IL" sz="3600" dirty="0"/>
              <a:t>אֵעֱשֶׂה</a:t>
            </a:r>
            <a:endParaRPr lang="en-US" sz="3600" dirty="0"/>
          </a:p>
          <a:p>
            <a:r>
              <a:rPr lang="en-US" sz="2800" dirty="0" smtClean="0"/>
              <a:t>2MS </a:t>
            </a:r>
            <a:r>
              <a:rPr lang="en-US" sz="3600" dirty="0" smtClean="0"/>
              <a:t> </a:t>
            </a:r>
            <a:r>
              <a:rPr lang="he-IL" sz="3600" dirty="0"/>
              <a:t>תִּשְׁמֹר  </a:t>
            </a:r>
            <a:r>
              <a:rPr lang="en-US" sz="3600" dirty="0" smtClean="0"/>
              <a:t>    </a:t>
            </a:r>
            <a:r>
              <a:rPr lang="he-IL" sz="3600" dirty="0" smtClean="0"/>
              <a:t>     </a:t>
            </a:r>
            <a:r>
              <a:rPr lang="he-IL" sz="3600" dirty="0"/>
              <a:t>תִּהְיֶה    </a:t>
            </a:r>
            <a:r>
              <a:rPr lang="en-US" sz="3600" dirty="0" smtClean="0"/>
              <a:t>       </a:t>
            </a:r>
            <a:r>
              <a:rPr lang="he-IL" sz="3600" dirty="0"/>
              <a:t>תִּתֵּן</a:t>
            </a:r>
            <a:r>
              <a:rPr lang="en-US" sz="3600" dirty="0"/>
              <a:t>              </a:t>
            </a:r>
            <a:r>
              <a:rPr lang="he-IL" sz="3600" dirty="0"/>
              <a:t>תַּעֲשֶׂה</a:t>
            </a:r>
            <a:endParaRPr lang="en-US" sz="3600" dirty="0"/>
          </a:p>
          <a:p>
            <a:r>
              <a:rPr lang="en-US" sz="2800" dirty="0" smtClean="0"/>
              <a:t>2FS </a:t>
            </a:r>
            <a:r>
              <a:rPr lang="en-US" sz="3600" dirty="0" smtClean="0"/>
              <a:t> </a:t>
            </a:r>
            <a:r>
              <a:rPr lang="he-IL" sz="3600" dirty="0"/>
              <a:t>תִּשְׁמְרִי </a:t>
            </a:r>
            <a:r>
              <a:rPr lang="he-IL" sz="3600" dirty="0" smtClean="0"/>
              <a:t> </a:t>
            </a:r>
            <a:r>
              <a:rPr lang="en-US" sz="3600" dirty="0" smtClean="0"/>
              <a:t>      </a:t>
            </a:r>
            <a:r>
              <a:rPr lang="he-IL" sz="3600" dirty="0"/>
              <a:t>תִּהְיִי   </a:t>
            </a:r>
            <a:r>
              <a:rPr lang="en-US" sz="3600" dirty="0" smtClean="0"/>
              <a:t>  </a:t>
            </a:r>
            <a:r>
              <a:rPr lang="he-IL" sz="3600" dirty="0" smtClean="0"/>
              <a:t> </a:t>
            </a:r>
            <a:r>
              <a:rPr lang="en-US" sz="3600" dirty="0" smtClean="0"/>
              <a:t>        </a:t>
            </a:r>
            <a:r>
              <a:rPr lang="he-IL" sz="3600" dirty="0"/>
              <a:t>תִּתְנִי</a:t>
            </a:r>
            <a:r>
              <a:rPr lang="en-US" sz="3600" dirty="0"/>
              <a:t>         </a:t>
            </a:r>
            <a:r>
              <a:rPr lang="he-IL" sz="3600" dirty="0"/>
              <a:t>  </a:t>
            </a:r>
            <a:r>
              <a:rPr lang="en-US" sz="3600" dirty="0"/>
              <a:t>   </a:t>
            </a:r>
            <a:r>
              <a:rPr lang="he-IL" sz="3600" dirty="0"/>
              <a:t>תַּעֲשִׂי</a:t>
            </a:r>
            <a:endParaRPr lang="en-US" sz="3600" dirty="0"/>
          </a:p>
          <a:p>
            <a:r>
              <a:rPr lang="en-US" sz="2800" dirty="0" smtClean="0"/>
              <a:t>3MS </a:t>
            </a:r>
            <a:r>
              <a:rPr lang="he-IL" sz="3600" dirty="0" smtClean="0"/>
              <a:t>  </a:t>
            </a:r>
            <a:r>
              <a:rPr lang="he-IL" sz="3600" dirty="0"/>
              <a:t>יִשְׁמֹר    </a:t>
            </a:r>
            <a:r>
              <a:rPr lang="en-US" sz="3600" dirty="0"/>
              <a:t>   </a:t>
            </a:r>
            <a:r>
              <a:rPr lang="he-IL" sz="3600" dirty="0"/>
              <a:t>יִהְיֶה   </a:t>
            </a:r>
            <a:r>
              <a:rPr lang="he-IL" sz="3600" dirty="0" smtClean="0"/>
              <a:t> </a:t>
            </a:r>
            <a:r>
              <a:rPr lang="en-US" sz="3600" dirty="0" smtClean="0"/>
              <a:t>          </a:t>
            </a:r>
            <a:r>
              <a:rPr lang="he-IL" sz="3600" dirty="0"/>
              <a:t>יִּתֵּן   </a:t>
            </a:r>
            <a:r>
              <a:rPr lang="en-US" sz="3600" dirty="0"/>
              <a:t>         </a:t>
            </a:r>
            <a:r>
              <a:rPr lang="he-IL" sz="3600" dirty="0"/>
              <a:t>   </a:t>
            </a:r>
            <a:r>
              <a:rPr lang="en-US" sz="3600" dirty="0"/>
              <a:t>   </a:t>
            </a:r>
            <a:r>
              <a:rPr lang="he-IL" sz="3600" dirty="0"/>
              <a:t>יַעֲשֶׂה</a:t>
            </a:r>
            <a:endParaRPr lang="en-US" sz="3600" dirty="0"/>
          </a:p>
          <a:p>
            <a:r>
              <a:rPr lang="en-US" sz="2800" dirty="0" smtClean="0"/>
              <a:t>3FS </a:t>
            </a:r>
            <a:r>
              <a:rPr lang="en-US" sz="3600" dirty="0" smtClean="0"/>
              <a:t> </a:t>
            </a:r>
            <a:r>
              <a:rPr lang="he-IL" sz="3600" dirty="0"/>
              <a:t>תִּשְׁמֹר   </a:t>
            </a:r>
            <a:r>
              <a:rPr lang="en-US" sz="3600" dirty="0"/>
              <a:t>     </a:t>
            </a:r>
            <a:r>
              <a:rPr lang="he-IL" sz="3600" dirty="0"/>
              <a:t>תִּהְיֶה    </a:t>
            </a:r>
            <a:r>
              <a:rPr lang="en-US" sz="3600" dirty="0"/>
              <a:t>   </a:t>
            </a:r>
            <a:r>
              <a:rPr lang="en-US" sz="3600" dirty="0" smtClean="0"/>
              <a:t>        </a:t>
            </a:r>
            <a:r>
              <a:rPr lang="he-IL" sz="3600" dirty="0"/>
              <a:t>תִּתֵּן </a:t>
            </a:r>
            <a:r>
              <a:rPr lang="en-US" sz="3600" dirty="0"/>
              <a:t>          </a:t>
            </a:r>
            <a:r>
              <a:rPr lang="he-IL" sz="3600" dirty="0"/>
              <a:t>  </a:t>
            </a:r>
            <a:r>
              <a:rPr lang="en-US" sz="3600" dirty="0"/>
              <a:t>  </a:t>
            </a:r>
            <a:r>
              <a:rPr lang="he-IL" sz="3600" dirty="0"/>
              <a:t>תַּעֲשֶׂה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 lnSpcReduction="10000"/>
          </a:bodyPr>
          <a:lstStyle/>
          <a:p>
            <a:r>
              <a:rPr lang="he-IL" sz="4400" dirty="0" smtClean="0"/>
              <a:t>שָׁלוֹם         </a:t>
            </a:r>
            <a:r>
              <a:rPr lang="he-IL" sz="4400" dirty="0"/>
              <a:t>בּוֹקֶר </a:t>
            </a:r>
            <a:r>
              <a:rPr lang="he-IL" sz="4400" dirty="0" smtClean="0"/>
              <a:t>        </a:t>
            </a:r>
            <a:r>
              <a:rPr lang="he-IL" sz="4400" dirty="0"/>
              <a:t>טוֹב</a:t>
            </a:r>
            <a:r>
              <a:rPr lang="en-US" sz="4400" dirty="0"/>
              <a:t> </a:t>
            </a:r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 smtClean="0"/>
              <a:t>good    </a:t>
            </a:r>
            <a:r>
              <a:rPr lang="en-US" sz="3600" dirty="0"/>
              <a:t>morning     Hello</a:t>
            </a:r>
          </a:p>
          <a:p>
            <a:r>
              <a:rPr lang="he-IL" sz="4400" dirty="0" smtClean="0"/>
              <a:t>מַה             </a:t>
            </a:r>
            <a:r>
              <a:rPr lang="he-IL" sz="4400" dirty="0"/>
              <a:t>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he-IL" sz="4400" smtClean="0"/>
              <a:t>כֹּל      בְּסֶדֶר       </a:t>
            </a:r>
            <a:r>
              <a:rPr lang="he-IL" sz="4400" dirty="0"/>
              <a:t>תּוֹדָה </a:t>
            </a:r>
            <a:r>
              <a:rPr lang="en-US" sz="4400" dirty="0"/>
              <a:t>  </a:t>
            </a:r>
            <a:endParaRPr lang="he-IL" sz="4400" dirty="0" smtClean="0"/>
          </a:p>
          <a:p>
            <a:r>
              <a:rPr lang="he-IL" sz="4400" dirty="0"/>
              <a:t> </a:t>
            </a:r>
            <a:r>
              <a:rPr lang="en-US" sz="4400" dirty="0" smtClean="0"/>
              <a:t>thanks okay</a:t>
            </a:r>
            <a:r>
              <a:rPr lang="he-IL" sz="4400" dirty="0" smtClean="0"/>
              <a:t>    </a:t>
            </a:r>
            <a:r>
              <a:rPr lang="en-US" sz="3600" dirty="0" smtClean="0"/>
              <a:t>All, </a:t>
            </a:r>
            <a:endParaRPr lang="en-US" sz="3600" dirty="0"/>
          </a:p>
          <a:p>
            <a:r>
              <a:rPr lang="he-IL" sz="4400" dirty="0" smtClean="0"/>
              <a:t>לְהִתְרָאוֹת </a:t>
            </a:r>
            <a:r>
              <a:rPr lang="en-US" sz="3600" dirty="0" smtClean="0"/>
              <a:t>       </a:t>
            </a:r>
            <a:r>
              <a:rPr lang="en-US" sz="3600" dirty="0"/>
              <a:t>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3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9.E.</a:t>
            </a:r>
            <a:r>
              <a:rPr lang="en-US" dirty="0"/>
              <a:t>  </a:t>
            </a:r>
            <a:r>
              <a:rPr lang="en-US" b="1" dirty="0"/>
              <a:t>Very frequent verbs with double variation</a:t>
            </a:r>
            <a:r>
              <a:rPr lang="en-US" dirty="0"/>
              <a:t>:   </a:t>
            </a:r>
            <a:r>
              <a:rPr lang="he-IL" dirty="0"/>
              <a:t>הָיָה</a:t>
            </a:r>
            <a:r>
              <a:rPr lang="en-US" dirty="0"/>
              <a:t>, </a:t>
            </a:r>
            <a:r>
              <a:rPr lang="he-IL" dirty="0"/>
              <a:t>נָתַן</a:t>
            </a:r>
            <a:r>
              <a:rPr lang="en-US" dirty="0"/>
              <a:t> and </a:t>
            </a:r>
            <a:r>
              <a:rPr lang="he-IL" dirty="0"/>
              <a:t>עָשָׂה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1088688" cy="4195481"/>
          </a:xfrm>
        </p:spPr>
        <p:txBody>
          <a:bodyPr>
            <a:noAutofit/>
          </a:bodyPr>
          <a:lstStyle/>
          <a:p>
            <a:r>
              <a:rPr lang="en-US" sz="2800" dirty="0"/>
              <a:t>1CP</a:t>
            </a:r>
            <a:r>
              <a:rPr lang="el-GR" sz="3600" dirty="0"/>
              <a:t>    </a:t>
            </a:r>
            <a:r>
              <a:rPr lang="he-IL" sz="3600" dirty="0"/>
              <a:t>נִשְׁמֹר    </a:t>
            </a:r>
            <a:r>
              <a:rPr lang="en-US" sz="3600" dirty="0"/>
              <a:t>    </a:t>
            </a:r>
            <a:r>
              <a:rPr lang="he-IL" sz="3600" dirty="0"/>
              <a:t>נִהְיֶה      </a:t>
            </a:r>
            <a:r>
              <a:rPr lang="en-US" sz="3600" dirty="0"/>
              <a:t>      </a:t>
            </a:r>
            <a:r>
              <a:rPr lang="he-IL" sz="3600" dirty="0" smtClean="0"/>
              <a:t>   </a:t>
            </a:r>
            <a:r>
              <a:rPr lang="en-US" sz="3600" dirty="0" smtClean="0"/>
              <a:t>  </a:t>
            </a:r>
            <a:r>
              <a:rPr lang="he-IL" sz="3600" dirty="0"/>
              <a:t>נִתֵּן</a:t>
            </a:r>
            <a:r>
              <a:rPr lang="en-US" sz="3600" dirty="0"/>
              <a:t>      </a:t>
            </a:r>
            <a:r>
              <a:rPr lang="en-US" sz="3600" dirty="0" smtClean="0"/>
              <a:t>       </a:t>
            </a:r>
            <a:r>
              <a:rPr lang="he-IL" sz="3600" dirty="0"/>
              <a:t>נַעֲשֶׂה</a:t>
            </a:r>
            <a:endParaRPr lang="en-US" sz="3600" dirty="0"/>
          </a:p>
          <a:p>
            <a:r>
              <a:rPr lang="en-US" sz="2800" dirty="0" smtClean="0"/>
              <a:t>2MP</a:t>
            </a:r>
            <a:r>
              <a:rPr lang="he-IL" sz="2800" dirty="0" smtClean="0"/>
              <a:t>       </a:t>
            </a:r>
            <a:r>
              <a:rPr lang="el-GR" sz="3600" dirty="0" smtClean="0"/>
              <a:t> </a:t>
            </a:r>
            <a:r>
              <a:rPr lang="he-IL" sz="3600" dirty="0" smtClean="0"/>
              <a:t>תִּהְיוּ           </a:t>
            </a:r>
            <a:r>
              <a:rPr lang="he-IL" sz="3600" dirty="0"/>
              <a:t>תִּשְׁמְרוּ</a:t>
            </a:r>
            <a:r>
              <a:rPr lang="en-US" sz="3600" dirty="0" smtClean="0"/>
              <a:t> </a:t>
            </a:r>
            <a:r>
              <a:rPr lang="he-IL" sz="3600" dirty="0" smtClean="0"/>
              <a:t> </a:t>
            </a:r>
            <a:r>
              <a:rPr lang="el-GR" sz="3600" dirty="0" smtClean="0"/>
              <a:t>       </a:t>
            </a:r>
            <a:r>
              <a:rPr lang="he-IL" sz="3600" dirty="0" smtClean="0"/>
              <a:t>   תִּתְּנוּ</a:t>
            </a:r>
            <a:r>
              <a:rPr lang="en-US" sz="3600" dirty="0" smtClean="0"/>
              <a:t>  </a:t>
            </a:r>
            <a:r>
              <a:rPr lang="he-IL" sz="3600" dirty="0" smtClean="0"/>
              <a:t>  </a:t>
            </a:r>
            <a:r>
              <a:rPr lang="en-US" sz="3600" dirty="0" smtClean="0"/>
              <a:t>    </a:t>
            </a:r>
            <a:r>
              <a:rPr lang="he-IL" sz="3600" dirty="0"/>
              <a:t>תַּעֲשׂוּ  </a:t>
            </a:r>
            <a:endParaRPr lang="en-US" sz="3600" dirty="0"/>
          </a:p>
          <a:p>
            <a:r>
              <a:rPr lang="en-US" sz="2800" dirty="0"/>
              <a:t>2FP</a:t>
            </a:r>
            <a:r>
              <a:rPr lang="el-GR" sz="3600" dirty="0"/>
              <a:t>  </a:t>
            </a:r>
            <a:r>
              <a:rPr lang="en-US" sz="3600" dirty="0" smtClean="0"/>
              <a:t> </a:t>
            </a:r>
            <a:r>
              <a:rPr lang="el-GR" sz="3600" dirty="0" smtClean="0"/>
              <a:t>  </a:t>
            </a:r>
            <a:r>
              <a:rPr lang="he-IL" sz="3600" dirty="0"/>
              <a:t>תִּשְׁמֹרְנָה</a:t>
            </a:r>
            <a:r>
              <a:rPr lang="en-US" sz="3600" dirty="0"/>
              <a:t>   </a:t>
            </a:r>
            <a:r>
              <a:rPr lang="he-IL" sz="3600" dirty="0" smtClean="0"/>
              <a:t>תִּהְיֶינָה     </a:t>
            </a:r>
            <a:r>
              <a:rPr lang="el-GR" sz="3600" dirty="0" smtClean="0"/>
              <a:t>  </a:t>
            </a:r>
            <a:r>
              <a:rPr lang="he-IL" sz="3600" dirty="0" smtClean="0"/>
              <a:t>     </a:t>
            </a:r>
            <a:r>
              <a:rPr lang="el-GR" sz="3600" dirty="0" smtClean="0"/>
              <a:t>  </a:t>
            </a:r>
            <a:r>
              <a:rPr lang="he-IL" sz="3600" dirty="0"/>
              <a:t>תִּתֵּנָּה</a:t>
            </a:r>
            <a:r>
              <a:rPr lang="en-US" sz="3600" dirty="0"/>
              <a:t>     </a:t>
            </a:r>
            <a:r>
              <a:rPr lang="he-IL" sz="3600" dirty="0" smtClean="0"/>
              <a:t> </a:t>
            </a:r>
            <a:r>
              <a:rPr lang="en-US" sz="3600" dirty="0" smtClean="0"/>
              <a:t>    </a:t>
            </a:r>
            <a:r>
              <a:rPr lang="he-IL" sz="3600" dirty="0"/>
              <a:t>תַּעֲשֶׂינָה</a:t>
            </a:r>
            <a:endParaRPr lang="en-US" sz="3600" dirty="0"/>
          </a:p>
          <a:p>
            <a:r>
              <a:rPr lang="en-US" sz="2800" dirty="0"/>
              <a:t>3MP</a:t>
            </a:r>
            <a:r>
              <a:rPr lang="el-GR" sz="3600" dirty="0"/>
              <a:t>   </a:t>
            </a:r>
            <a:r>
              <a:rPr lang="en-US" sz="3600" dirty="0" smtClean="0"/>
              <a:t> </a:t>
            </a:r>
            <a:r>
              <a:rPr lang="el-GR" sz="3600" dirty="0" smtClean="0"/>
              <a:t>    </a:t>
            </a:r>
            <a:r>
              <a:rPr lang="he-IL" sz="3600" dirty="0"/>
              <a:t>שָׁמְרוּ</a:t>
            </a:r>
            <a:r>
              <a:rPr lang="en-US" sz="3600" dirty="0"/>
              <a:t>   </a:t>
            </a:r>
            <a:r>
              <a:rPr lang="he-IL" sz="3600" dirty="0" smtClean="0"/>
              <a:t> </a:t>
            </a:r>
            <a:r>
              <a:rPr lang="en-US" sz="3600" dirty="0" smtClean="0"/>
              <a:t> </a:t>
            </a:r>
            <a:r>
              <a:rPr lang="he-IL" sz="3600" dirty="0" smtClean="0"/>
              <a:t>  </a:t>
            </a:r>
            <a:r>
              <a:rPr lang="he-IL" sz="3600" dirty="0"/>
              <a:t>יִהְיוּ      </a:t>
            </a:r>
            <a:r>
              <a:rPr lang="en-US" sz="3600" dirty="0"/>
              <a:t>        </a:t>
            </a:r>
            <a:r>
              <a:rPr lang="he-IL" sz="3600" dirty="0"/>
              <a:t>יִתְּנוּ </a:t>
            </a:r>
            <a:r>
              <a:rPr lang="en-US" sz="3600" dirty="0"/>
              <a:t>      </a:t>
            </a:r>
            <a:r>
              <a:rPr lang="he-IL" sz="3600" dirty="0" smtClean="0"/>
              <a:t>    </a:t>
            </a:r>
            <a:r>
              <a:rPr lang="en-US" sz="3600" dirty="0" smtClean="0"/>
              <a:t>   </a:t>
            </a:r>
            <a:r>
              <a:rPr lang="he-IL" sz="3600" dirty="0"/>
              <a:t>יַעֲשׂוּ</a:t>
            </a:r>
            <a:endParaRPr lang="en-US" sz="3600" dirty="0"/>
          </a:p>
          <a:p>
            <a:r>
              <a:rPr lang="en-US" sz="2800" dirty="0"/>
              <a:t>3FP</a:t>
            </a:r>
            <a:r>
              <a:rPr lang="en-US" sz="3600" dirty="0"/>
              <a:t>      </a:t>
            </a:r>
            <a:r>
              <a:rPr lang="he-IL" sz="3600" dirty="0"/>
              <a:t>תִּשְׁמֹרְנָה</a:t>
            </a:r>
            <a:r>
              <a:rPr lang="en-US" sz="3600" dirty="0"/>
              <a:t>  </a:t>
            </a:r>
            <a:r>
              <a:rPr lang="he-IL" sz="3600" dirty="0" smtClean="0"/>
              <a:t>  </a:t>
            </a:r>
            <a:r>
              <a:rPr lang="en-US" sz="3600" dirty="0" smtClean="0"/>
              <a:t>   </a:t>
            </a:r>
            <a:r>
              <a:rPr lang="he-IL" sz="3600" dirty="0"/>
              <a:t>תִּהְיֶינָה</a:t>
            </a:r>
            <a:r>
              <a:rPr lang="en-US" sz="3600" dirty="0"/>
              <a:t>        </a:t>
            </a:r>
            <a:r>
              <a:rPr lang="he-IL" sz="3600" dirty="0"/>
              <a:t>תִּתֵּנָּה </a:t>
            </a:r>
            <a:r>
              <a:rPr lang="en-US" sz="3600" dirty="0"/>
              <a:t>     </a:t>
            </a:r>
            <a:r>
              <a:rPr lang="en-US" sz="3600" dirty="0" smtClean="0"/>
              <a:t>     </a:t>
            </a:r>
            <a:r>
              <a:rPr lang="he-IL" sz="3600" dirty="0"/>
              <a:t>תַּעֲשֶׂינָה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67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he-IL" sz="3600" dirty="0" smtClean="0"/>
              <a:t>הָיָה</a:t>
            </a:r>
            <a:r>
              <a:rPr lang="he-IL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 (to </a:t>
            </a:r>
            <a:r>
              <a:rPr lang="en-US" dirty="0"/>
              <a:t>be) adds consonantal suffixes just like the </a:t>
            </a:r>
            <a:r>
              <a:rPr lang="en-US" dirty="0" err="1"/>
              <a:t>Lāme</a:t>
            </a:r>
            <a:r>
              <a:rPr lang="en-US" u="sng" dirty="0" err="1"/>
              <a:t>d</a:t>
            </a:r>
            <a:r>
              <a:rPr lang="en-US" dirty="0" err="1"/>
              <a:t>-Hē</a:t>
            </a:r>
            <a:r>
              <a:rPr lang="en-US" dirty="0"/>
              <a:t> verbs with a </a:t>
            </a:r>
            <a:r>
              <a:rPr lang="he-IL" sz="3600" dirty="0"/>
              <a:t>ִי </a:t>
            </a:r>
            <a:r>
              <a:rPr lang="en-US" sz="3600" dirty="0" smtClean="0"/>
              <a:t>  </a:t>
            </a:r>
            <a:r>
              <a:rPr lang="en-US" dirty="0" smtClean="0"/>
              <a:t> connecting </a:t>
            </a:r>
            <a:r>
              <a:rPr lang="en-US" dirty="0"/>
              <a:t>vowel and dropping the </a:t>
            </a:r>
            <a:r>
              <a:rPr lang="en-US" dirty="0" err="1"/>
              <a:t>dagesh</a:t>
            </a:r>
            <a:r>
              <a:rPr lang="en-US" dirty="0"/>
              <a:t> from the suffixed </a:t>
            </a:r>
            <a:r>
              <a:rPr lang="he-IL" sz="3600" dirty="0"/>
              <a:t>ת</a:t>
            </a:r>
            <a:r>
              <a:rPr lang="en-US" dirty="0"/>
              <a:t>. </a:t>
            </a:r>
          </a:p>
          <a:p>
            <a:r>
              <a:rPr lang="he-IL" sz="3600" dirty="0"/>
              <a:t>נָתַן</a:t>
            </a:r>
            <a:r>
              <a:rPr lang="he-IL" dirty="0"/>
              <a:t> </a:t>
            </a:r>
            <a:r>
              <a:rPr lang="en-US" dirty="0" smtClean="0"/>
              <a:t>  (to </a:t>
            </a:r>
            <a:r>
              <a:rPr lang="en-US" dirty="0"/>
              <a:t>give) drops the final </a:t>
            </a:r>
            <a:r>
              <a:rPr lang="en-US" dirty="0" err="1"/>
              <a:t>nûn</a:t>
            </a:r>
            <a:r>
              <a:rPr lang="en-US" dirty="0"/>
              <a:t> when a consonant suffix is added.  The </a:t>
            </a:r>
            <a:r>
              <a:rPr lang="en-US" dirty="0" err="1"/>
              <a:t>dagesh</a:t>
            </a:r>
            <a:r>
              <a:rPr lang="en-US" dirty="0"/>
              <a:t> in the suffixed </a:t>
            </a:r>
            <a:r>
              <a:rPr lang="he-IL" sz="3600" dirty="0" smtClean="0"/>
              <a:t>ת </a:t>
            </a:r>
            <a:r>
              <a:rPr lang="en-US" dirty="0" smtClean="0"/>
              <a:t>  is </a:t>
            </a:r>
            <a:r>
              <a:rPr lang="en-US" dirty="0"/>
              <a:t>retained.  The vocalic suffixes are added as is regular.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4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/>
              <a:t>עָשָׂה</a:t>
            </a:r>
            <a:r>
              <a:rPr lang="he-IL" dirty="0"/>
              <a:t> </a:t>
            </a:r>
            <a:r>
              <a:rPr lang="en-US" dirty="0" smtClean="0"/>
              <a:t>  (to </a:t>
            </a:r>
            <a:r>
              <a:rPr lang="en-US" dirty="0"/>
              <a:t>do, make) adds consonantal suffixes with the </a:t>
            </a:r>
            <a:r>
              <a:rPr lang="en-US" dirty="0" err="1"/>
              <a:t>Lāme</a:t>
            </a:r>
            <a:r>
              <a:rPr lang="en-US" u="sng" dirty="0" err="1"/>
              <a:t>d</a:t>
            </a:r>
            <a:r>
              <a:rPr lang="en-US" dirty="0" err="1"/>
              <a:t>-Hē</a:t>
            </a:r>
            <a:r>
              <a:rPr lang="en-US" dirty="0"/>
              <a:t> verbal </a:t>
            </a:r>
            <a:r>
              <a:rPr lang="he-IL" dirty="0"/>
              <a:t>ִי </a:t>
            </a:r>
            <a:r>
              <a:rPr lang="en-US" dirty="0"/>
              <a:t>connecting vowel as expected.  With the heavy consonantal suffixes (</a:t>
            </a:r>
            <a:r>
              <a:rPr lang="he-IL" sz="3600" dirty="0"/>
              <a:t>תֶּם</a:t>
            </a:r>
            <a:r>
              <a:rPr lang="he-IL" dirty="0"/>
              <a:t> </a:t>
            </a:r>
            <a:r>
              <a:rPr lang="en-US" dirty="0" smtClean="0"/>
              <a:t> and </a:t>
            </a:r>
            <a:r>
              <a:rPr lang="he-IL" sz="3600" dirty="0"/>
              <a:t>תֶּן</a:t>
            </a:r>
            <a:r>
              <a:rPr lang="en-US" dirty="0"/>
              <a:t>) the initial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goes to a </a:t>
            </a:r>
            <a:r>
              <a:rPr lang="en-US" dirty="0" err="1"/>
              <a:t>Ḥatēf-pa</a:t>
            </a:r>
            <a:r>
              <a:rPr lang="en-US" u="sng" dirty="0" err="1"/>
              <a:t>t</a:t>
            </a:r>
            <a:r>
              <a:rPr lang="en-US" dirty="0" err="1"/>
              <a:t>aḥ</a:t>
            </a:r>
            <a:r>
              <a:rPr lang="en-US" dirty="0"/>
              <a:t> because gutturals like </a:t>
            </a:r>
            <a:r>
              <a:rPr lang="he-IL" dirty="0"/>
              <a:t>ע</a:t>
            </a:r>
            <a:r>
              <a:rPr lang="en-US" dirty="0"/>
              <a:t> do not take a simple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preferring a </a:t>
            </a:r>
            <a:r>
              <a:rPr lang="en-US" dirty="0" err="1"/>
              <a:t>pa</a:t>
            </a:r>
            <a:r>
              <a:rPr lang="en-US" u="sng" dirty="0" err="1"/>
              <a:t>t</a:t>
            </a:r>
            <a:r>
              <a:rPr lang="en-US" dirty="0" err="1"/>
              <a:t>aḥ</a:t>
            </a:r>
            <a:r>
              <a:rPr lang="en-US" dirty="0"/>
              <a:t> type vowel.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נַ</a:t>
            </a:r>
            <a:r>
              <a:rPr lang="en-US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ַר</a:t>
            </a:r>
            <a:r>
              <a:rPr lang="he-IL" sz="2800" cap="all" dirty="0" smtClean="0"/>
              <a:t>		</a:t>
            </a:r>
            <a:r>
              <a:rPr lang="en-US" sz="2800" cap="all" dirty="0" smtClean="0"/>
              <a:t>	</a:t>
            </a:r>
            <a:r>
              <a:rPr lang="en-US" sz="2800" dirty="0" smtClean="0"/>
              <a:t>lad, youth, attendant			240</a:t>
            </a:r>
            <a:r>
              <a:rPr lang="en-US" sz="2800" cap="all" dirty="0" smtClean="0"/>
              <a:t> </a:t>
            </a:r>
            <a:endParaRPr lang="en-US" sz="2800" dirty="0"/>
          </a:p>
          <a:p>
            <a:r>
              <a:rPr lang="he-IL" sz="3600" dirty="0"/>
              <a:t>בָּנָה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	to </a:t>
            </a:r>
            <a:r>
              <a:rPr lang="en-US" sz="2800" dirty="0"/>
              <a:t>build				</a:t>
            </a:r>
            <a:r>
              <a:rPr lang="en-US" sz="2800" dirty="0" smtClean="0"/>
              <a:t>					375</a:t>
            </a:r>
            <a:endParaRPr lang="en-US" sz="2800" dirty="0"/>
          </a:p>
          <a:p>
            <a:r>
              <a:rPr lang="he-IL" sz="2800" dirty="0" smtClean="0"/>
              <a:t>      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חָטָ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/>
              <a:t>to miss, sin, offend</a:t>
            </a:r>
            <a:r>
              <a:rPr lang="en-US" sz="2800" dirty="0"/>
              <a:t>		</a:t>
            </a:r>
            <a:r>
              <a:rPr lang="en-US" sz="2800" dirty="0" smtClean="0"/>
              <a:t>			238</a:t>
            </a:r>
            <a:endParaRPr lang="en-US" sz="2800" dirty="0"/>
          </a:p>
          <a:p>
            <a:r>
              <a:rPr lang="he-IL" sz="3600" dirty="0"/>
              <a:t>מוּת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to </a:t>
            </a:r>
            <a:r>
              <a:rPr lang="en-US" sz="2800" dirty="0"/>
              <a:t>die 					</a:t>
            </a:r>
            <a:r>
              <a:rPr lang="en-US" sz="2800" dirty="0" smtClean="0"/>
              <a:t>				842</a:t>
            </a:r>
            <a:endParaRPr lang="en-US" sz="2800" dirty="0"/>
          </a:p>
          <a:p>
            <a:r>
              <a:rPr lang="he-IL" sz="3600" dirty="0"/>
              <a:t>מָצָא </a:t>
            </a:r>
            <a:r>
              <a:rPr lang="en-US" sz="3600" dirty="0"/>
              <a:t>	</a:t>
            </a:r>
            <a:r>
              <a:rPr lang="he-IL" sz="2800" dirty="0" smtClean="0"/>
              <a:t>     </a:t>
            </a:r>
            <a:r>
              <a:rPr lang="en-US" sz="2800" dirty="0" smtClean="0"/>
              <a:t>to </a:t>
            </a:r>
            <a:r>
              <a:rPr lang="en-US" sz="2800" dirty="0"/>
              <a:t>find					</a:t>
            </a:r>
            <a:r>
              <a:rPr lang="en-US" sz="2800" dirty="0" smtClean="0"/>
              <a:t>				455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6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/>
              <a:t>נָפַל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to fall					</a:t>
            </a:r>
            <a:r>
              <a:rPr lang="en-US" sz="2800" dirty="0" smtClean="0"/>
              <a:t>		434</a:t>
            </a:r>
            <a:endParaRPr lang="en-US" sz="2800" dirty="0"/>
          </a:p>
          <a:p>
            <a:r>
              <a:rPr lang="he-IL" sz="3600" dirty="0"/>
              <a:t>עָלָה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to go up, ascend			889</a:t>
            </a:r>
            <a:endParaRPr lang="en-US" dirty="0"/>
          </a:p>
          <a:p>
            <a:r>
              <a:rPr lang="he-IL" sz="3600" dirty="0"/>
              <a:t>עָמַד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to stand				</a:t>
            </a:r>
            <a:r>
              <a:rPr lang="en-US" sz="2800" dirty="0" smtClean="0"/>
              <a:t>		522</a:t>
            </a:r>
            <a:endParaRPr lang="en-US" sz="2800" dirty="0"/>
          </a:p>
          <a:p>
            <a:r>
              <a:rPr lang="he-IL" sz="3600" dirty="0"/>
              <a:t>קוּם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to rise, arise, stand			627</a:t>
            </a:r>
          </a:p>
          <a:p>
            <a:r>
              <a:rPr lang="he-IL" sz="3600" dirty="0"/>
              <a:t>שָׁלַח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to send, stretch out, dismiss		847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8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9.H.  Speak:   Lesson 9  </a:t>
            </a:r>
            <a:r>
              <a:rPr lang="en-US" b="1" dirty="0" err="1"/>
              <a:t>Qal</a:t>
            </a:r>
            <a:r>
              <a:rPr lang="en-US" b="1" dirty="0"/>
              <a:t> Perfect Weak 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7"/>
            <a:ext cx="10335001" cy="4680391"/>
          </a:xfrm>
        </p:spPr>
        <p:txBody>
          <a:bodyPr>
            <a:normAutofit lnSpcReduction="10000"/>
          </a:bodyPr>
          <a:lstStyle/>
          <a:p>
            <a:r>
              <a:rPr lang="he-IL" sz="3200" dirty="0" smtClean="0"/>
              <a:t>שְׁמִי </a:t>
            </a:r>
            <a:r>
              <a:rPr lang="he-IL" sz="3200" dirty="0"/>
              <a:t>שְׁמוּאֶל </a:t>
            </a:r>
            <a:r>
              <a:rPr lang="en-US" sz="3200" dirty="0"/>
              <a:t>          </a:t>
            </a:r>
            <a:r>
              <a:rPr lang="en-US" sz="3200" dirty="0" smtClean="0"/>
              <a:t>		My </a:t>
            </a:r>
            <a:r>
              <a:rPr lang="en-US" sz="3200" dirty="0"/>
              <a:t>name is Samuel</a:t>
            </a:r>
          </a:p>
          <a:p>
            <a:r>
              <a:rPr lang="he-IL" sz="3200" dirty="0"/>
              <a:t>מַה שִׁמְךָ / שְׁמֵךְ  בְּבַקָּשָׁה?</a:t>
            </a:r>
            <a:r>
              <a:rPr lang="en-US" sz="3200" dirty="0"/>
              <a:t>       What is your (m./f.) name, please?</a:t>
            </a:r>
          </a:p>
          <a:p>
            <a:r>
              <a:rPr lang="he-IL" sz="3200" dirty="0">
                <a:solidFill>
                  <a:srgbClr val="FFFF00"/>
                </a:solidFill>
              </a:rPr>
              <a:t>אֵיפֹה אָתָה גָר?</a:t>
            </a:r>
            <a:r>
              <a:rPr lang="en-US" sz="3200" dirty="0"/>
              <a:t>		</a:t>
            </a:r>
            <a:r>
              <a:rPr lang="en-US" sz="3200" dirty="0" smtClean="0"/>
              <a:t>	Where </a:t>
            </a:r>
            <a:r>
              <a:rPr lang="en-US" sz="3200" dirty="0"/>
              <a:t>do you live?   </a:t>
            </a:r>
          </a:p>
          <a:p>
            <a:r>
              <a:rPr lang="he-IL" sz="3200" dirty="0"/>
              <a:t>אֲנִי מֵאֲמֵרִיקָה </a:t>
            </a:r>
            <a:r>
              <a:rPr lang="en-US" sz="3200" dirty="0"/>
              <a:t>    </a:t>
            </a:r>
            <a:r>
              <a:rPr lang="he-IL" sz="3200" dirty="0"/>
              <a:t>        </a:t>
            </a:r>
            <a:r>
              <a:rPr lang="en-US" sz="3200" dirty="0"/>
              <a:t>I’m from America</a:t>
            </a:r>
          </a:p>
          <a:p>
            <a:r>
              <a:rPr lang="he-IL" sz="3200" dirty="0">
                <a:solidFill>
                  <a:srgbClr val="FFFF00"/>
                </a:solidFill>
              </a:rPr>
              <a:t> רֶגַע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he-IL" sz="3200" dirty="0">
                <a:solidFill>
                  <a:srgbClr val="FFFF00"/>
                </a:solidFill>
              </a:rPr>
              <a:t>רַק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  <a:r>
              <a:rPr lang="en-US" sz="3200" dirty="0"/>
              <a:t>       </a:t>
            </a:r>
            <a:r>
              <a:rPr lang="en-US" sz="3200" dirty="0" smtClean="0"/>
              <a:t>	Wait </a:t>
            </a:r>
            <a:r>
              <a:rPr lang="en-US" sz="3200" dirty="0"/>
              <a:t>just a second</a:t>
            </a:r>
          </a:p>
          <a:p>
            <a:r>
              <a:rPr lang="he-IL" sz="3200" dirty="0" smtClean="0">
                <a:solidFill>
                  <a:srgbClr val="FFFF00"/>
                </a:solidFill>
              </a:rPr>
              <a:t>אוּלַי </a:t>
            </a:r>
            <a:r>
              <a:rPr lang="he-IL" sz="3200" dirty="0">
                <a:solidFill>
                  <a:srgbClr val="FFFF00"/>
                </a:solidFill>
              </a:rPr>
              <a:t>מָחָר</a:t>
            </a:r>
            <a:r>
              <a:rPr lang="en-US" sz="3200" dirty="0">
                <a:solidFill>
                  <a:srgbClr val="FFFF00"/>
                </a:solidFill>
              </a:rPr>
              <a:t>     </a:t>
            </a:r>
            <a:r>
              <a:rPr lang="en-US" sz="3200" dirty="0"/>
              <a:t>Perhaps tomorrow</a:t>
            </a:r>
          </a:p>
          <a:p>
            <a:r>
              <a:rPr lang="he-IL" sz="3200" dirty="0"/>
              <a:t>זֶה בְּסֵדֶר</a:t>
            </a:r>
            <a:r>
              <a:rPr lang="en-US" sz="3200" dirty="0"/>
              <a:t>     It’s okay.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0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82900" cy="1400530"/>
          </a:xfrm>
        </p:spPr>
        <p:txBody>
          <a:bodyPr/>
          <a:lstStyle/>
          <a:p>
            <a:r>
              <a:rPr lang="en-US" b="1" dirty="0"/>
              <a:t>10.H.  Speak:   Lesson 10 Days and times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3985"/>
            <a:ext cx="9902739" cy="4904509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What </a:t>
            </a:r>
            <a:r>
              <a:rPr lang="en-US" sz="2600" dirty="0"/>
              <a:t>time is it today? </a:t>
            </a:r>
            <a:br>
              <a:rPr lang="en-US" sz="2600" dirty="0"/>
            </a:br>
            <a:r>
              <a:rPr lang="en-US" sz="4200" dirty="0"/>
              <a:t> 		  </a:t>
            </a:r>
            <a:r>
              <a:rPr lang="he-IL" sz="4200" dirty="0" smtClean="0"/>
              <a:t>המַה </a:t>
            </a:r>
            <a:r>
              <a:rPr lang="he-IL" sz="4200" dirty="0"/>
              <a:t>הַשָּׁעָה הַיּוֹם?</a:t>
            </a:r>
            <a:endParaRPr lang="en-US" sz="4200" dirty="0"/>
          </a:p>
          <a:p>
            <a:r>
              <a:rPr lang="en-US" sz="2600" dirty="0"/>
              <a:t>It is Thursday evening. Wednesday was yesterday.</a:t>
            </a:r>
            <a:br>
              <a:rPr lang="en-US" sz="2600" dirty="0"/>
            </a:br>
            <a:r>
              <a:rPr lang="en-US" sz="4200" dirty="0"/>
              <a:t>                     </a:t>
            </a:r>
            <a:r>
              <a:rPr lang="he-IL" sz="4200" dirty="0"/>
              <a:t>  הָיָה יוֹם חֲמִיּשִׁי בְּעֶרֶב. יוֹם רְבִי הָיָה אֶתְמוֹל. </a:t>
            </a:r>
            <a:endParaRPr lang="en-US" sz="4200" dirty="0"/>
          </a:p>
          <a:p>
            <a:r>
              <a:rPr lang="en-US" sz="2600" dirty="0"/>
              <a:t>No, Friday morning is tomorrow.</a:t>
            </a:r>
            <a:br>
              <a:rPr lang="en-US" sz="2600" dirty="0"/>
            </a:br>
            <a:r>
              <a:rPr lang="en-US" sz="2600" dirty="0"/>
              <a:t> 		 </a:t>
            </a:r>
            <a:r>
              <a:rPr lang="he-IL" sz="4600" dirty="0"/>
              <a:t>לֹא, יוֹם שִׁשִׁי הָיָה מָחָר   </a:t>
            </a:r>
            <a:endParaRPr lang="en-US" sz="2600" dirty="0"/>
          </a:p>
          <a:p>
            <a:r>
              <a:rPr lang="en-US" sz="2600" dirty="0"/>
              <a:t>Perhaps we will come Sunday afternoon.</a:t>
            </a:r>
            <a:br>
              <a:rPr lang="en-US" sz="2600" dirty="0"/>
            </a:br>
            <a:r>
              <a:rPr lang="en-US" sz="4600" dirty="0"/>
              <a:t>              </a:t>
            </a:r>
            <a:r>
              <a:rPr lang="he-IL" sz="4600" dirty="0"/>
              <a:t>אוּלַי  נָבוֹא בּיּוֹם רִִאשׁוֹן  אַחַר הַצָּהֳרִים</a:t>
            </a:r>
            <a:endParaRPr lang="en-US" sz="2600" dirty="0"/>
          </a:p>
          <a:p>
            <a:r>
              <a:rPr lang="en-US" sz="2600" dirty="0"/>
              <a:t>Good night, it’s really Monday</a:t>
            </a:r>
            <a:br>
              <a:rPr lang="en-US" sz="2600" dirty="0"/>
            </a:br>
            <a:r>
              <a:rPr lang="en-US" sz="2600" dirty="0"/>
              <a:t> 		 </a:t>
            </a:r>
            <a:r>
              <a:rPr lang="he-IL" sz="4600" dirty="0"/>
              <a:t>לַילָה טוֹב,   הָיָה בְּאֶמֶת יוֹם שֵׁנִי   </a:t>
            </a:r>
            <a:endParaRPr lang="en-US" sz="4600" dirty="0"/>
          </a:p>
          <a:p>
            <a:r>
              <a:rPr lang="en-US" sz="2600" dirty="0"/>
              <a:t>No, good morning Tuesday.</a:t>
            </a:r>
            <a:br>
              <a:rPr lang="en-US" sz="2600" dirty="0"/>
            </a:br>
            <a:r>
              <a:rPr lang="en-US" sz="4600" dirty="0"/>
              <a:t>                      </a:t>
            </a:r>
            <a:r>
              <a:rPr lang="he-IL" sz="4600" dirty="0"/>
              <a:t>  לֹא,  בֹּקֶר טוֹב, הָיָה יוֹם שְׁלִישִׁי     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6642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36" y="303089"/>
            <a:ext cx="11789729" cy="1400530"/>
          </a:xfrm>
        </p:spPr>
        <p:txBody>
          <a:bodyPr/>
          <a:lstStyle/>
          <a:p>
            <a:r>
              <a:rPr lang="en-US" b="1" dirty="0"/>
              <a:t>10.B.   Chant: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</a:t>
            </a:r>
            <a:r>
              <a:rPr lang="en-US" b="1" dirty="0" smtClean="0"/>
              <a:t>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50"/>
            <a:ext cx="11008333" cy="491005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</a:t>
            </a:r>
            <a:r>
              <a:rPr lang="en-US" sz="2800" dirty="0" smtClean="0"/>
              <a:t>Regular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  </a:t>
            </a:r>
            <a:r>
              <a:rPr lang="en-US" sz="2800" dirty="0" err="1" smtClean="0"/>
              <a:t>Pē</a:t>
            </a:r>
            <a:r>
              <a:rPr lang="en-US" sz="2800" dirty="0" smtClean="0"/>
              <a:t>-Guttural  </a:t>
            </a:r>
            <a:endParaRPr lang="en-US" sz="2800" dirty="0"/>
          </a:p>
          <a:p>
            <a:r>
              <a:rPr lang="he-IL" sz="4000" dirty="0" smtClean="0"/>
              <a:t>תִּשְׁמֹר   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</a:t>
            </a:r>
            <a:r>
              <a:rPr lang="he-IL" sz="4000" dirty="0"/>
              <a:t>נָפַל</a:t>
            </a:r>
            <a:r>
              <a:rPr lang="en-US" sz="4000" dirty="0"/>
              <a:t>        </a:t>
            </a:r>
            <a:r>
              <a:rPr lang="he-IL" sz="4000" dirty="0"/>
              <a:t>יָשַׁב</a:t>
            </a:r>
            <a:r>
              <a:rPr lang="en-US" sz="4000" dirty="0"/>
              <a:t>   </a:t>
            </a:r>
            <a:r>
              <a:rPr lang="he-IL" sz="4000" dirty="0" smtClean="0"/>
              <a:t>    </a:t>
            </a:r>
            <a:r>
              <a:rPr lang="en-US" sz="4000" dirty="0" smtClean="0"/>
              <a:t>  </a:t>
            </a:r>
            <a:r>
              <a:rPr lang="he-IL" sz="4000" dirty="0" smtClean="0"/>
              <a:t>   </a:t>
            </a:r>
            <a:r>
              <a:rPr lang="he-IL" sz="4000" dirty="0"/>
              <a:t>אָמַר</a:t>
            </a:r>
            <a:r>
              <a:rPr lang="en-US" sz="4000" dirty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עָמַד</a:t>
            </a:r>
            <a:endParaRPr lang="en-US" sz="4000" dirty="0"/>
          </a:p>
          <a:p>
            <a:r>
              <a:rPr lang="en-US" sz="2400" dirty="0"/>
              <a:t>2MS</a:t>
            </a:r>
            <a:r>
              <a:rPr lang="he-IL" sz="2400" dirty="0"/>
              <a:t>/</a:t>
            </a:r>
            <a:r>
              <a:rPr lang="en-US" sz="2400" dirty="0"/>
              <a:t>3FS </a:t>
            </a:r>
            <a:r>
              <a:rPr lang="he-IL" sz="2400" dirty="0"/>
              <a:t>      </a:t>
            </a:r>
            <a:r>
              <a:rPr lang="en-US" sz="2400" dirty="0"/>
              <a:t>  </a:t>
            </a:r>
            <a:r>
              <a:rPr lang="he-IL" sz="4000" dirty="0" smtClean="0"/>
              <a:t>תִּפֹּל      </a:t>
            </a:r>
            <a:r>
              <a:rPr lang="en-US" sz="4000" dirty="0" smtClean="0"/>
              <a:t> </a:t>
            </a:r>
            <a:r>
              <a:rPr lang="he-IL" sz="4000" dirty="0" smtClean="0"/>
              <a:t>     </a:t>
            </a:r>
            <a:r>
              <a:rPr lang="en-US" sz="4000" dirty="0" smtClean="0"/>
              <a:t> </a:t>
            </a:r>
            <a:r>
              <a:rPr lang="he-IL" sz="4000" dirty="0"/>
              <a:t>תֵּשֵׁב</a:t>
            </a:r>
            <a:r>
              <a:rPr lang="en-US" sz="4000" dirty="0"/>
              <a:t>    </a:t>
            </a:r>
            <a:r>
              <a:rPr lang="he-IL" sz="4000" dirty="0" smtClean="0"/>
              <a:t> </a:t>
            </a:r>
            <a:r>
              <a:rPr lang="en-US" sz="4000" dirty="0" smtClean="0"/>
              <a:t>  </a:t>
            </a:r>
            <a:r>
              <a:rPr lang="he-IL" sz="4000" dirty="0"/>
              <a:t>תֹּאמַר</a:t>
            </a:r>
            <a:r>
              <a:rPr lang="en-US" sz="4000" dirty="0"/>
              <a:t>          </a:t>
            </a:r>
            <a:r>
              <a:rPr lang="he-IL" sz="4000" dirty="0"/>
              <a:t>תַּעֲמֹד</a:t>
            </a:r>
            <a:endParaRPr lang="en-US" sz="4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2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452718"/>
            <a:ext cx="11812386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dirty="0" smtClean="0"/>
              <a:t>Chant </a:t>
            </a:r>
            <a:r>
              <a:rPr lang="en-US" b="1" dirty="0" smtClean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521230"/>
            <a:ext cx="12119957" cy="472717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</a:t>
            </a:r>
            <a:r>
              <a:rPr lang="en-US" sz="3000" dirty="0" smtClean="0"/>
              <a:t>Regular    </a:t>
            </a:r>
            <a:r>
              <a:rPr lang="en-US" sz="3000" dirty="0"/>
              <a:t>‘</a:t>
            </a:r>
            <a:r>
              <a:rPr lang="en-US" sz="3000" dirty="0" err="1"/>
              <a:t>Ayin-Yôd</a:t>
            </a:r>
            <a:r>
              <a:rPr lang="en-US" sz="3000" dirty="0"/>
              <a:t>/</a:t>
            </a:r>
            <a:r>
              <a:rPr lang="en-US" sz="3000" dirty="0" err="1"/>
              <a:t>Vāv</a:t>
            </a:r>
            <a:r>
              <a:rPr lang="en-US" sz="3000" dirty="0"/>
              <a:t>   </a:t>
            </a:r>
            <a:r>
              <a:rPr lang="en-US" sz="3000" dirty="0" smtClean="0"/>
              <a:t>  </a:t>
            </a:r>
            <a:r>
              <a:rPr lang="en-US" sz="3000" dirty="0"/>
              <a:t>‘</a:t>
            </a:r>
            <a:r>
              <a:rPr lang="en-US" sz="3000" dirty="0" err="1"/>
              <a:t>Ayin</a:t>
            </a:r>
            <a:r>
              <a:rPr lang="en-US" sz="3000" dirty="0"/>
              <a:t> guttural </a:t>
            </a:r>
            <a:r>
              <a:rPr lang="en-US" sz="3000" dirty="0" smtClean="0"/>
              <a:t>   </a:t>
            </a:r>
            <a:r>
              <a:rPr lang="en-US" sz="3000" dirty="0"/>
              <a:t>Double ‘</a:t>
            </a:r>
            <a:r>
              <a:rPr lang="en-US" sz="3000" dirty="0" err="1"/>
              <a:t>Ayin</a:t>
            </a:r>
            <a:r>
              <a:rPr lang="he-IL" sz="3000" dirty="0"/>
              <a:t>   </a:t>
            </a:r>
            <a:r>
              <a:rPr lang="he-IL" dirty="0" smtClean="0"/>
              <a:t>     </a:t>
            </a:r>
            <a:endParaRPr lang="en-US" dirty="0"/>
          </a:p>
          <a:p>
            <a:r>
              <a:rPr lang="en-US" sz="4000" dirty="0" smtClean="0"/>
              <a:t>     </a:t>
            </a:r>
            <a:r>
              <a:rPr lang="he-IL" sz="4000" dirty="0" smtClean="0"/>
              <a:t>       תִּשְׁמֹר </a:t>
            </a:r>
            <a:r>
              <a:rPr lang="en-US" sz="4000" dirty="0" smtClean="0"/>
              <a:t>    </a:t>
            </a:r>
            <a:r>
              <a:rPr lang="he-IL" sz="4000" dirty="0"/>
              <a:t>קוּם</a:t>
            </a:r>
            <a:r>
              <a:rPr lang="en-US" sz="4000" dirty="0"/>
              <a:t>         </a:t>
            </a:r>
            <a:r>
              <a:rPr lang="he-IL" sz="4000" dirty="0" smtClean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בָּחַר</a:t>
            </a:r>
            <a:r>
              <a:rPr lang="en-US" sz="4000" dirty="0"/>
              <a:t>     </a:t>
            </a:r>
            <a:r>
              <a:rPr lang="he-IL" sz="4000" dirty="0" smtClean="0"/>
              <a:t> </a:t>
            </a:r>
            <a:r>
              <a:rPr lang="en-US" sz="4000" dirty="0" smtClean="0"/>
              <a:t>        </a:t>
            </a:r>
            <a:r>
              <a:rPr lang="he-IL" sz="4000" dirty="0"/>
              <a:t>תָּמַם   </a:t>
            </a:r>
            <a:r>
              <a:rPr lang="en-US" sz="4000" dirty="0"/>
              <a:t>      </a:t>
            </a:r>
          </a:p>
          <a:p>
            <a:r>
              <a:rPr lang="en-US" sz="2400" dirty="0"/>
              <a:t>2MS/3FS</a:t>
            </a:r>
            <a:r>
              <a:rPr lang="en-US" sz="4000" dirty="0"/>
              <a:t>    </a:t>
            </a:r>
            <a:r>
              <a:rPr lang="en-US" sz="4000" dirty="0" smtClean="0"/>
              <a:t> </a:t>
            </a:r>
            <a:r>
              <a:rPr lang="he-IL" sz="4000" dirty="0" smtClean="0"/>
              <a:t>תָּקוּם  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      </a:t>
            </a:r>
            <a:r>
              <a:rPr lang="en-US" sz="4000" dirty="0" smtClean="0"/>
              <a:t> </a:t>
            </a:r>
            <a:r>
              <a:rPr lang="he-IL" sz="4000" dirty="0"/>
              <a:t>תִּבְחַר </a:t>
            </a:r>
            <a:r>
              <a:rPr lang="en-US" sz="4000" dirty="0"/>
              <a:t>      </a:t>
            </a:r>
            <a:r>
              <a:rPr lang="he-IL" sz="4000" dirty="0" smtClean="0"/>
              <a:t>  </a:t>
            </a:r>
            <a:r>
              <a:rPr lang="en-US" sz="4000" dirty="0" smtClean="0"/>
              <a:t>        </a:t>
            </a:r>
            <a:r>
              <a:rPr lang="he-IL" sz="4000" dirty="0"/>
              <a:t>תֵּתַם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2" y="452718"/>
            <a:ext cx="11479875" cy="827442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dirty="0" smtClean="0"/>
              <a:t>Chant: </a:t>
            </a:r>
            <a:r>
              <a:rPr lang="en-US" b="1" dirty="0" smtClean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80160"/>
            <a:ext cx="11824855" cy="5428211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 </a:t>
            </a:r>
            <a:r>
              <a:rPr lang="en-US" sz="2800" dirty="0" smtClean="0"/>
              <a:t>      Regular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he-IL" sz="4000" dirty="0" smtClean="0"/>
              <a:t>תִּשְׁמֹר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</a:t>
            </a:r>
            <a:r>
              <a:rPr lang="en-US" sz="4000" dirty="0" smtClean="0"/>
              <a:t>  </a:t>
            </a:r>
            <a:r>
              <a:rPr lang="he-IL" sz="4000" dirty="0"/>
              <a:t>בָּנָה</a:t>
            </a:r>
            <a:r>
              <a:rPr lang="en-US" sz="4000" dirty="0"/>
              <a:t>        </a:t>
            </a:r>
            <a:r>
              <a:rPr lang="he-IL" sz="4000" dirty="0" smtClean="0"/>
              <a:t>  </a:t>
            </a:r>
            <a:r>
              <a:rPr lang="en-US" sz="4000" dirty="0" smtClean="0"/>
              <a:t>    </a:t>
            </a:r>
            <a:r>
              <a:rPr lang="he-IL" sz="4000" dirty="0"/>
              <a:t>שָׁלַח</a:t>
            </a:r>
            <a:r>
              <a:rPr lang="en-US" sz="4000" dirty="0"/>
              <a:t>       </a:t>
            </a:r>
            <a:r>
              <a:rPr lang="he-IL" sz="4000" dirty="0"/>
              <a:t>מָצָא  </a:t>
            </a:r>
            <a:r>
              <a:rPr lang="he-IL" sz="4000" dirty="0" smtClean="0"/>
              <a:t>         </a:t>
            </a:r>
            <a:r>
              <a:rPr lang="en-US" sz="4000" dirty="0" smtClean="0"/>
              <a:t>      </a:t>
            </a:r>
            <a:endParaRPr lang="en-US" sz="4000" dirty="0"/>
          </a:p>
          <a:p>
            <a:r>
              <a:rPr lang="en-US" sz="2400" dirty="0"/>
              <a:t>2MS/3FS</a:t>
            </a:r>
            <a:r>
              <a:rPr lang="he-IL" sz="2400" dirty="0"/>
              <a:t>                   </a:t>
            </a:r>
            <a:r>
              <a:rPr lang="en-US" sz="4000" dirty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  </a:t>
            </a:r>
            <a:r>
              <a:rPr lang="he-IL" sz="4000" dirty="0"/>
              <a:t>תִּבְנֶה</a:t>
            </a:r>
            <a:r>
              <a:rPr lang="en-US" sz="4000" dirty="0"/>
              <a:t>     </a:t>
            </a:r>
            <a:r>
              <a:rPr lang="he-IL" sz="4000" dirty="0" smtClean="0"/>
              <a:t>   </a:t>
            </a:r>
            <a:r>
              <a:rPr lang="en-US" sz="4000" dirty="0" smtClean="0"/>
              <a:t>    </a:t>
            </a:r>
            <a:r>
              <a:rPr lang="he-IL" sz="4000" dirty="0"/>
              <a:t>תִּשְׁלַח</a:t>
            </a:r>
            <a:r>
              <a:rPr lang="en-US" sz="4000" dirty="0"/>
              <a:t>      </a:t>
            </a:r>
            <a:r>
              <a:rPr lang="he-IL" sz="4000" dirty="0" smtClean="0"/>
              <a:t>      </a:t>
            </a:r>
            <a:r>
              <a:rPr lang="en-US" sz="4000" dirty="0" smtClean="0"/>
              <a:t>    </a:t>
            </a:r>
            <a:r>
              <a:rPr lang="he-IL" sz="4000" dirty="0"/>
              <a:t>תִּמְצָא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8.J.  Speak:   Lesson </a:t>
            </a:r>
            <a:r>
              <a:rPr lang="en-US" b="1" dirty="0" smtClean="0"/>
              <a:t>8 Imperfects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52918"/>
            <a:ext cx="11022676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</a:t>
            </a:r>
            <a:r>
              <a:rPr lang="he-IL" sz="3600" dirty="0"/>
              <a:t>כַּמָה </a:t>
            </a:r>
            <a:r>
              <a:rPr lang="he-IL" sz="3600" dirty="0" smtClean="0"/>
              <a:t>זֶה?</a:t>
            </a:r>
            <a:r>
              <a:rPr lang="en-US" sz="3600" dirty="0"/>
              <a:t>,  </a:t>
            </a:r>
            <a:r>
              <a:rPr lang="he-IL" sz="3600" dirty="0"/>
              <a:t>כֵּן</a:t>
            </a:r>
            <a:r>
              <a:rPr lang="en-US" sz="2800" dirty="0"/>
              <a:t>   </a:t>
            </a:r>
            <a:r>
              <a:rPr lang="en-US" sz="2800" dirty="0" smtClean="0"/>
              <a:t>Yes</a:t>
            </a:r>
            <a:r>
              <a:rPr lang="en-US" sz="2800" dirty="0"/>
              <a:t>, how much is it?</a:t>
            </a:r>
          </a:p>
          <a:p>
            <a:r>
              <a:rPr lang="he-IL" sz="3600" dirty="0"/>
              <a:t>אֵין לִי ,אֲנִי מִצְטַעֵר </a:t>
            </a:r>
            <a:r>
              <a:rPr lang="el-GR" sz="3600" dirty="0"/>
              <a:t> </a:t>
            </a:r>
            <a:r>
              <a:rPr lang="el-GR" sz="2800" dirty="0"/>
              <a:t> </a:t>
            </a:r>
            <a:r>
              <a:rPr lang="en-US" sz="2800" dirty="0" smtClean="0"/>
              <a:t> 	 I </a:t>
            </a:r>
            <a:r>
              <a:rPr lang="en-US" sz="2800" dirty="0"/>
              <a:t>don</a:t>
            </a:r>
            <a:r>
              <a:rPr lang="el-GR" sz="2800" dirty="0"/>
              <a:t>’</a:t>
            </a:r>
            <a:r>
              <a:rPr lang="en-US" sz="2800" dirty="0"/>
              <a:t>t have any</a:t>
            </a:r>
            <a:r>
              <a:rPr lang="el-GR" sz="2800" dirty="0"/>
              <a:t>, </a:t>
            </a:r>
            <a:r>
              <a:rPr lang="en-US" sz="2800" dirty="0"/>
              <a:t>I</a:t>
            </a:r>
            <a:r>
              <a:rPr lang="el-GR" sz="2800" dirty="0"/>
              <a:t>’</a:t>
            </a:r>
            <a:r>
              <a:rPr lang="en-US" sz="2800" dirty="0"/>
              <a:t>m sorry </a:t>
            </a:r>
          </a:p>
          <a:p>
            <a:r>
              <a:rPr lang="he-IL" sz="3600" dirty="0"/>
              <a:t>בְּסֵדֶר</a:t>
            </a:r>
            <a:r>
              <a:rPr lang="en-US" sz="3600" dirty="0"/>
              <a:t>  </a:t>
            </a:r>
            <a:r>
              <a:rPr lang="he-IL" sz="3600" dirty="0"/>
              <a:t>הַכֹּל</a:t>
            </a:r>
            <a:r>
              <a:rPr lang="en-US" sz="3600" dirty="0"/>
              <a:t> </a:t>
            </a:r>
            <a:r>
              <a:rPr lang="en-US" sz="2800" dirty="0"/>
              <a:t>  </a:t>
            </a:r>
            <a:r>
              <a:rPr lang="en-US" sz="2800" dirty="0" smtClean="0"/>
              <a:t> 			 All </a:t>
            </a:r>
            <a:r>
              <a:rPr lang="en-US" sz="2800" dirty="0"/>
              <a:t>right </a:t>
            </a:r>
          </a:p>
          <a:p>
            <a:r>
              <a:rPr lang="he-IL" sz="3600" dirty="0"/>
              <a:t>דַּי     </a:t>
            </a:r>
            <a:r>
              <a:rPr lang="en-US" sz="3600" dirty="0" smtClean="0"/>
              <a:t>  </a:t>
            </a:r>
            <a:r>
              <a:rPr lang="en-US" sz="2800" dirty="0" smtClean="0"/>
              <a:t>    				Enough/stop </a:t>
            </a:r>
            <a:r>
              <a:rPr lang="en-US" sz="2800" dirty="0"/>
              <a:t>it</a:t>
            </a:r>
          </a:p>
          <a:p>
            <a:r>
              <a:rPr lang="he-IL" sz="3600" dirty="0"/>
              <a:t>לְהִתְרָאוֹת </a:t>
            </a:r>
            <a:r>
              <a:rPr lang="en-US" sz="3600" dirty="0"/>
              <a:t> </a:t>
            </a:r>
            <a:r>
              <a:rPr lang="en-US" sz="2800" dirty="0"/>
              <a:t>     </a:t>
            </a:r>
            <a:r>
              <a:rPr lang="en-US" sz="2800" dirty="0" smtClean="0"/>
              <a:t>			Good-bye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46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lad, youth, </a:t>
            </a:r>
            <a:r>
              <a:rPr lang="en-US" sz="3600" dirty="0" smtClean="0"/>
              <a:t>attendan</a:t>
            </a:r>
            <a:r>
              <a:rPr lang="en-US" sz="3600" dirty="0"/>
              <a:t>t</a:t>
            </a:r>
            <a:r>
              <a:rPr lang="he-IL" sz="3600" dirty="0" smtClean="0"/>
              <a:t> </a:t>
            </a:r>
            <a:r>
              <a:rPr lang="en-US" sz="3600" dirty="0" smtClean="0"/>
              <a:t>    </a:t>
            </a:r>
          </a:p>
          <a:p>
            <a:r>
              <a:rPr lang="he-IL" sz="3600" dirty="0" smtClean="0"/>
              <a:t>   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נַ</a:t>
            </a:r>
            <a:r>
              <a:rPr lang="en-US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ַר</a:t>
            </a:r>
            <a:r>
              <a:rPr lang="he-IL" sz="2800" cap="all" dirty="0" smtClean="0"/>
              <a:t>		</a:t>
            </a:r>
            <a:r>
              <a:rPr lang="en-US" sz="2800" cap="all" dirty="0" smtClean="0"/>
              <a:t>	</a:t>
            </a:r>
            <a:r>
              <a:rPr lang="en-US" sz="2800" dirty="0" smtClean="0"/>
              <a:t>			</a:t>
            </a:r>
            <a:r>
              <a:rPr lang="en-US" sz="2800" cap="all" dirty="0" smtClean="0"/>
              <a:t> </a:t>
            </a:r>
            <a:endParaRPr lang="en-US" sz="2800" dirty="0"/>
          </a:p>
          <a:p>
            <a:r>
              <a:rPr lang="en-US" sz="2800" dirty="0" smtClean="0"/>
              <a:t>to build								</a:t>
            </a:r>
          </a:p>
          <a:p>
            <a:r>
              <a:rPr lang="he-IL" sz="3600" dirty="0" smtClean="0"/>
              <a:t>בָּנָה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	</a:t>
            </a:r>
          </a:p>
          <a:p>
            <a:r>
              <a:rPr lang="en-US" sz="2800" dirty="0" smtClean="0"/>
              <a:t>to miss, sin, offend					</a:t>
            </a:r>
          </a:p>
          <a:p>
            <a:r>
              <a:rPr lang="he-IL" sz="2800" dirty="0" smtClean="0"/>
              <a:t>     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חָטָ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/>
              <a:t>to die 									</a:t>
            </a:r>
          </a:p>
          <a:p>
            <a:r>
              <a:rPr lang="he-IL" sz="3600" dirty="0" smtClean="0"/>
              <a:t>מוּת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41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800" dirty="0"/>
              <a:t> </a:t>
            </a:r>
            <a:r>
              <a:rPr lang="en-US" sz="2800" dirty="0"/>
              <a:t>to find									</a:t>
            </a:r>
          </a:p>
          <a:p>
            <a:r>
              <a:rPr lang="he-IL" sz="3600" dirty="0"/>
              <a:t>מָצָא </a:t>
            </a:r>
            <a:r>
              <a:rPr lang="en-US" sz="3600" dirty="0"/>
              <a:t>	</a:t>
            </a:r>
            <a:r>
              <a:rPr lang="he-IL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to fall							</a:t>
            </a:r>
          </a:p>
          <a:p>
            <a:r>
              <a:rPr lang="he-IL" sz="3600" dirty="0" smtClean="0"/>
              <a:t>נָפַל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go up, ascend			</a:t>
            </a:r>
            <a:endParaRPr lang="en-US" dirty="0" smtClean="0"/>
          </a:p>
          <a:p>
            <a:r>
              <a:rPr lang="he-IL" sz="3600" dirty="0" smtClean="0"/>
              <a:t>עָלָה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stand						</a:t>
            </a:r>
          </a:p>
          <a:p>
            <a:r>
              <a:rPr lang="he-IL" sz="3600" dirty="0" smtClean="0"/>
              <a:t>עָמַד</a:t>
            </a:r>
            <a:r>
              <a:rPr lang="he-IL" dirty="0" smtClean="0"/>
              <a:t> 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rise, arise, stand			</a:t>
            </a:r>
          </a:p>
          <a:p>
            <a:r>
              <a:rPr lang="he-IL" sz="2800" dirty="0"/>
              <a:t>קוּם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r>
              <a:rPr lang="en-US" dirty="0"/>
              <a:t>to send, stretch out, dismiss		</a:t>
            </a:r>
          </a:p>
          <a:p>
            <a:r>
              <a:rPr lang="he-IL" sz="2800" dirty="0"/>
              <a:t>שָׁלַח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1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0953"/>
          </a:xfrm>
        </p:spPr>
        <p:txBody>
          <a:bodyPr/>
          <a:lstStyle/>
          <a:p>
            <a:r>
              <a:rPr lang="en-US" b="1" dirty="0"/>
              <a:t>9.G.   Chapter 9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212"/>
            <a:ext cx="10492943" cy="519659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to come in, enter, bring in		</a:t>
            </a:r>
          </a:p>
          <a:p>
            <a:r>
              <a:rPr lang="he-IL" sz="3600" dirty="0" smtClean="0"/>
              <a:t>בּוֹא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know 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יָדַע</a:t>
            </a:r>
            <a:r>
              <a:rPr lang="en-US" sz="3600" dirty="0" smtClean="0"/>
              <a:t> </a:t>
            </a:r>
            <a:r>
              <a:rPr lang="en-US" sz="3600" dirty="0"/>
              <a:t>	 	</a:t>
            </a:r>
            <a:endParaRPr lang="en-US" sz="3600" dirty="0" smtClean="0"/>
          </a:p>
          <a:p>
            <a:r>
              <a:rPr lang="en-US" sz="3600" dirty="0" smtClean="0"/>
              <a:t>to go out 	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יָצָא</a:t>
            </a:r>
            <a:r>
              <a:rPr lang="en-US" sz="3600" dirty="0" smtClean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sit, dwell 									</a:t>
            </a:r>
          </a:p>
          <a:p>
            <a:r>
              <a:rPr lang="he-IL" sz="3600" dirty="0" smtClean="0"/>
              <a:t>יָשַׁב </a:t>
            </a:r>
            <a:r>
              <a:rPr lang="en-US" sz="3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2984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0106" cy="480508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to take 											</a:t>
            </a:r>
          </a:p>
          <a:p>
            <a:r>
              <a:rPr lang="he-IL" sz="4200" dirty="0"/>
              <a:t>לָקַח</a:t>
            </a:r>
            <a:r>
              <a:rPr lang="he-IL" sz="3600" dirty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turn, return, repent	</a:t>
            </a:r>
          </a:p>
          <a:p>
            <a:r>
              <a:rPr lang="he-IL" sz="4200" dirty="0" smtClean="0"/>
              <a:t>שׁוּב</a:t>
            </a:r>
            <a:r>
              <a:rPr lang="he-IL" sz="3600" dirty="0" smtClean="0"/>
              <a:t> </a:t>
            </a:r>
            <a:r>
              <a:rPr lang="en-US" sz="3600" dirty="0"/>
              <a:t>		</a:t>
            </a:r>
          </a:p>
          <a:p>
            <a:r>
              <a:rPr lang="en-US" sz="3600" dirty="0" smtClean="0"/>
              <a:t>to give 								</a:t>
            </a:r>
          </a:p>
          <a:p>
            <a:r>
              <a:rPr lang="he-IL" sz="4200" dirty="0" smtClean="0"/>
              <a:t>נָתַן</a:t>
            </a:r>
            <a:r>
              <a:rPr lang="he-IL" sz="3600" dirty="0" smtClean="0"/>
              <a:t> </a:t>
            </a:r>
            <a:r>
              <a:rPr lang="en-US" sz="3600" dirty="0" smtClean="0"/>
              <a:t>		</a:t>
            </a:r>
          </a:p>
          <a:p>
            <a:r>
              <a:rPr lang="en-US" sz="3600" dirty="0" smtClean="0"/>
              <a:t>to do, make 					 </a:t>
            </a:r>
          </a:p>
          <a:p>
            <a:r>
              <a:rPr lang="he-IL" sz="4100" dirty="0" smtClean="0"/>
              <a:t>עָשָׂה</a:t>
            </a:r>
            <a:r>
              <a:rPr lang="he-IL" sz="3600" dirty="0" smtClean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9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call, announce			 </a:t>
            </a:r>
          </a:p>
          <a:p>
            <a:r>
              <a:rPr lang="he-IL" sz="3600" dirty="0"/>
              <a:t>קָרָא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r>
              <a:rPr lang="en-US" sz="2800" dirty="0"/>
              <a:t>to see, understand 		</a:t>
            </a:r>
          </a:p>
          <a:p>
            <a:r>
              <a:rPr lang="he-IL" sz="3600" dirty="0"/>
              <a:t>רָאָה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2257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57" y="1703783"/>
            <a:ext cx="8946541" cy="496302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after, behind				</a:t>
            </a:r>
          </a:p>
          <a:p>
            <a:r>
              <a:rPr lang="he-IL" sz="4000" dirty="0" smtClean="0"/>
              <a:t>אַחֲרֵי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no, not, nothing 	</a:t>
            </a:r>
          </a:p>
          <a:p>
            <a:r>
              <a:rPr lang="he-IL" sz="4000" dirty="0" smtClean="0"/>
              <a:t>אַל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bless, praise		</a:t>
            </a:r>
          </a:p>
          <a:p>
            <a:r>
              <a:rPr lang="he-IL" sz="4000" dirty="0" smtClean="0"/>
              <a:t>בָּרַךְ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David 						</a:t>
            </a:r>
          </a:p>
          <a:p>
            <a:r>
              <a:rPr lang="he-IL" sz="4000" dirty="0" smtClean="0"/>
              <a:t>דָּוִד</a:t>
            </a:r>
            <a:r>
              <a:rPr lang="he-IL" sz="2800" dirty="0" smtClean="0"/>
              <a:t> </a:t>
            </a:r>
            <a:r>
              <a:rPr lang="en-US" sz="2800" dirty="0"/>
              <a:t>				</a:t>
            </a:r>
            <a:r>
              <a:rPr lang="en-US" sz="2800" dirty="0" smtClean="0"/>
              <a:t> 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14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7071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2546"/>
            <a:ext cx="8946541" cy="512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also, even, moreover 	</a:t>
            </a:r>
          </a:p>
          <a:p>
            <a:r>
              <a:rPr lang="he-IL" sz="4000" dirty="0" smtClean="0"/>
              <a:t>גָּם</a:t>
            </a:r>
            <a:r>
              <a:rPr lang="he-IL" sz="2800" dirty="0" smtClean="0"/>
              <a:t> </a:t>
            </a:r>
            <a:r>
              <a:rPr lang="he-IL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what? how? 			 		</a:t>
            </a:r>
          </a:p>
          <a:p>
            <a:r>
              <a:rPr lang="he-IL" sz="4000" dirty="0" smtClean="0"/>
              <a:t>מָה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rule, be king 				</a:t>
            </a:r>
          </a:p>
          <a:p>
            <a:r>
              <a:rPr lang="he-IL" sz="4000" dirty="0" smtClean="0"/>
              <a:t>מָלַךְ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visit, number, appoint	</a:t>
            </a:r>
          </a:p>
          <a:p>
            <a:r>
              <a:rPr lang="he-IL" sz="4000" dirty="0" smtClean="0"/>
              <a:t>פָּקַד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7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under, below 				</a:t>
            </a:r>
          </a:p>
          <a:p>
            <a:r>
              <a:rPr lang="he-IL" sz="3600" dirty="0"/>
              <a:t>תַּחַת </a:t>
            </a:r>
            <a:endParaRPr lang="en-US" sz="3600" dirty="0" smtClean="0"/>
          </a:p>
          <a:p>
            <a:r>
              <a:rPr lang="en-US" sz="2800" dirty="0" smtClean="0"/>
              <a:t>Moses				</a:t>
            </a:r>
          </a:p>
          <a:p>
            <a:r>
              <a:rPr lang="he-IL" sz="3600" dirty="0" smtClean="0"/>
              <a:t>מֹשֶׁה</a:t>
            </a:r>
            <a:r>
              <a:rPr lang="en-US" dirty="0"/>
              <a:t>		 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7856"/>
            <a:ext cx="8946541" cy="4876798"/>
          </a:xfrm>
        </p:spPr>
        <p:txBody>
          <a:bodyPr>
            <a:normAutofit/>
          </a:bodyPr>
          <a:lstStyle/>
          <a:p>
            <a:r>
              <a:rPr lang="en-US" sz="3200" dirty="0"/>
              <a:t>Moses						</a:t>
            </a:r>
          </a:p>
          <a:p>
            <a:r>
              <a:rPr lang="he-IL" sz="4400" dirty="0"/>
              <a:t>מֹשֶׁה</a:t>
            </a:r>
            <a:r>
              <a:rPr lang="en-US" sz="3200" dirty="0"/>
              <a:t>	</a:t>
            </a:r>
            <a:endParaRPr lang="en-US" sz="3000" dirty="0" smtClean="0"/>
          </a:p>
          <a:p>
            <a:r>
              <a:rPr lang="en-US" sz="3000" dirty="0" smtClean="0"/>
              <a:t>good </a:t>
            </a:r>
          </a:p>
          <a:p>
            <a:r>
              <a:rPr lang="he-IL" sz="3900" dirty="0" smtClean="0"/>
              <a:t>טוֹב</a:t>
            </a:r>
            <a:r>
              <a:rPr lang="en-US" sz="3900" dirty="0"/>
              <a:t>	</a:t>
            </a:r>
            <a:r>
              <a:rPr lang="en-US" sz="2800" dirty="0"/>
              <a:t>		</a:t>
            </a:r>
            <a:r>
              <a:rPr lang="he-IL" sz="2800" dirty="0"/>
              <a:t>		</a:t>
            </a:r>
            <a:r>
              <a:rPr lang="he-IL" sz="2800" dirty="0" smtClean="0"/>
              <a:t>		</a:t>
            </a:r>
            <a:endParaRPr lang="en-US" sz="2800" dirty="0" smtClean="0"/>
          </a:p>
          <a:p>
            <a:r>
              <a:rPr lang="en-US" sz="3000" dirty="0"/>
              <a:t>g</a:t>
            </a:r>
            <a:r>
              <a:rPr lang="en-US" sz="3000" dirty="0" smtClean="0"/>
              <a:t>reat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גָּדוֹל </a:t>
            </a:r>
            <a:r>
              <a:rPr lang="en-US" sz="2800" dirty="0"/>
              <a:t>		</a:t>
            </a:r>
            <a:r>
              <a:rPr lang="he-IL" sz="2800" dirty="0"/>
              <a:t>	</a:t>
            </a:r>
            <a:r>
              <a:rPr lang="he-IL" sz="2800" dirty="0" smtClean="0"/>
              <a:t>				</a:t>
            </a:r>
            <a:r>
              <a:rPr lang="he-IL" sz="28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3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much, many, great</a:t>
            </a:r>
          </a:p>
          <a:p>
            <a:r>
              <a:rPr lang="he-IL" sz="3600" dirty="0"/>
              <a:t>רַב </a:t>
            </a:r>
            <a:r>
              <a:rPr lang="en-US" dirty="0"/>
              <a:t>	</a:t>
            </a:r>
            <a:r>
              <a:rPr lang="en-US" sz="1800" dirty="0"/>
              <a:t>	</a:t>
            </a:r>
            <a:r>
              <a:rPr lang="he-IL" sz="1800" dirty="0"/>
              <a:t>	</a:t>
            </a:r>
            <a:endParaRPr lang="en-US" sz="1800" dirty="0"/>
          </a:p>
          <a:p>
            <a:r>
              <a:rPr lang="en-US" sz="2800" dirty="0"/>
              <a:t>	very (adv.), might (N.)</a:t>
            </a:r>
          </a:p>
          <a:p>
            <a:r>
              <a:rPr lang="he-IL" sz="3600" dirty="0"/>
              <a:t>מְאֹד </a:t>
            </a:r>
            <a:r>
              <a:rPr lang="en-US" sz="3600" dirty="0"/>
              <a:t>	</a:t>
            </a:r>
            <a:r>
              <a:rPr lang="he-IL" sz="1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069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8946541" cy="466066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this (</a:t>
            </a:r>
            <a:r>
              <a:rPr lang="en-US" sz="3000" dirty="0" err="1"/>
              <a:t>m.s.</a:t>
            </a:r>
            <a:r>
              <a:rPr lang="en-US" sz="3000" dirty="0"/>
              <a:t> / </a:t>
            </a:r>
            <a:r>
              <a:rPr lang="en-US" sz="3000" dirty="0" err="1"/>
              <a:t>f.s</a:t>
            </a:r>
            <a:r>
              <a:rPr lang="en-US" sz="3000" dirty="0"/>
              <a:t>.)</a:t>
            </a:r>
          </a:p>
          <a:p>
            <a:r>
              <a:rPr lang="he-IL" sz="3900" dirty="0"/>
              <a:t>זֹאת / זֶה 	</a:t>
            </a:r>
            <a:endParaRPr lang="en-US" sz="3900" dirty="0" smtClean="0"/>
          </a:p>
          <a:p>
            <a:r>
              <a:rPr lang="en-US" sz="3000" dirty="0" smtClean="0"/>
              <a:t>face</a:t>
            </a:r>
            <a:r>
              <a:rPr lang="en-US" sz="3000" dirty="0"/>
              <a:t>, front </a:t>
            </a:r>
            <a:endParaRPr lang="en-US" sz="3000" dirty="0" smtClean="0"/>
          </a:p>
          <a:p>
            <a:r>
              <a:rPr lang="en-US" sz="3900" dirty="0"/>
              <a:t>	</a:t>
            </a:r>
            <a:r>
              <a:rPr lang="he-IL" sz="3900" dirty="0"/>
              <a:t>פָּנִים </a:t>
            </a:r>
            <a:r>
              <a:rPr lang="en-US" dirty="0"/>
              <a:t>	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r>
              <a:rPr lang="en-US" sz="3000" dirty="0" smtClean="0"/>
              <a:t>year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he-IL" sz="3900" dirty="0"/>
              <a:t>שָׁנָה </a:t>
            </a:r>
            <a:r>
              <a:rPr lang="el-GR" dirty="0"/>
              <a:t>	</a:t>
            </a:r>
            <a:r>
              <a:rPr lang="en-US" sz="2800" dirty="0"/>
              <a:t>		</a:t>
            </a:r>
            <a:r>
              <a:rPr lang="he-IL" sz="2800" dirty="0" smtClean="0"/>
              <a:t>	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3000" dirty="0"/>
              <a:t>heart, </a:t>
            </a:r>
            <a:r>
              <a:rPr lang="en-US" sz="3000" dirty="0" smtClean="0"/>
              <a:t>mind</a:t>
            </a:r>
          </a:p>
          <a:p>
            <a:r>
              <a:rPr lang="en-US" sz="3900" dirty="0"/>
              <a:t>	</a:t>
            </a:r>
            <a:r>
              <a:rPr lang="he-IL" sz="3900" dirty="0"/>
              <a:t>לֵבָב / לֵב</a:t>
            </a:r>
            <a:r>
              <a:rPr lang="en-US" sz="39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	there, thither</a:t>
            </a:r>
          </a:p>
          <a:p>
            <a:r>
              <a:rPr lang="he-IL" sz="3600" dirty="0" smtClean="0"/>
              <a:t>שָׁם </a:t>
            </a:r>
            <a:r>
              <a:rPr lang="en-US" dirty="0"/>
              <a:t>	</a:t>
            </a:r>
          </a:p>
          <a:p>
            <a:r>
              <a:rPr lang="en-US" sz="2800" dirty="0"/>
              <a:t>	thus, so </a:t>
            </a:r>
          </a:p>
          <a:p>
            <a:r>
              <a:rPr lang="en-US" sz="3600" dirty="0"/>
              <a:t>	</a:t>
            </a:r>
            <a:r>
              <a:rPr lang="he-IL" sz="3600" dirty="0"/>
              <a:t>כֵּן </a:t>
            </a:r>
            <a:r>
              <a:rPr lang="en-US" dirty="0"/>
              <a:t>	</a:t>
            </a:r>
            <a:r>
              <a:rPr lang="he-IL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9172"/>
            <a:ext cx="8946541" cy="456922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spring</a:t>
            </a:r>
            <a:r>
              <a:rPr lang="en-US" sz="3000" dirty="0"/>
              <a:t>, </a:t>
            </a:r>
            <a:r>
              <a:rPr lang="en-US" sz="3000" dirty="0" smtClean="0"/>
              <a:t>eye</a:t>
            </a:r>
          </a:p>
          <a:p>
            <a:r>
              <a:rPr lang="en-US" sz="3000" dirty="0"/>
              <a:t>	</a:t>
            </a:r>
            <a:r>
              <a:rPr lang="he-IL" sz="4200" dirty="0"/>
              <a:t>עַ֫יִן</a:t>
            </a:r>
            <a:r>
              <a:rPr lang="he-IL" sz="3000" dirty="0"/>
              <a:t> </a:t>
            </a:r>
            <a:r>
              <a:rPr lang="en-US" sz="3000" dirty="0"/>
              <a:t>			</a:t>
            </a:r>
          </a:p>
          <a:p>
            <a:r>
              <a:rPr lang="en-US" sz="3000" dirty="0" smtClean="0"/>
              <a:t>servant</a:t>
            </a:r>
            <a:r>
              <a:rPr lang="en-US" sz="3000" dirty="0"/>
              <a:t>, </a:t>
            </a:r>
            <a:r>
              <a:rPr lang="en-US" sz="3000" dirty="0" smtClean="0"/>
              <a:t>slave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4200" dirty="0"/>
              <a:t>עֶ֫בֶד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Priest</a:t>
            </a:r>
          </a:p>
          <a:p>
            <a:r>
              <a:rPr lang="he-IL" sz="4600" dirty="0" smtClean="0"/>
              <a:t>כֹּהֵן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Egypt</a:t>
            </a:r>
          </a:p>
          <a:p>
            <a:r>
              <a:rPr lang="he-IL" sz="4600" dirty="0" smtClean="0"/>
              <a:t>מִצְרַ֫יִם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98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Brother</a:t>
            </a:r>
          </a:p>
          <a:p>
            <a:r>
              <a:rPr lang="he-IL" sz="3600" dirty="0"/>
              <a:t>אָח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which, </a:t>
            </a:r>
            <a:r>
              <a:rPr lang="en-US" sz="2800" dirty="0" smtClean="0"/>
              <a:t>because</a:t>
            </a:r>
          </a:p>
          <a:p>
            <a:r>
              <a:rPr lang="en-US" sz="2800" dirty="0"/>
              <a:t>	</a:t>
            </a:r>
            <a:r>
              <a:rPr lang="he-IL" sz="2800" dirty="0"/>
              <a:t>אֲשֶׂר</a:t>
            </a:r>
            <a:endParaRPr lang="en-US" sz="2800" dirty="0"/>
          </a:p>
          <a:p>
            <a:r>
              <a:rPr lang="en-US" sz="2800" dirty="0" smtClean="0"/>
              <a:t>Head</a:t>
            </a:r>
          </a:p>
          <a:p>
            <a:r>
              <a:rPr lang="en-US" sz="2800" dirty="0"/>
              <a:t>		</a:t>
            </a:r>
            <a:r>
              <a:rPr lang="he-IL" sz="2800" dirty="0"/>
              <a:t>רֹאשׁ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r>
              <a:rPr lang="en-US" sz="2800" dirty="0" smtClean="0"/>
              <a:t>Daughter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2800" dirty="0"/>
              <a:t>בַּת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endParaRPr lang="en-US" sz="2800" dirty="0"/>
          </a:p>
          <a:p>
            <a:r>
              <a:rPr lang="en-US" sz="2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Water</a:t>
            </a:r>
          </a:p>
          <a:p>
            <a:r>
              <a:rPr lang="en-US" sz="2800" dirty="0"/>
              <a:t> </a:t>
            </a:r>
            <a:r>
              <a:rPr lang="he-IL" sz="3600" dirty="0"/>
              <a:t>מַ֫יִם</a:t>
            </a:r>
            <a:r>
              <a:rPr lang="he-IL" sz="2800" dirty="0"/>
              <a:t> </a:t>
            </a:r>
            <a:r>
              <a:rPr lang="en-US" sz="2800" dirty="0"/>
              <a:t>								</a:t>
            </a:r>
          </a:p>
          <a:p>
            <a:r>
              <a:rPr lang="en-US" sz="2800" dirty="0"/>
              <a:t>man, mankind, </a:t>
            </a:r>
            <a:r>
              <a:rPr lang="en-US" sz="2800" dirty="0" smtClean="0"/>
              <a:t>Adam</a:t>
            </a:r>
          </a:p>
          <a:p>
            <a:r>
              <a:rPr lang="he-IL" sz="3600" dirty="0" smtClean="0"/>
              <a:t>אָדָם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1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8946541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to</a:t>
            </a:r>
            <a:r>
              <a:rPr lang="en-US" sz="3000" dirty="0"/>
              <a:t>, into, </a:t>
            </a:r>
            <a:r>
              <a:rPr lang="en-US" sz="3000" dirty="0" smtClean="0"/>
              <a:t>towards</a:t>
            </a:r>
          </a:p>
          <a:p>
            <a:r>
              <a:rPr lang="en-US" sz="3900" dirty="0"/>
              <a:t>	</a:t>
            </a:r>
            <a:r>
              <a:rPr lang="he-IL" sz="3900" dirty="0"/>
              <a:t>אֶל</a:t>
            </a:r>
            <a:r>
              <a:rPr lang="en-US" sz="3900" dirty="0"/>
              <a:t>	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in</a:t>
            </a:r>
            <a:r>
              <a:rPr lang="en-US" sz="3000" dirty="0"/>
              <a:t>, at, with, among, </a:t>
            </a:r>
            <a:r>
              <a:rPr lang="en-US" sz="3000" dirty="0" smtClean="0"/>
              <a:t>from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בְּ </a:t>
            </a:r>
            <a:r>
              <a:rPr lang="en-US" sz="3900" dirty="0"/>
              <a:t>	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like</a:t>
            </a:r>
            <a:r>
              <a:rPr lang="en-US" sz="3000" dirty="0"/>
              <a:t>, </a:t>
            </a:r>
            <a:r>
              <a:rPr lang="en-US" sz="3000" dirty="0" smtClean="0"/>
              <a:t>as</a:t>
            </a:r>
          </a:p>
          <a:p>
            <a:r>
              <a:rPr lang="he-IL" sz="3900" dirty="0" smtClean="0"/>
              <a:t>כְּ </a:t>
            </a:r>
            <a:r>
              <a:rPr lang="en-US" sz="3000" dirty="0"/>
              <a:t>	</a:t>
            </a:r>
            <a:r>
              <a:rPr lang="en-US" sz="3000" dirty="0" smtClean="0"/>
              <a:t>				</a:t>
            </a:r>
            <a:endParaRPr lang="en-US" sz="3000" dirty="0"/>
          </a:p>
          <a:p>
            <a:r>
              <a:rPr lang="en-US" sz="3000" dirty="0"/>
              <a:t>	</a:t>
            </a:r>
            <a:r>
              <a:rPr lang="en-US" sz="3000" dirty="0" smtClean="0"/>
              <a:t>because</a:t>
            </a:r>
            <a:r>
              <a:rPr lang="en-US" sz="3000" dirty="0"/>
              <a:t>, that, for, </a:t>
            </a:r>
            <a:r>
              <a:rPr lang="en-US" sz="3000" dirty="0" smtClean="0"/>
              <a:t>when</a:t>
            </a:r>
          </a:p>
          <a:p>
            <a:r>
              <a:rPr lang="en-US" sz="3900" dirty="0"/>
              <a:t>	</a:t>
            </a:r>
            <a:r>
              <a:rPr lang="he-IL" sz="3900" dirty="0"/>
              <a:t>כִּי</a:t>
            </a:r>
            <a:r>
              <a:rPr lang="en-US" sz="3900" dirty="0"/>
              <a:t> </a:t>
            </a:r>
            <a:r>
              <a:rPr lang="en-US" sz="3000" dirty="0" smtClean="0"/>
              <a:t> </a:t>
            </a:r>
            <a:r>
              <a:rPr lang="en-US" sz="3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for, to, until, towards</a:t>
            </a:r>
          </a:p>
          <a:p>
            <a:r>
              <a:rPr lang="he-IL" sz="3600" dirty="0" smtClean="0"/>
              <a:t>לְ 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from</a:t>
            </a:r>
            <a:r>
              <a:rPr lang="en-US" sz="2800" dirty="0"/>
              <a:t>, out of, because, </a:t>
            </a:r>
            <a:r>
              <a:rPr lang="en-US" sz="2800" dirty="0" smtClean="0"/>
              <a:t>since</a:t>
            </a:r>
          </a:p>
          <a:p>
            <a:r>
              <a:rPr lang="en-US" sz="3600" dirty="0" smtClean="0"/>
              <a:t> </a:t>
            </a:r>
            <a:r>
              <a:rPr lang="he-IL" sz="3600" dirty="0"/>
              <a:t>מִן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until</a:t>
            </a:r>
            <a:r>
              <a:rPr lang="en-US" sz="2800" dirty="0"/>
              <a:t>, while, </a:t>
            </a:r>
            <a:r>
              <a:rPr lang="en-US" sz="2800" dirty="0" smtClean="0"/>
              <a:t>toward</a:t>
            </a:r>
          </a:p>
          <a:p>
            <a:r>
              <a:rPr lang="he-IL" sz="3600" dirty="0" smtClean="0"/>
              <a:t>עַד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town</a:t>
            </a:r>
            <a:r>
              <a:rPr lang="en-US" sz="2800" dirty="0"/>
              <a:t>, </a:t>
            </a:r>
            <a:r>
              <a:rPr lang="en-US" sz="2800" dirty="0" smtClean="0"/>
              <a:t>city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 smtClean="0"/>
              <a:t>עִיר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8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US" b="1" dirty="0"/>
              <a:t>5.G.  Chapter 5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</a:t>
            </a:r>
            <a:r>
              <a:rPr lang="en-US" sz="2800" dirty="0"/>
              <a:t>, upon, above, </a:t>
            </a:r>
            <a:r>
              <a:rPr lang="en-US" sz="2800" dirty="0" smtClean="0"/>
              <a:t>over</a:t>
            </a:r>
          </a:p>
          <a:p>
            <a:r>
              <a:rPr lang="en-US" sz="2800" dirty="0"/>
              <a:t>	</a:t>
            </a:r>
            <a:r>
              <a:rPr lang="he-IL" sz="3600" dirty="0"/>
              <a:t>עַל</a:t>
            </a:r>
            <a:r>
              <a:rPr lang="en-US" sz="2800" dirty="0"/>
              <a:t>	</a:t>
            </a:r>
          </a:p>
          <a:p>
            <a:r>
              <a:rPr lang="en-US" sz="2800" dirty="0" smtClean="0"/>
              <a:t>with </a:t>
            </a:r>
          </a:p>
          <a:p>
            <a:r>
              <a:rPr lang="he-IL" sz="2800" dirty="0" smtClean="0"/>
              <a:t>ע</a:t>
            </a:r>
            <a:r>
              <a:rPr lang="he-IL" sz="3600" dirty="0" smtClean="0"/>
              <a:t>ִם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395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12344"/>
            <a:ext cx="8946541" cy="4954711"/>
          </a:xfrm>
        </p:spPr>
        <p:txBody>
          <a:bodyPr>
            <a:noAutofit/>
          </a:bodyPr>
          <a:lstStyle/>
          <a:p>
            <a:r>
              <a:rPr lang="en-US" sz="2800" dirty="0" smtClean="0"/>
              <a:t>son</a:t>
            </a:r>
            <a:r>
              <a:rPr lang="en-US" sz="2800" dirty="0"/>
              <a:t>, </a:t>
            </a:r>
            <a:r>
              <a:rPr lang="en-US" sz="2800" dirty="0" smtClean="0"/>
              <a:t>descendant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בֵּן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all</a:t>
            </a:r>
            <a:r>
              <a:rPr lang="en-US" sz="2800" dirty="0"/>
              <a:t>, each, every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כֹּל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way</a:t>
            </a:r>
            <a:r>
              <a:rPr lang="en-US" sz="2800" dirty="0"/>
              <a:t>, road</a:t>
            </a:r>
            <a:r>
              <a:rPr lang="he-IL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דֶּ֫רֶךְ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hand</a:t>
            </a:r>
            <a:r>
              <a:rPr lang="en-US" sz="2800" dirty="0"/>
              <a:t>, </a:t>
            </a:r>
            <a:r>
              <a:rPr lang="en-US" sz="2800" dirty="0" smtClean="0"/>
              <a:t>forearm</a:t>
            </a:r>
          </a:p>
          <a:p>
            <a:r>
              <a:rPr lang="he-IL" sz="3600" dirty="0" smtClean="0"/>
              <a:t>יָד 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53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Vanquishing the Vowel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961" y="1853248"/>
          <a:ext cx="10025148" cy="478933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05751">
                  <a:extLst>
                    <a:ext uri="{9D8B030D-6E8A-4147-A177-3AD203B41FA5}">
                      <a16:colId xmlns:a16="http://schemas.microsoft.com/office/drawing/2014/main" val="629360631"/>
                    </a:ext>
                  </a:extLst>
                </a:gridCol>
                <a:gridCol w="2505751">
                  <a:extLst>
                    <a:ext uri="{9D8B030D-6E8A-4147-A177-3AD203B41FA5}">
                      <a16:colId xmlns:a16="http://schemas.microsoft.com/office/drawing/2014/main" val="206688610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3953036747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2042296291"/>
                    </a:ext>
                  </a:extLst>
                </a:gridCol>
              </a:tblGrid>
              <a:tr h="360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Half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Vowel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97626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בָּ(ה)</a:t>
                      </a:r>
                      <a:endParaRPr lang="en-US" sz="2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Q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meṣ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 smtClean="0">
                          <a:effectLst/>
                          <a:cs typeface="+mj-cs"/>
                        </a:rPr>
                        <a:t>בַּ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 smtClean="0">
                          <a:effectLst/>
                          <a:cs typeface="+mj-cs"/>
                        </a:rPr>
                        <a:t>bAh</a:t>
                      </a:r>
                      <a:r>
                        <a:rPr lang="en-US" sz="900" b="0" dirty="0" smtClean="0">
                          <a:effectLst/>
                          <a:cs typeface="+mj-cs"/>
                        </a:rPr>
                        <a:t> -- </a:t>
                      </a:r>
                      <a:r>
                        <a:rPr lang="en-US" sz="900" b="0" dirty="0" err="1" smtClean="0">
                          <a:effectLst/>
                          <a:cs typeface="+mj-cs"/>
                        </a:rPr>
                        <a:t>Pataḥ</a:t>
                      </a:r>
                      <a:endParaRPr lang="en-US" sz="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בֲּ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 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Ḥatēf-pa</a:t>
                      </a:r>
                      <a:r>
                        <a:rPr lang="en-US" sz="1100" b="0" u="sng" dirty="0" err="1">
                          <a:effectLst/>
                          <a:cs typeface="+mj-cs"/>
                        </a:rPr>
                        <a:t>t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aḥ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A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1295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בֵּ(י)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Bay – 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Ṣerê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בֶּ(י)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–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Seghôl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בֱּ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Beh – Ḥatēf-Seghôl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E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136209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בִּי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Bee -- Ḥîreq Yôd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בִּ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Bi(t)--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Ḥîreq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I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0073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בֹּ(וֹ)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Bow– Ḥôlem (Vāv)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בָּ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Ḥatûf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בֳּ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O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656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בּוּ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—</a:t>
                      </a:r>
                      <a:r>
                        <a:rPr lang="en-US" sz="1100" b="0" dirty="0" err="1" smtClean="0">
                          <a:effectLst/>
                          <a:cs typeface="+mj-cs"/>
                        </a:rPr>
                        <a:t>Šûreq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(rule)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בֻּ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-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Qibbûṣ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U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58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בְּ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—vocal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’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בַּבְ</a:t>
                      </a:r>
                      <a:r>
                        <a:rPr lang="en-US" sz="2900" b="0" dirty="0">
                          <a:effectLst/>
                          <a:cs typeface="+mj-cs"/>
                        </a:rPr>
                        <a:t>-</a:t>
                      </a:r>
                      <a:r>
                        <a:rPr lang="he-IL" sz="2900" b="0" dirty="0">
                          <a:effectLst/>
                          <a:cs typeface="+mj-cs"/>
                        </a:rPr>
                        <a:t> (בְ)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Bah-v—silent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824"/>
          </a:xfrm>
        </p:spPr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45594"/>
            <a:ext cx="8946541" cy="507109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name</a:t>
            </a:r>
          </a:p>
          <a:p>
            <a:r>
              <a:rPr lang="en-US" sz="3600" dirty="0"/>
              <a:t>	</a:t>
            </a:r>
            <a:r>
              <a:rPr lang="he-IL" sz="3600" dirty="0"/>
              <a:t>שֵׁם </a:t>
            </a:r>
            <a:r>
              <a:rPr lang="en-US" sz="2800" dirty="0"/>
              <a:t>			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behold</a:t>
            </a:r>
            <a:r>
              <a:rPr lang="en-US" sz="2800" dirty="0"/>
              <a:t>! lo</a:t>
            </a:r>
            <a:r>
              <a:rPr lang="en-US" sz="2800" dirty="0" smtClean="0"/>
              <a:t>!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הִנֵּה</a:t>
            </a:r>
            <a:r>
              <a:rPr lang="en-US" sz="3600" dirty="0"/>
              <a:t>	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soul</a:t>
            </a:r>
            <a:r>
              <a:rPr lang="en-US" sz="2800" dirty="0"/>
              <a:t>, </a:t>
            </a:r>
            <a:r>
              <a:rPr lang="en-US" sz="2800" dirty="0" smtClean="0"/>
              <a:t>life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נֶ֫פֶשׁ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heavens</a:t>
            </a:r>
            <a:r>
              <a:rPr lang="en-US" sz="2800" dirty="0"/>
              <a:t>, </a:t>
            </a:r>
            <a:r>
              <a:rPr lang="en-US" sz="2800" dirty="0" smtClean="0"/>
              <a:t>sky</a:t>
            </a:r>
          </a:p>
          <a:p>
            <a:r>
              <a:rPr lang="en-US" sz="2800" dirty="0" smtClean="0"/>
              <a:t> </a:t>
            </a:r>
            <a:r>
              <a:rPr lang="he-IL" sz="3600" dirty="0" smtClean="0"/>
              <a:t>שָׁמִַ֫יִם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266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hear, listen, </a:t>
            </a:r>
            <a:r>
              <a:rPr lang="en-US" sz="2800" dirty="0" smtClean="0"/>
              <a:t>obey</a:t>
            </a:r>
          </a:p>
          <a:p>
            <a:r>
              <a:rPr lang="en-US" sz="3600" dirty="0"/>
              <a:t>	</a:t>
            </a:r>
            <a:r>
              <a:rPr lang="he-IL" sz="3600" dirty="0"/>
              <a:t>שָׁמַע 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law</a:t>
            </a:r>
            <a:r>
              <a:rPr lang="en-US" sz="2800" dirty="0"/>
              <a:t>, </a:t>
            </a:r>
            <a:r>
              <a:rPr lang="en-US" sz="2800" dirty="0" smtClean="0"/>
              <a:t>instruction</a:t>
            </a:r>
          </a:p>
          <a:p>
            <a:r>
              <a:rPr lang="en-US" sz="3600" dirty="0"/>
              <a:t>	</a:t>
            </a:r>
            <a:r>
              <a:rPr lang="he-IL" sz="3600" dirty="0"/>
              <a:t>תּוֹרָה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10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10142757" cy="475210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father</a:t>
            </a:r>
            <a:r>
              <a:rPr lang="en-US" sz="2800" dirty="0"/>
              <a:t>, ancestor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אָב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God</a:t>
            </a:r>
            <a:r>
              <a:rPr lang="en-US" sz="2800" dirty="0"/>
              <a:t>, </a:t>
            </a:r>
            <a:r>
              <a:rPr lang="en-US" sz="2800" dirty="0" smtClean="0"/>
              <a:t>god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אֱלֹהִים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to say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אָמַר</a:t>
            </a:r>
            <a:r>
              <a:rPr lang="en-US" sz="2800" dirty="0"/>
              <a:t>			</a:t>
            </a:r>
            <a:r>
              <a:rPr lang="en-US" sz="2800" dirty="0" smtClean="0"/>
              <a:t>		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house</a:t>
            </a:r>
            <a:r>
              <a:rPr lang="en-US" sz="2800" dirty="0"/>
              <a:t>, palace, </a:t>
            </a:r>
            <a:r>
              <a:rPr lang="en-US" sz="2800" dirty="0" smtClean="0"/>
              <a:t>dynasty</a:t>
            </a:r>
          </a:p>
          <a:p>
            <a:r>
              <a:rPr lang="en-US" sz="2800" dirty="0"/>
              <a:t>	</a:t>
            </a:r>
            <a:r>
              <a:rPr lang="he-IL" sz="3600" dirty="0"/>
              <a:t>בַּ֫יִת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111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8512"/>
          </a:xfrm>
        </p:spPr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10121736" cy="47271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be, become, </a:t>
            </a:r>
            <a:r>
              <a:rPr lang="en-US" sz="2800" dirty="0" smtClean="0"/>
              <a:t>happen</a:t>
            </a:r>
          </a:p>
          <a:p>
            <a:r>
              <a:rPr lang="en-US" sz="3600" dirty="0"/>
              <a:t>	</a:t>
            </a:r>
            <a:r>
              <a:rPr lang="he-IL" sz="3600" dirty="0"/>
              <a:t>הָיָה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remember, </a:t>
            </a:r>
            <a:r>
              <a:rPr lang="en-US" sz="2800" dirty="0" smtClean="0"/>
              <a:t>mention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זָכַר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write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כָּתַב</a:t>
            </a:r>
            <a:r>
              <a:rPr lang="en-US" sz="3600" dirty="0"/>
              <a:t>		</a:t>
            </a:r>
            <a:r>
              <a:rPr lang="en-US" sz="3600" dirty="0" smtClean="0"/>
              <a:t>				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people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עַם </a:t>
            </a:r>
            <a:r>
              <a:rPr lang="en-US" sz="36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					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41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slay, </a:t>
            </a:r>
            <a:r>
              <a:rPr lang="en-US" sz="2800" dirty="0" smtClean="0"/>
              <a:t>kill</a:t>
            </a:r>
          </a:p>
          <a:p>
            <a:r>
              <a:rPr lang="he-IL" sz="3600" dirty="0" smtClean="0"/>
              <a:t>קָטַל</a:t>
            </a:r>
            <a:r>
              <a:rPr lang="he-IL" sz="2800" dirty="0" smtClean="0"/>
              <a:t> </a:t>
            </a:r>
            <a:r>
              <a:rPr lang="en-US" sz="2800" dirty="0"/>
              <a:t>		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keep, watch over, </a:t>
            </a:r>
            <a:r>
              <a:rPr lang="en-US" sz="2800" dirty="0" smtClean="0"/>
              <a:t>guard</a:t>
            </a:r>
          </a:p>
          <a:p>
            <a:r>
              <a:rPr lang="en-US" sz="2800" dirty="0"/>
              <a:t>	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5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4604"/>
            <a:ext cx="10045334" cy="5079076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	</a:t>
            </a:r>
            <a:r>
              <a:rPr lang="en-US" sz="2800" dirty="0" smtClean="0"/>
              <a:t> land</a:t>
            </a:r>
            <a:r>
              <a:rPr lang="en-US" sz="2800" dirty="0"/>
              <a:t>, earth, </a:t>
            </a:r>
            <a:r>
              <a:rPr lang="en-US" sz="2800" dirty="0" smtClean="0"/>
              <a:t>ground</a:t>
            </a:r>
          </a:p>
          <a:p>
            <a:r>
              <a:rPr lang="en-US" sz="2800" dirty="0"/>
              <a:t>	</a:t>
            </a:r>
            <a:r>
              <a:rPr lang="he-IL" sz="3600" dirty="0"/>
              <a:t>אֶ֫רֶץ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man</a:t>
            </a:r>
            <a:r>
              <a:rPr lang="en-US" sz="2800" dirty="0"/>
              <a:t>, </a:t>
            </a:r>
            <a:r>
              <a:rPr lang="en-US" sz="2800" dirty="0" smtClean="0"/>
              <a:t>human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אִישׁ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woman</a:t>
            </a:r>
            <a:r>
              <a:rPr lang="en-US" sz="2800" dirty="0"/>
              <a:t>, </a:t>
            </a:r>
            <a:r>
              <a:rPr lang="en-US" sz="2800" dirty="0" smtClean="0"/>
              <a:t>wife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אִשָּׁה</a:t>
            </a:r>
            <a:r>
              <a:rPr lang="en-US" sz="2800" dirty="0"/>
              <a:t>		</a:t>
            </a:r>
          </a:p>
          <a:p>
            <a:r>
              <a:rPr lang="en-US" sz="2800" dirty="0"/>
              <a:t>	word, matter, thing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 smtClean="0"/>
              <a:t>דָּבָר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030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463040"/>
            <a:ext cx="10089296" cy="507907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to </a:t>
            </a:r>
            <a:r>
              <a:rPr lang="en-US" sz="3000" dirty="0"/>
              <a:t>go, </a:t>
            </a:r>
            <a:r>
              <a:rPr lang="en-US" sz="3000" dirty="0" smtClean="0"/>
              <a:t>walk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3600" dirty="0"/>
              <a:t>הָלַךְ</a:t>
            </a:r>
            <a:r>
              <a:rPr lang="he-IL" sz="3000" dirty="0"/>
              <a:t> </a:t>
            </a:r>
            <a:r>
              <a:rPr lang="en-US" sz="3000" dirty="0"/>
              <a:t>				</a:t>
            </a:r>
            <a:endParaRPr lang="en-US" sz="3000" dirty="0" smtClean="0"/>
          </a:p>
          <a:p>
            <a:r>
              <a:rPr lang="he-IL" sz="3000" dirty="0"/>
              <a:t>	</a:t>
            </a:r>
            <a:r>
              <a:rPr lang="en-US" sz="3000" dirty="0" smtClean="0"/>
              <a:t>Yahweh</a:t>
            </a:r>
            <a:r>
              <a:rPr lang="en-US" sz="3000" dirty="0"/>
              <a:t>, Jehovah, </a:t>
            </a:r>
            <a:r>
              <a:rPr lang="en-US" sz="3000" dirty="0" smtClean="0"/>
              <a:t>LORD</a:t>
            </a:r>
          </a:p>
          <a:p>
            <a:r>
              <a:rPr lang="en-US" sz="3000" dirty="0" smtClean="0"/>
              <a:t> </a:t>
            </a:r>
            <a:r>
              <a:rPr lang="he-IL" sz="3600" dirty="0"/>
              <a:t>יְהוָה</a:t>
            </a:r>
            <a:r>
              <a:rPr lang="en-US" sz="3000" dirty="0"/>
              <a:t> 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day</a:t>
            </a:r>
            <a:r>
              <a:rPr lang="en-US" sz="3000" dirty="0"/>
              <a:t>, daylight, </a:t>
            </a:r>
            <a:r>
              <a:rPr lang="en-US" sz="3000" dirty="0" smtClean="0"/>
              <a:t>time</a:t>
            </a:r>
          </a:p>
          <a:p>
            <a:r>
              <a:rPr lang="en-US" sz="3000" dirty="0"/>
              <a:t>	</a:t>
            </a:r>
            <a:r>
              <a:rPr lang="he-IL" sz="3600" dirty="0"/>
              <a:t>יוֺם</a:t>
            </a:r>
            <a:r>
              <a:rPr lang="he-IL" sz="3000" dirty="0"/>
              <a:t> </a:t>
            </a:r>
            <a:r>
              <a:rPr lang="en-US" sz="3000" dirty="0"/>
              <a:t>		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Israel</a:t>
            </a:r>
          </a:p>
          <a:p>
            <a:r>
              <a:rPr lang="en-US" sz="3000" dirty="0"/>
              <a:t>	</a:t>
            </a:r>
            <a:r>
              <a:rPr lang="he-IL" sz="3600" dirty="0" smtClean="0"/>
              <a:t>יִשְׂרָאֵל</a:t>
            </a:r>
            <a:r>
              <a:rPr lang="he-IL" sz="3000" dirty="0" smtClean="0"/>
              <a:t> </a:t>
            </a:r>
            <a:r>
              <a:rPr lang="en-US" sz="3000" dirty="0"/>
              <a:t>				</a:t>
            </a:r>
            <a:r>
              <a:rPr lang="en-US" sz="3000" dirty="0" smtClean="0"/>
              <a:t>	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8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7484"/>
            <a:ext cx="8946541" cy="4560915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2800" dirty="0" smtClean="0"/>
              <a:t>no</a:t>
            </a:r>
            <a:r>
              <a:rPr lang="en-US" sz="2800" dirty="0"/>
              <a:t>, not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/>
              <a:t>לֹא</a:t>
            </a:r>
            <a:r>
              <a:rPr lang="he-IL" sz="2800" dirty="0"/>
              <a:t> </a:t>
            </a:r>
            <a:r>
              <a:rPr lang="en-US" sz="2800" dirty="0"/>
              <a:t>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king</a:t>
            </a:r>
            <a:r>
              <a:rPr lang="en-US" sz="2800" dirty="0"/>
              <a:t>, ruler, </a:t>
            </a:r>
            <a:r>
              <a:rPr lang="en-US" sz="2800" dirty="0" smtClean="0"/>
              <a:t>prince</a:t>
            </a:r>
          </a:p>
          <a:p>
            <a:r>
              <a:rPr lang="en-US" sz="2800" dirty="0"/>
              <a:t>	</a:t>
            </a:r>
            <a:r>
              <a:rPr lang="he-IL" sz="3600" dirty="0"/>
              <a:t>מֶ֫לֶךְ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/>
              <a:t>שָׁמַרְתִּי</a:t>
            </a:r>
            <a:r>
              <a:rPr lang="en-US" dirty="0"/>
              <a:t>    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371599"/>
            <a:ext cx="11130742" cy="5112327"/>
          </a:xfrm>
        </p:spPr>
        <p:txBody>
          <a:bodyPr>
            <a:noAutofit/>
          </a:bodyPr>
          <a:lstStyle/>
          <a:p>
            <a:r>
              <a:rPr lang="en-US" sz="2800" b="1" dirty="0"/>
              <a:t>Masculine 					       </a:t>
            </a:r>
            <a:endParaRPr lang="en-US" sz="2800" dirty="0"/>
          </a:p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b="1" dirty="0" smtClean="0"/>
              <a:t>Feminine</a:t>
            </a:r>
            <a:endParaRPr lang="en-US" sz="2800" dirty="0"/>
          </a:p>
          <a:p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28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668</TotalTime>
  <Words>1974</Words>
  <Application>Microsoft Office PowerPoint</Application>
  <PresentationFormat>Widescreen</PresentationFormat>
  <Paragraphs>489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4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Chapter 10: Imperfect Weak Verbs</vt:lpstr>
      <vt:lpstr>PowerPoint Presentation</vt:lpstr>
      <vt:lpstr>4.L.  Sing: Shema lullaby </vt:lpstr>
      <vt:lpstr>Speak Hebrew</vt:lpstr>
      <vt:lpstr>8.J.  Speak:   Lesson 8 Imperfects </vt:lpstr>
      <vt:lpstr>Alphabet Song</vt:lpstr>
      <vt:lpstr>Vanquishing the Vowel </vt:lpstr>
      <vt:lpstr>Qal Perfect Chant </vt:lpstr>
      <vt:lpstr>Noun Chant </vt:lpstr>
      <vt:lpstr>Chant Personal Pronouns</vt:lpstr>
      <vt:lpstr>Chant:  Preposition with Pronominal Suffixes </vt:lpstr>
      <vt:lpstr>Demonstrative Pronouns:  this and that </vt:lpstr>
      <vt:lpstr>Qal Imperfect Chant</vt:lpstr>
      <vt:lpstr>9. F.  Chant:  Qal Perfect Weak Verb</vt:lpstr>
      <vt:lpstr>10.A. Introduction to Weak Verbs</vt:lpstr>
      <vt:lpstr>10.A. Introduction to Weak Verbs</vt:lpstr>
      <vt:lpstr>10.A. Introduction to Weak Verbs</vt:lpstr>
      <vt:lpstr>10.B.    Ι. Pē position--weak and guttural  </vt:lpstr>
      <vt:lpstr>10.B.    Ι. Pē position--weak and guttural  </vt:lpstr>
      <vt:lpstr>10.B.    Ι. Pē position--weak and guttural  </vt:lpstr>
      <vt:lpstr>Observations on  Ι. Pē position weak or guttural: אֶפֹּל  תִּפֹּל  </vt:lpstr>
      <vt:lpstr>Observations on  Ι. Pē position weak or guttural:  </vt:lpstr>
      <vt:lpstr>Observations on  Ι. Pē position weak or guttural:  </vt:lpstr>
      <vt:lpstr>10.B.   Chant:  Ι. Pē position--weak guttural  </vt:lpstr>
      <vt:lpstr>10.C.  II. ‘Ayin position weak or guttural:   </vt:lpstr>
      <vt:lpstr>10.C.  II. ‘Ayin position weak or guttural:</vt:lpstr>
      <vt:lpstr>10.C.  II. ‘Ayin position weak or guttural:</vt:lpstr>
      <vt:lpstr>Observations on II. ‘Ayin position weak or guttural:    </vt:lpstr>
      <vt:lpstr>Observations on II. ‘Ayin position weak or guttural:    </vt:lpstr>
      <vt:lpstr>Observations on II. ‘Ayin position weak or guttural:    </vt:lpstr>
      <vt:lpstr>10.C.  Chant II. ‘Ayin position weak guttural: </vt:lpstr>
      <vt:lpstr>10.D.  III. Lāmed position weak and guttural:   </vt:lpstr>
      <vt:lpstr>10.D.  III. Lāmed position weak and guttural:</vt:lpstr>
      <vt:lpstr>10.D.  III. Lāmed position weak and guttural:</vt:lpstr>
      <vt:lpstr>Observations on III. Lāmed position weak and guttural:  </vt:lpstr>
      <vt:lpstr>Observations on III. Lāmed position weak and guttural: </vt:lpstr>
      <vt:lpstr>10.D.  Chant: III. Lāmed position:   </vt:lpstr>
      <vt:lpstr>9.E.  Very frequent verbs with double variation:   הָיָה, נָתַן and עָשָׂה </vt:lpstr>
      <vt:lpstr>9.E.  Very frequent verbs with double variation:   הָיָה, נָתַן and עָשָׂה </vt:lpstr>
      <vt:lpstr>9.E.  Very frequent verbs with double variation:   הָיָה, נָתַן and עָשָׂה </vt:lpstr>
      <vt:lpstr>Observations:</vt:lpstr>
      <vt:lpstr>Observations:</vt:lpstr>
      <vt:lpstr>10.G.   Chapter 10 Vocabulary List</vt:lpstr>
      <vt:lpstr>10.G.   Chapter 10 Vocabulary List</vt:lpstr>
      <vt:lpstr>9.H.  Speak:   Lesson 9  Qal Perfect Weak Verbs </vt:lpstr>
      <vt:lpstr>10.H.  Speak:   Lesson 10 Days and times </vt:lpstr>
      <vt:lpstr>10.B.   Chant:  Ι. Pē position--weak guttural  </vt:lpstr>
      <vt:lpstr>10.C.  Chant II. ‘Ayin position weak guttural: </vt:lpstr>
      <vt:lpstr>10.D.  Chant: III. Lāmed position:   </vt:lpstr>
      <vt:lpstr>10.G.   Chapter 10 Vocabulary List</vt:lpstr>
      <vt:lpstr>10.G.   Chapter 10 Vocabulary List</vt:lpstr>
      <vt:lpstr>10.G.   Chapter 10 Vocabulary List</vt:lpstr>
      <vt:lpstr>9.G.   Chapter 9 Vocabulary List</vt:lpstr>
      <vt:lpstr>9.G.   Chapter 9 Vocabulary List</vt:lpstr>
      <vt:lpstr>9.G.   Chapter 9 Vocabulary List</vt:lpstr>
      <vt:lpstr>8.I.   Chapter 8 Vocabulary List </vt:lpstr>
      <vt:lpstr>8.I.   Chapter 8 Vocabulary List </vt:lpstr>
      <vt:lpstr>8.I.   Chapter 8 Vocabulary List </vt:lpstr>
      <vt:lpstr>7. I.  Chapter 7 Vocabulary List </vt:lpstr>
      <vt:lpstr>7. I.  Chapter 7 Vocabulary List </vt:lpstr>
      <vt:lpstr>7. I.  Chapter 7 Vocabulary List</vt:lpstr>
      <vt:lpstr>7. I.  Chapter 7 Vocabulary List</vt:lpstr>
      <vt:lpstr>6.L.   Chapter 6 Vocabulary List  </vt:lpstr>
      <vt:lpstr>6.L.   Chapter 6 Vocabulary List</vt:lpstr>
      <vt:lpstr>6.L.   Chapter 6 Vocabulary List</vt:lpstr>
      <vt:lpstr>5.G.  Chapter 5 Vocabulary List </vt:lpstr>
      <vt:lpstr>5.G.  Chapter 5 Vocabulary List </vt:lpstr>
      <vt:lpstr>5.G.  Chapter 5 Vocabulary List</vt:lpstr>
      <vt:lpstr>Chapter 4 Vocabulary List</vt:lpstr>
      <vt:lpstr>Chapter 4 Vocabulary List</vt:lpstr>
      <vt:lpstr>Chapter 4 Vocabulary List</vt:lpstr>
      <vt:lpstr>Chapter 3 Vocabulary</vt:lpstr>
      <vt:lpstr>Chapter 3 Vocabulary</vt:lpstr>
      <vt:lpstr>Chapter 3 Vocabulary</vt:lpstr>
      <vt:lpstr>Chapter 2 Vocabulary </vt:lpstr>
      <vt:lpstr>Chapter 2 Vocabulary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Imperfect Weak Verbs</dc:title>
  <dc:creator>Ted Hildebrandt</dc:creator>
  <cp:lastModifiedBy>Ted Hildebrandt</cp:lastModifiedBy>
  <cp:revision>54</cp:revision>
  <dcterms:created xsi:type="dcterms:W3CDTF">2018-10-20T10:19:55Z</dcterms:created>
  <dcterms:modified xsi:type="dcterms:W3CDTF">2018-10-26T18:12:56Z</dcterms:modified>
</cp:coreProperties>
</file>