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7" r:id="rId3"/>
    <p:sldId id="278" r:id="rId4"/>
    <p:sldId id="279" r:id="rId5"/>
    <p:sldId id="280" r:id="rId6"/>
    <p:sldId id="281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5" r:id="rId22"/>
    <p:sldId id="271" r:id="rId23"/>
    <p:sldId id="272" r:id="rId24"/>
    <p:sldId id="273" r:id="rId25"/>
    <p:sldId id="276" r:id="rId26"/>
    <p:sldId id="274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10/26/2018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10/26/2018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10/26/2018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10/26/2018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10/26/2018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10/26/2018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dirty="0"/>
              <a:t>10/26/2018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-MBgACM_LcE&amp;list=RDEMSL0J_ngrs5U8EoQWZITH5w&amp;index=9" TargetMode="External"/><Relationship Id="rId2" Type="http://schemas.openxmlformats.org/officeDocument/2006/relationships/hyperlink" Target="https://www.youtube.com/watch?v=pIOpZ9fQLbU&amp;t=0s&amp;list=PLnNXzYjQerJia_8yTy8OrM2K-BiN5OEup&amp;index=2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4" y="1447800"/>
            <a:ext cx="10176433" cy="3329581"/>
          </a:xfrm>
        </p:spPr>
        <p:txBody>
          <a:bodyPr/>
          <a:lstStyle/>
          <a:p>
            <a:r>
              <a:rPr lang="en-US" b="1" dirty="0"/>
              <a:t>9.  </a:t>
            </a:r>
            <a:r>
              <a:rPr lang="en-US" b="1" dirty="0" err="1"/>
              <a:t>Qal</a:t>
            </a:r>
            <a:r>
              <a:rPr lang="en-US" b="1" dirty="0"/>
              <a:t> Perfect Weak Verbs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929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664" y="336340"/>
            <a:ext cx="10268500" cy="968758"/>
          </a:xfrm>
        </p:spPr>
        <p:txBody>
          <a:bodyPr/>
          <a:lstStyle/>
          <a:p>
            <a:r>
              <a:rPr lang="en-US" b="1" dirty="0"/>
              <a:t>9.B.    </a:t>
            </a:r>
            <a:r>
              <a:rPr lang="el-GR" b="1" dirty="0"/>
              <a:t>Ι</a:t>
            </a:r>
            <a:r>
              <a:rPr lang="en-US" b="1" dirty="0" smtClean="0"/>
              <a:t>./</a:t>
            </a:r>
            <a:r>
              <a:rPr lang="en-US" b="1" dirty="0" err="1" smtClean="0"/>
              <a:t>Pē</a:t>
            </a:r>
            <a:r>
              <a:rPr lang="en-US" b="1" dirty="0" smtClean="0"/>
              <a:t> </a:t>
            </a:r>
            <a:r>
              <a:rPr lang="en-US" b="1" dirty="0"/>
              <a:t>position--weak and guttural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232" y="1479340"/>
            <a:ext cx="11274339" cy="4195481"/>
          </a:xfrm>
        </p:spPr>
        <p:txBody>
          <a:bodyPr>
            <a:noAutofit/>
          </a:bodyPr>
          <a:lstStyle/>
          <a:p>
            <a:r>
              <a:rPr lang="en-US" sz="2800" dirty="0" smtClean="0"/>
              <a:t>Regular      </a:t>
            </a:r>
            <a:r>
              <a:rPr lang="en-US" sz="2800" dirty="0" err="1"/>
              <a:t>Pē-Nûn</a:t>
            </a:r>
            <a:r>
              <a:rPr lang="en-US" sz="2800" dirty="0"/>
              <a:t> </a:t>
            </a:r>
            <a:r>
              <a:rPr lang="he-IL" sz="2800" dirty="0"/>
              <a:t> 	</a:t>
            </a:r>
            <a:r>
              <a:rPr lang="en-US" sz="2800" dirty="0" err="1"/>
              <a:t>Pē-Yôd</a:t>
            </a:r>
            <a:r>
              <a:rPr lang="en-US" sz="2800" dirty="0"/>
              <a:t>   </a:t>
            </a:r>
            <a:r>
              <a:rPr lang="he-IL" sz="2800" dirty="0"/>
              <a:t>  </a:t>
            </a:r>
            <a:r>
              <a:rPr lang="en-US" sz="2800" dirty="0"/>
              <a:t>   </a:t>
            </a:r>
            <a:r>
              <a:rPr lang="en-US" sz="2800" dirty="0" err="1"/>
              <a:t>Pē</a:t>
            </a:r>
            <a:r>
              <a:rPr lang="en-US" sz="2800" dirty="0"/>
              <a:t>-’</a:t>
            </a:r>
            <a:r>
              <a:rPr lang="en-US" sz="2800" dirty="0" err="1"/>
              <a:t>Āle</a:t>
            </a:r>
            <a:r>
              <a:rPr lang="en-US" sz="2800" u="sng" dirty="0" err="1"/>
              <a:t>f</a:t>
            </a:r>
            <a:r>
              <a:rPr lang="he-IL" sz="2800" dirty="0"/>
              <a:t>         </a:t>
            </a:r>
            <a:r>
              <a:rPr lang="en-US" sz="2800" dirty="0" err="1"/>
              <a:t>Pē</a:t>
            </a:r>
            <a:r>
              <a:rPr lang="en-US" sz="2800" dirty="0"/>
              <a:t>-Guttural  </a:t>
            </a:r>
          </a:p>
          <a:p>
            <a:r>
              <a:rPr lang="he-IL" sz="3600" dirty="0" smtClean="0"/>
              <a:t>שָׁמַר    </a:t>
            </a:r>
            <a:r>
              <a:rPr lang="en-US" sz="3600" dirty="0" smtClean="0"/>
              <a:t>  </a:t>
            </a:r>
            <a:r>
              <a:rPr lang="el-GR" sz="3600" dirty="0" smtClean="0"/>
              <a:t>     </a:t>
            </a:r>
            <a:r>
              <a:rPr lang="en-US" sz="3600" dirty="0" smtClean="0"/>
              <a:t> </a:t>
            </a:r>
            <a:r>
              <a:rPr lang="he-IL" sz="3600" dirty="0"/>
              <a:t>נָפַל</a:t>
            </a:r>
            <a:r>
              <a:rPr lang="en-US" sz="3600" dirty="0"/>
              <a:t>     </a:t>
            </a:r>
            <a:r>
              <a:rPr lang="el-GR" sz="3600" dirty="0" smtClean="0"/>
              <a:t> </a:t>
            </a:r>
            <a:r>
              <a:rPr lang="en-US" sz="3600" dirty="0" smtClean="0"/>
              <a:t>    </a:t>
            </a:r>
            <a:r>
              <a:rPr lang="he-IL" sz="3600" dirty="0"/>
              <a:t>יָשַׁב</a:t>
            </a:r>
            <a:r>
              <a:rPr lang="en-US" sz="3600" dirty="0"/>
              <a:t>   </a:t>
            </a:r>
            <a:r>
              <a:rPr lang="el-GR" sz="3600" dirty="0" smtClean="0"/>
              <a:t>      </a:t>
            </a:r>
            <a:r>
              <a:rPr lang="en-US" sz="3600" dirty="0" smtClean="0"/>
              <a:t>  </a:t>
            </a:r>
            <a:r>
              <a:rPr lang="he-IL" sz="3600" dirty="0" smtClean="0"/>
              <a:t>   </a:t>
            </a:r>
            <a:r>
              <a:rPr lang="he-IL" sz="3600" dirty="0"/>
              <a:t>אָמַר</a:t>
            </a:r>
            <a:r>
              <a:rPr lang="en-US" sz="3600" dirty="0"/>
              <a:t> </a:t>
            </a:r>
            <a:r>
              <a:rPr lang="el-GR" sz="3600" dirty="0" smtClean="0"/>
              <a:t>      </a:t>
            </a:r>
            <a:r>
              <a:rPr lang="en-US" sz="3600" dirty="0" smtClean="0"/>
              <a:t>    </a:t>
            </a:r>
            <a:r>
              <a:rPr lang="he-IL" sz="3600" dirty="0"/>
              <a:t>עָמַד</a:t>
            </a:r>
            <a:endParaRPr lang="en-US" sz="3600" dirty="0"/>
          </a:p>
          <a:p>
            <a:r>
              <a:rPr lang="el-GR" sz="2800" dirty="0" smtClean="0"/>
              <a:t>   </a:t>
            </a:r>
            <a:r>
              <a:rPr lang="en-US" sz="2800" dirty="0" smtClean="0"/>
              <a:t>to </a:t>
            </a:r>
            <a:r>
              <a:rPr lang="en-US" sz="2800" dirty="0"/>
              <a:t>keep  </a:t>
            </a:r>
            <a:r>
              <a:rPr lang="en-US" sz="2800" dirty="0" smtClean="0"/>
              <a:t>  </a:t>
            </a:r>
            <a:r>
              <a:rPr lang="en-US" sz="2800" dirty="0"/>
              <a:t>to fall   </a:t>
            </a:r>
            <a:r>
              <a:rPr lang="en-US" sz="2800" dirty="0" smtClean="0"/>
              <a:t>    to </a:t>
            </a:r>
            <a:r>
              <a:rPr lang="en-US" sz="2800" dirty="0"/>
              <a:t>dwell   </a:t>
            </a:r>
            <a:r>
              <a:rPr lang="en-US" sz="2800" dirty="0" smtClean="0"/>
              <a:t>      </a:t>
            </a:r>
            <a:r>
              <a:rPr lang="en-US" sz="2800" dirty="0"/>
              <a:t>to say              to stand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12626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426442" cy="860693"/>
          </a:xfrm>
        </p:spPr>
        <p:txBody>
          <a:bodyPr/>
          <a:lstStyle/>
          <a:p>
            <a:r>
              <a:rPr lang="en-US" b="1" dirty="0"/>
              <a:t>9.B.    </a:t>
            </a:r>
            <a:r>
              <a:rPr lang="el-GR" b="1" dirty="0"/>
              <a:t>Ι</a:t>
            </a:r>
            <a:r>
              <a:rPr lang="en-US" b="1" dirty="0"/>
              <a:t>. </a:t>
            </a:r>
            <a:r>
              <a:rPr lang="en-US" b="1" dirty="0" err="1"/>
              <a:t>Pē</a:t>
            </a:r>
            <a:r>
              <a:rPr lang="en-US" b="1" dirty="0"/>
              <a:t> position--weak and guttural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825" y="1761973"/>
            <a:ext cx="11122429" cy="4464260"/>
          </a:xfrm>
        </p:spPr>
        <p:txBody>
          <a:bodyPr>
            <a:normAutofit fontScale="92500"/>
          </a:bodyPr>
          <a:lstStyle/>
          <a:p>
            <a:r>
              <a:rPr lang="el-GR" sz="3500" dirty="0" smtClean="0"/>
              <a:t>         </a:t>
            </a:r>
            <a:r>
              <a:rPr lang="en-US" sz="3500" dirty="0" smtClean="0"/>
              <a:t>Regular  </a:t>
            </a:r>
            <a:r>
              <a:rPr lang="en-US" sz="3500" dirty="0" err="1" smtClean="0"/>
              <a:t>Pē-Nûn</a:t>
            </a:r>
            <a:r>
              <a:rPr lang="en-US" sz="3500" dirty="0" smtClean="0"/>
              <a:t> </a:t>
            </a:r>
            <a:r>
              <a:rPr lang="he-IL" sz="3500" dirty="0" smtClean="0"/>
              <a:t> </a:t>
            </a:r>
            <a:r>
              <a:rPr lang="en-US" sz="3500" dirty="0" err="1" smtClean="0"/>
              <a:t>Pē-Yôd</a:t>
            </a:r>
            <a:r>
              <a:rPr lang="en-US" sz="3500" dirty="0" smtClean="0"/>
              <a:t>   </a:t>
            </a:r>
            <a:r>
              <a:rPr lang="en-US" sz="3500" dirty="0" err="1"/>
              <a:t>Pē</a:t>
            </a:r>
            <a:r>
              <a:rPr lang="en-US" sz="3500" dirty="0"/>
              <a:t>-’</a:t>
            </a:r>
            <a:r>
              <a:rPr lang="en-US" sz="3500" dirty="0" err="1"/>
              <a:t>Āle</a:t>
            </a:r>
            <a:r>
              <a:rPr lang="en-US" sz="3500" u="sng" dirty="0" err="1"/>
              <a:t>f</a:t>
            </a:r>
            <a:r>
              <a:rPr lang="he-IL" sz="3500" dirty="0"/>
              <a:t>     </a:t>
            </a:r>
            <a:r>
              <a:rPr lang="he-IL" sz="3500" dirty="0" smtClean="0"/>
              <a:t> </a:t>
            </a:r>
            <a:r>
              <a:rPr lang="en-US" sz="3500" dirty="0" err="1"/>
              <a:t>Pē</a:t>
            </a:r>
            <a:r>
              <a:rPr lang="en-US" sz="3500" dirty="0"/>
              <a:t>-Guttural  </a:t>
            </a:r>
            <a:endParaRPr lang="el-GR" sz="3500" dirty="0" smtClean="0"/>
          </a:p>
          <a:p>
            <a:r>
              <a:rPr lang="en-US" sz="3900" dirty="0" smtClean="0"/>
              <a:t>1CS  </a:t>
            </a:r>
            <a:r>
              <a:rPr lang="he-IL" sz="3900" dirty="0"/>
              <a:t>שָׁמַרְתִּי</a:t>
            </a:r>
            <a:r>
              <a:rPr lang="en-US" sz="3900" dirty="0"/>
              <a:t>      </a:t>
            </a:r>
            <a:r>
              <a:rPr lang="he-IL" sz="3900" dirty="0"/>
              <a:t>נָפַלְתִּי</a:t>
            </a:r>
            <a:r>
              <a:rPr lang="en-US" sz="3900" dirty="0"/>
              <a:t>  </a:t>
            </a:r>
            <a:r>
              <a:rPr lang="el-GR" sz="3900" dirty="0" smtClean="0"/>
              <a:t> </a:t>
            </a:r>
            <a:r>
              <a:rPr lang="en-US" sz="3900" dirty="0" smtClean="0"/>
              <a:t>   </a:t>
            </a:r>
            <a:r>
              <a:rPr lang="he-IL" sz="3900" dirty="0" smtClean="0"/>
              <a:t>יָשַׁבְתִּי</a:t>
            </a:r>
            <a:r>
              <a:rPr lang="en-US" sz="3900" dirty="0" smtClean="0"/>
              <a:t>   </a:t>
            </a:r>
            <a:r>
              <a:rPr lang="el-GR" sz="3900" dirty="0" smtClean="0"/>
              <a:t>   </a:t>
            </a:r>
            <a:r>
              <a:rPr lang="en-US" sz="3900" dirty="0" smtClean="0"/>
              <a:t>  </a:t>
            </a:r>
            <a:r>
              <a:rPr lang="he-IL" sz="3900" dirty="0"/>
              <a:t>אָמַרְתִּי</a:t>
            </a:r>
            <a:r>
              <a:rPr lang="en-US" sz="3900" dirty="0"/>
              <a:t>  </a:t>
            </a:r>
            <a:r>
              <a:rPr lang="el-GR" sz="3900" dirty="0" smtClean="0"/>
              <a:t>     </a:t>
            </a:r>
            <a:r>
              <a:rPr lang="en-US" sz="3900" dirty="0" smtClean="0"/>
              <a:t>    </a:t>
            </a:r>
            <a:r>
              <a:rPr lang="he-IL" sz="3900" dirty="0"/>
              <a:t>עָמַדְתִּי</a:t>
            </a:r>
            <a:endParaRPr lang="en-US" sz="3900" dirty="0"/>
          </a:p>
          <a:p>
            <a:r>
              <a:rPr lang="en-US" sz="3900" dirty="0"/>
              <a:t>2MS </a:t>
            </a:r>
            <a:r>
              <a:rPr lang="he-IL" sz="3900" dirty="0"/>
              <a:t>שָׁמַרְתָּ  </a:t>
            </a:r>
            <a:r>
              <a:rPr lang="en-US" sz="3900" dirty="0"/>
              <a:t>   </a:t>
            </a:r>
            <a:r>
              <a:rPr lang="he-IL" sz="3900" dirty="0" smtClean="0"/>
              <a:t>נָפַלְתָּ    </a:t>
            </a:r>
            <a:r>
              <a:rPr lang="en-US" sz="3900" dirty="0" smtClean="0"/>
              <a:t>  </a:t>
            </a:r>
            <a:r>
              <a:rPr lang="el-GR" sz="3900" dirty="0" smtClean="0"/>
              <a:t>     </a:t>
            </a:r>
            <a:r>
              <a:rPr lang="he-IL" sz="3900" dirty="0" smtClean="0"/>
              <a:t>יָשַׁבְתָּ</a:t>
            </a:r>
            <a:r>
              <a:rPr lang="en-US" sz="3900" dirty="0" smtClean="0"/>
              <a:t>   </a:t>
            </a:r>
            <a:r>
              <a:rPr lang="el-GR" sz="3900" dirty="0" smtClean="0"/>
              <a:t>   </a:t>
            </a:r>
            <a:r>
              <a:rPr lang="en-US" sz="3900" dirty="0" smtClean="0"/>
              <a:t>   </a:t>
            </a:r>
            <a:r>
              <a:rPr lang="he-IL" sz="3900" dirty="0"/>
              <a:t>אָמַרְתָּ</a:t>
            </a:r>
            <a:r>
              <a:rPr lang="en-US" sz="3900" dirty="0"/>
              <a:t>    </a:t>
            </a:r>
            <a:r>
              <a:rPr lang="el-GR" sz="3900" dirty="0" smtClean="0"/>
              <a:t>     </a:t>
            </a:r>
            <a:r>
              <a:rPr lang="en-US" sz="3900" dirty="0" smtClean="0"/>
              <a:t>   </a:t>
            </a:r>
            <a:r>
              <a:rPr lang="he-IL" sz="3900" dirty="0"/>
              <a:t>עָמַדְתָּ</a:t>
            </a:r>
            <a:endParaRPr lang="en-US" sz="3900" dirty="0"/>
          </a:p>
          <a:p>
            <a:r>
              <a:rPr lang="en-US" sz="3900" dirty="0"/>
              <a:t>2FS </a:t>
            </a:r>
            <a:r>
              <a:rPr lang="he-IL" sz="3900" dirty="0"/>
              <a:t>שְׁמַרְתְּ   </a:t>
            </a:r>
            <a:r>
              <a:rPr lang="en-US" sz="3900" dirty="0"/>
              <a:t>   </a:t>
            </a:r>
            <a:r>
              <a:rPr lang="el-GR" sz="3900" dirty="0" smtClean="0"/>
              <a:t>   </a:t>
            </a:r>
            <a:r>
              <a:rPr lang="en-US" sz="3900" dirty="0" smtClean="0"/>
              <a:t> </a:t>
            </a:r>
            <a:r>
              <a:rPr lang="he-IL" sz="3900" dirty="0"/>
              <a:t>נָפַלְתְּ </a:t>
            </a:r>
            <a:r>
              <a:rPr lang="en-US" sz="3900" dirty="0"/>
              <a:t>  </a:t>
            </a:r>
            <a:r>
              <a:rPr lang="el-GR" sz="3900" dirty="0" smtClean="0"/>
              <a:t> </a:t>
            </a:r>
            <a:r>
              <a:rPr lang="en-US" sz="3900" dirty="0" smtClean="0"/>
              <a:t>    </a:t>
            </a:r>
            <a:r>
              <a:rPr lang="he-IL" sz="3900" dirty="0"/>
              <a:t>יָשַׁבְתְּ</a:t>
            </a:r>
            <a:r>
              <a:rPr lang="en-US" sz="3900" dirty="0"/>
              <a:t>   </a:t>
            </a:r>
            <a:r>
              <a:rPr lang="el-GR" sz="3900" dirty="0" smtClean="0"/>
              <a:t>   </a:t>
            </a:r>
            <a:r>
              <a:rPr lang="en-US" sz="3900" dirty="0" smtClean="0"/>
              <a:t>   </a:t>
            </a:r>
            <a:r>
              <a:rPr lang="he-IL" sz="3900" dirty="0" smtClean="0"/>
              <a:t>אָמַרְתְּ</a:t>
            </a:r>
            <a:r>
              <a:rPr lang="en-US" sz="3900" dirty="0" smtClean="0"/>
              <a:t>   </a:t>
            </a:r>
            <a:r>
              <a:rPr lang="el-GR" sz="3900" dirty="0" smtClean="0"/>
              <a:t>    </a:t>
            </a:r>
            <a:r>
              <a:rPr lang="en-US" sz="3900" dirty="0" smtClean="0"/>
              <a:t>    </a:t>
            </a:r>
            <a:r>
              <a:rPr lang="he-IL" sz="3900" dirty="0"/>
              <a:t>עָמַדְתְּ</a:t>
            </a:r>
            <a:endParaRPr lang="en-US" sz="3900" dirty="0"/>
          </a:p>
          <a:p>
            <a:r>
              <a:rPr lang="en-US" sz="3900" dirty="0"/>
              <a:t>3MS</a:t>
            </a:r>
            <a:r>
              <a:rPr lang="el-GR" sz="3900" dirty="0"/>
              <a:t> </a:t>
            </a:r>
            <a:r>
              <a:rPr lang="he-IL" sz="3900" dirty="0" smtClean="0"/>
              <a:t>  </a:t>
            </a:r>
            <a:r>
              <a:rPr lang="he-IL" sz="3900" dirty="0"/>
              <a:t>שָׁמַר   </a:t>
            </a:r>
            <a:r>
              <a:rPr lang="en-US" sz="3900" dirty="0" smtClean="0"/>
              <a:t> </a:t>
            </a:r>
            <a:r>
              <a:rPr lang="he-IL" sz="3900" dirty="0" smtClean="0"/>
              <a:t> </a:t>
            </a:r>
            <a:r>
              <a:rPr lang="el-GR" sz="3900" dirty="0" smtClean="0"/>
              <a:t>   </a:t>
            </a:r>
            <a:r>
              <a:rPr lang="he-IL" sz="3900" dirty="0" smtClean="0"/>
              <a:t> </a:t>
            </a:r>
            <a:r>
              <a:rPr lang="en-US" sz="3900" dirty="0" smtClean="0"/>
              <a:t>  </a:t>
            </a:r>
            <a:r>
              <a:rPr lang="he-IL" sz="3900" dirty="0"/>
              <a:t>נָפַל</a:t>
            </a:r>
            <a:r>
              <a:rPr lang="en-US" sz="3900" dirty="0"/>
              <a:t>        </a:t>
            </a:r>
            <a:r>
              <a:rPr lang="he-IL" sz="3900" dirty="0"/>
              <a:t>יָשַׁב</a:t>
            </a:r>
            <a:r>
              <a:rPr lang="en-US" sz="3900" dirty="0"/>
              <a:t>   </a:t>
            </a:r>
            <a:r>
              <a:rPr lang="he-IL" sz="3900" dirty="0"/>
              <a:t> </a:t>
            </a:r>
            <a:r>
              <a:rPr lang="el-GR" sz="3900" dirty="0" smtClean="0"/>
              <a:t>    </a:t>
            </a:r>
            <a:r>
              <a:rPr lang="he-IL" sz="3900" dirty="0" smtClean="0"/>
              <a:t>  </a:t>
            </a:r>
            <a:r>
              <a:rPr lang="en-US" sz="3900" dirty="0" smtClean="0"/>
              <a:t>  </a:t>
            </a:r>
            <a:r>
              <a:rPr lang="he-IL" sz="3900" dirty="0"/>
              <a:t>אָמַר</a:t>
            </a:r>
            <a:r>
              <a:rPr lang="en-US" sz="3900" dirty="0"/>
              <a:t>      </a:t>
            </a:r>
            <a:r>
              <a:rPr lang="el-GR" sz="3900" dirty="0" smtClean="0"/>
              <a:t>    </a:t>
            </a:r>
            <a:r>
              <a:rPr lang="en-US" sz="3900" dirty="0" smtClean="0"/>
              <a:t>   </a:t>
            </a:r>
            <a:r>
              <a:rPr lang="he-IL" sz="3900" dirty="0"/>
              <a:t>עָמַד</a:t>
            </a:r>
            <a:endParaRPr lang="en-US" sz="3900" dirty="0"/>
          </a:p>
          <a:p>
            <a:r>
              <a:rPr lang="en-US" sz="3900" dirty="0"/>
              <a:t>3FS </a:t>
            </a:r>
            <a:r>
              <a:rPr lang="he-IL" sz="3900" dirty="0"/>
              <a:t>שָׁמְרָה   </a:t>
            </a:r>
            <a:r>
              <a:rPr lang="en-US" sz="3900" dirty="0"/>
              <a:t>     </a:t>
            </a:r>
            <a:r>
              <a:rPr lang="el-GR" sz="3900" dirty="0" smtClean="0"/>
              <a:t>  </a:t>
            </a:r>
            <a:r>
              <a:rPr lang="en-US" sz="3900" dirty="0" smtClean="0"/>
              <a:t> </a:t>
            </a:r>
            <a:r>
              <a:rPr lang="he-IL" sz="3900" dirty="0"/>
              <a:t>נָפְלָה</a:t>
            </a:r>
            <a:r>
              <a:rPr lang="en-US" sz="3900" dirty="0"/>
              <a:t>   </a:t>
            </a:r>
            <a:r>
              <a:rPr lang="el-GR" sz="3900" dirty="0" smtClean="0"/>
              <a:t> </a:t>
            </a:r>
            <a:r>
              <a:rPr lang="en-US" sz="3900" dirty="0" smtClean="0"/>
              <a:t>   </a:t>
            </a:r>
            <a:r>
              <a:rPr lang="he-IL" sz="3900" dirty="0"/>
              <a:t>יָשְׁבָה</a:t>
            </a:r>
            <a:r>
              <a:rPr lang="en-US" sz="3900" dirty="0"/>
              <a:t>    </a:t>
            </a:r>
            <a:r>
              <a:rPr lang="el-GR" sz="3900" dirty="0" smtClean="0"/>
              <a:t>    </a:t>
            </a:r>
            <a:r>
              <a:rPr lang="en-US" sz="3900" dirty="0" smtClean="0"/>
              <a:t>  </a:t>
            </a:r>
            <a:r>
              <a:rPr lang="he-IL" sz="3900" dirty="0"/>
              <a:t>אָמַרָה</a:t>
            </a:r>
            <a:r>
              <a:rPr lang="en-US" sz="3900" dirty="0"/>
              <a:t>     </a:t>
            </a:r>
            <a:r>
              <a:rPr lang="el-GR" sz="3900" dirty="0" smtClean="0"/>
              <a:t>   </a:t>
            </a:r>
            <a:r>
              <a:rPr lang="en-US" sz="3900" dirty="0" smtClean="0"/>
              <a:t>   </a:t>
            </a:r>
            <a:r>
              <a:rPr lang="he-IL" sz="3900" dirty="0"/>
              <a:t>עָמְדָה</a:t>
            </a:r>
            <a:endParaRPr lang="en-US" sz="39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870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659198" cy="935507"/>
          </a:xfrm>
        </p:spPr>
        <p:txBody>
          <a:bodyPr/>
          <a:lstStyle/>
          <a:p>
            <a:r>
              <a:rPr lang="en-US" b="1" dirty="0"/>
              <a:t>9.B.    </a:t>
            </a:r>
            <a:r>
              <a:rPr lang="el-GR" b="1" dirty="0"/>
              <a:t>Ι</a:t>
            </a:r>
            <a:r>
              <a:rPr lang="en-US" b="1" dirty="0" smtClean="0"/>
              <a:t>./</a:t>
            </a:r>
            <a:r>
              <a:rPr lang="en-US" b="1" dirty="0" err="1" smtClean="0"/>
              <a:t>Pē</a:t>
            </a:r>
            <a:r>
              <a:rPr lang="en-US" b="1" dirty="0" smtClean="0"/>
              <a:t> </a:t>
            </a:r>
            <a:r>
              <a:rPr lang="en-US" b="1" dirty="0"/>
              <a:t>position--weak and guttural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262" y="1479666"/>
            <a:ext cx="11488189" cy="4768734"/>
          </a:xfrm>
        </p:spPr>
        <p:txBody>
          <a:bodyPr>
            <a:noAutofit/>
          </a:bodyPr>
          <a:lstStyle/>
          <a:p>
            <a:r>
              <a:rPr lang="en-US" sz="3600" dirty="0"/>
              <a:t>1CP</a:t>
            </a:r>
            <a:r>
              <a:rPr lang="el-GR" sz="3600" dirty="0"/>
              <a:t>    </a:t>
            </a:r>
            <a:r>
              <a:rPr lang="he-IL" sz="3600" dirty="0"/>
              <a:t>שָׁמַרְנוּ</a:t>
            </a:r>
            <a:r>
              <a:rPr lang="en-US" sz="3600" dirty="0"/>
              <a:t>  </a:t>
            </a:r>
            <a:r>
              <a:rPr lang="he-IL" sz="3600" dirty="0"/>
              <a:t>    נָפַלְנוּ  </a:t>
            </a:r>
            <a:r>
              <a:rPr lang="en-US" sz="3600" dirty="0"/>
              <a:t>    </a:t>
            </a:r>
            <a:r>
              <a:rPr lang="he-IL" sz="3600" dirty="0" smtClean="0"/>
              <a:t>ּּּ      </a:t>
            </a:r>
            <a:r>
              <a:rPr lang="he-IL" sz="3600" dirty="0"/>
              <a:t>אָמַרְנוּ </a:t>
            </a:r>
            <a:r>
              <a:rPr lang="he-IL" sz="3600" dirty="0" smtClean="0"/>
              <a:t>       יָשַׁבְנוּ</a:t>
            </a:r>
            <a:r>
              <a:rPr lang="en-US" sz="3600" dirty="0" smtClean="0"/>
              <a:t>  </a:t>
            </a:r>
            <a:r>
              <a:rPr lang="he-IL" sz="3600" dirty="0" smtClean="0"/>
              <a:t>עָמַדְנוּ</a:t>
            </a:r>
            <a:endParaRPr lang="en-US" sz="3600" dirty="0"/>
          </a:p>
          <a:p>
            <a:r>
              <a:rPr lang="en-US" sz="3600" dirty="0"/>
              <a:t>2MP</a:t>
            </a:r>
            <a:r>
              <a:rPr lang="el-GR" sz="3600" dirty="0"/>
              <a:t>  </a:t>
            </a:r>
            <a:r>
              <a:rPr lang="he-IL" sz="3600" dirty="0" smtClean="0"/>
              <a:t> 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א</a:t>
            </a:r>
            <a:r>
              <a:rPr lang="he-IL" sz="3600" dirty="0" smtClean="0"/>
              <a:t>ֲמַרְתֶּ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ם</a:t>
            </a:r>
            <a:r>
              <a:rPr lang="he-IL" sz="3600" dirty="0"/>
              <a:t> </a:t>
            </a:r>
            <a:r>
              <a:rPr lang="he-IL" sz="3600" dirty="0" smtClean="0"/>
              <a:t>     יְשַׁבְתֶּם      </a:t>
            </a:r>
            <a:r>
              <a:rPr lang="he-IL" sz="3600" dirty="0"/>
              <a:t>נְפַלְתֶּם    </a:t>
            </a:r>
            <a:r>
              <a:rPr lang="he-IL" sz="3600" dirty="0" smtClean="0"/>
              <a:t>שְׁמַרְתֶּם</a:t>
            </a:r>
            <a:r>
              <a:rPr lang="en-US" sz="3600" dirty="0" smtClean="0"/>
              <a:t>     </a:t>
            </a:r>
            <a:r>
              <a:rPr lang="he-IL" sz="3600" dirty="0"/>
              <a:t>עֲמַדְתֶּם</a:t>
            </a:r>
            <a:endParaRPr lang="en-US" sz="3600" dirty="0"/>
          </a:p>
          <a:p>
            <a:r>
              <a:rPr lang="en-US" sz="3600" dirty="0"/>
              <a:t>2FP</a:t>
            </a:r>
            <a:r>
              <a:rPr lang="el-GR" sz="3600" dirty="0"/>
              <a:t>    </a:t>
            </a:r>
            <a:r>
              <a:rPr lang="he-IL" sz="3600" dirty="0"/>
              <a:t>שְׁמַרְתֶּן</a:t>
            </a:r>
            <a:r>
              <a:rPr lang="en-US" sz="3600" dirty="0"/>
              <a:t> </a:t>
            </a:r>
            <a:r>
              <a:rPr lang="en-US" sz="3600" dirty="0" smtClean="0"/>
              <a:t>  </a:t>
            </a:r>
            <a:r>
              <a:rPr lang="he-IL" sz="3600" dirty="0" smtClean="0"/>
              <a:t>       </a:t>
            </a:r>
            <a:r>
              <a:rPr lang="he-IL" sz="3600" dirty="0"/>
              <a:t>נְפַלְתֶּן </a:t>
            </a:r>
            <a:r>
              <a:rPr lang="en-US" sz="3600" dirty="0"/>
              <a:t> </a:t>
            </a:r>
            <a:r>
              <a:rPr lang="he-IL" sz="3600" dirty="0" smtClean="0"/>
              <a:t>     יְשַׁבְתֶּן </a:t>
            </a:r>
            <a:r>
              <a:rPr lang="en-US" sz="3600" dirty="0" smtClean="0"/>
              <a:t> </a:t>
            </a:r>
            <a:r>
              <a:rPr lang="he-IL" sz="3600" dirty="0" smtClean="0"/>
              <a:t>   אֲמַרְתֶּן</a:t>
            </a:r>
            <a:r>
              <a:rPr lang="en-US" sz="3600" dirty="0" smtClean="0"/>
              <a:t> </a:t>
            </a:r>
            <a:r>
              <a:rPr lang="he-IL" sz="3600" dirty="0" smtClean="0"/>
              <a:t>עֲמַדְתֶּן    </a:t>
            </a:r>
            <a:endParaRPr lang="en-US" sz="3600" dirty="0" smtClean="0"/>
          </a:p>
          <a:p>
            <a:r>
              <a:rPr lang="en-US" sz="3600" dirty="0" smtClean="0"/>
              <a:t>3CP</a:t>
            </a:r>
            <a:r>
              <a:rPr lang="el-GR" sz="3600" dirty="0" smtClean="0"/>
              <a:t>    </a:t>
            </a:r>
            <a:r>
              <a:rPr lang="he-IL" sz="3600" dirty="0" smtClean="0"/>
              <a:t>שָׁמְרוּ</a:t>
            </a:r>
            <a:r>
              <a:rPr lang="en-US" sz="3600" dirty="0" smtClean="0"/>
              <a:t>   </a:t>
            </a:r>
            <a:r>
              <a:rPr lang="he-IL" sz="3600" dirty="0" smtClean="0"/>
              <a:t> נָפְלוּ   </a:t>
            </a:r>
            <a:r>
              <a:rPr lang="en-US" sz="3600" dirty="0" smtClean="0"/>
              <a:t>   </a:t>
            </a:r>
            <a:r>
              <a:rPr lang="he-IL" sz="3600" dirty="0" smtClean="0"/>
              <a:t>     </a:t>
            </a:r>
            <a:r>
              <a:rPr lang="en-US" sz="3600" dirty="0" smtClean="0"/>
              <a:t>  </a:t>
            </a:r>
            <a:r>
              <a:rPr lang="he-IL" sz="3600" dirty="0" smtClean="0"/>
              <a:t>יָשְׁבוּ</a:t>
            </a:r>
            <a:r>
              <a:rPr lang="en-US" sz="3600" dirty="0" smtClean="0"/>
              <a:t>     </a:t>
            </a:r>
            <a:r>
              <a:rPr lang="he-IL" sz="3600" dirty="0" smtClean="0"/>
              <a:t>  </a:t>
            </a:r>
            <a:r>
              <a:rPr lang="en-US" sz="3600" dirty="0" smtClean="0"/>
              <a:t> </a:t>
            </a:r>
            <a:r>
              <a:rPr lang="he-IL" sz="3600" dirty="0" smtClean="0"/>
              <a:t>אָמְרוּ</a:t>
            </a:r>
            <a:r>
              <a:rPr lang="en-US" sz="3600" dirty="0" smtClean="0"/>
              <a:t>        </a:t>
            </a:r>
            <a:r>
              <a:rPr lang="he-IL" sz="3600" dirty="0" smtClean="0"/>
              <a:t>עָמְדוּ</a:t>
            </a:r>
            <a:endParaRPr lang="en-US" sz="3600" dirty="0" smtClean="0"/>
          </a:p>
          <a:p>
            <a:r>
              <a:rPr lang="en-US" sz="2800" dirty="0" smtClean="0"/>
              <a:t>           regular    </a:t>
            </a:r>
            <a:r>
              <a:rPr lang="en-US" sz="2800" dirty="0" err="1"/>
              <a:t>regular</a:t>
            </a:r>
            <a:r>
              <a:rPr lang="en-US" sz="2800" dirty="0"/>
              <a:t>     </a:t>
            </a:r>
            <a:r>
              <a:rPr lang="en-US" sz="2800" dirty="0" smtClean="0"/>
              <a:t>   </a:t>
            </a:r>
            <a:r>
              <a:rPr lang="en-US" sz="2800" dirty="0" err="1"/>
              <a:t>regular</a:t>
            </a:r>
            <a:r>
              <a:rPr lang="en-US" sz="2800" dirty="0"/>
              <a:t>   </a:t>
            </a:r>
            <a:r>
              <a:rPr lang="en-US" sz="2800" dirty="0" smtClean="0"/>
              <a:t>  </a:t>
            </a:r>
            <a:r>
              <a:rPr lang="en-US" sz="2800" dirty="0"/>
              <a:t>2MP/2FP </a:t>
            </a:r>
            <a:r>
              <a:rPr lang="en-US" sz="2800" dirty="0" smtClean="0"/>
              <a:t>   </a:t>
            </a:r>
            <a:r>
              <a:rPr lang="en-US" sz="2800" dirty="0"/>
              <a:t>2MP/2FP</a:t>
            </a:r>
          </a:p>
          <a:p>
            <a:r>
              <a:rPr lang="en-US" sz="3600" dirty="0"/>
              <a:t>						</a:t>
            </a:r>
            <a:r>
              <a:rPr lang="en-US" sz="3600" dirty="0" smtClean="0"/>
              <a:t>                               </a:t>
            </a:r>
            <a:r>
              <a:rPr lang="en-US" sz="3600" dirty="0"/>
              <a:t>		</a:t>
            </a:r>
            <a:r>
              <a:rPr lang="he-IL" sz="3600" dirty="0"/>
              <a:t>אֲ 	</a:t>
            </a:r>
            <a:r>
              <a:rPr lang="en-US" sz="3600" dirty="0" smtClean="0"/>
              <a:t>         </a:t>
            </a:r>
            <a:r>
              <a:rPr lang="he-IL" sz="3600" dirty="0"/>
              <a:t>	עֲ</a:t>
            </a:r>
            <a:endParaRPr lang="en-US" sz="36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48541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9.B.    </a:t>
            </a:r>
            <a:r>
              <a:rPr lang="el-GR" b="1" dirty="0"/>
              <a:t>Ι</a:t>
            </a:r>
            <a:r>
              <a:rPr lang="en-US" b="1" dirty="0" smtClean="0"/>
              <a:t>./</a:t>
            </a:r>
            <a:r>
              <a:rPr lang="en-US" b="1" dirty="0" err="1" smtClean="0"/>
              <a:t>Pē</a:t>
            </a:r>
            <a:r>
              <a:rPr lang="en-US" b="1" dirty="0" smtClean="0"/>
              <a:t> position--Examples: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396538"/>
            <a:ext cx="8946541" cy="5286895"/>
          </a:xfrm>
        </p:spPr>
        <p:txBody>
          <a:bodyPr>
            <a:normAutofit lnSpcReduction="10000"/>
          </a:bodyPr>
          <a:lstStyle/>
          <a:p>
            <a:r>
              <a:rPr lang="he-IL" sz="3600" dirty="0" smtClean="0"/>
              <a:t>נָפַל</a:t>
            </a:r>
            <a:r>
              <a:rPr lang="en-US" sz="3600" dirty="0" smtClean="0"/>
              <a:t>:</a:t>
            </a:r>
            <a:r>
              <a:rPr lang="he-IL" sz="3600" dirty="0" smtClean="0"/>
              <a:t>   </a:t>
            </a:r>
            <a:r>
              <a:rPr lang="en-US" sz="3600" dirty="0" smtClean="0"/>
              <a:t> </a:t>
            </a:r>
            <a:r>
              <a:rPr lang="he-IL" sz="3600" dirty="0" smtClean="0"/>
              <a:t>לֹא־נָפַל </a:t>
            </a:r>
            <a:r>
              <a:rPr lang="he-IL" sz="3600" dirty="0"/>
              <a:t>דָּבָר מִכֹּל הַדָּבָר הַטּוֹב אֲשֶׁר־דִּבֶּר </a:t>
            </a:r>
            <a:r>
              <a:rPr lang="he-IL" sz="3600" dirty="0" smtClean="0"/>
              <a:t>יהוה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he-IL" sz="3600" dirty="0" smtClean="0"/>
              <a:t>אֶל־בֵּית יִשְׂרָאֵל</a:t>
            </a:r>
            <a:endParaRPr lang="en-US" sz="3600" dirty="0"/>
          </a:p>
          <a:p>
            <a:r>
              <a:rPr lang="en-US" dirty="0"/>
              <a:t>Josh 21:45 Not one of all the good promises that the </a:t>
            </a:r>
            <a:r>
              <a:rPr lang="en-US" cap="small" dirty="0"/>
              <a:t>Lord</a:t>
            </a:r>
            <a:r>
              <a:rPr lang="en-US" dirty="0"/>
              <a:t> had made to the house of </a:t>
            </a:r>
            <a:r>
              <a:rPr lang="en-US" dirty="0" smtClean="0"/>
              <a:t>Israel</a:t>
            </a:r>
            <a:r>
              <a:rPr lang="he-IL" dirty="0" smtClean="0"/>
              <a:t> </a:t>
            </a:r>
            <a:r>
              <a:rPr lang="el-GR" dirty="0" smtClean="0"/>
              <a:t> </a:t>
            </a:r>
            <a:r>
              <a:rPr lang="en-US" dirty="0" smtClean="0"/>
              <a:t>fell</a:t>
            </a:r>
            <a:endParaRPr lang="en-US" dirty="0"/>
          </a:p>
          <a:p>
            <a:r>
              <a:rPr lang="he-IL" sz="3900" dirty="0"/>
              <a:t>יָשַׁב</a:t>
            </a:r>
            <a:r>
              <a:rPr lang="en-US" sz="3900" dirty="0"/>
              <a:t>: </a:t>
            </a:r>
            <a:r>
              <a:rPr lang="he-IL" sz="3900" dirty="0"/>
              <a:t>כִּי־אַתֶּם יְדַעְתֶּם אֵת אֲשֶׁר־יָשַׁבְנוּ בְּאֶרֶץ מִצְרָ֑יִם </a:t>
            </a:r>
            <a:endParaRPr lang="en-US" sz="3900" dirty="0"/>
          </a:p>
          <a:p>
            <a:r>
              <a:rPr lang="en-US" dirty="0" err="1"/>
              <a:t>Deut</a:t>
            </a:r>
            <a:r>
              <a:rPr lang="en-US" dirty="0"/>
              <a:t> 29:15[16] </a:t>
            </a:r>
            <a:r>
              <a:rPr lang="en-US" dirty="0" smtClean="0"/>
              <a:t>for you </a:t>
            </a:r>
            <a:r>
              <a:rPr lang="en-US" dirty="0"/>
              <a:t>know how we lived in the land of Egypt</a:t>
            </a:r>
          </a:p>
          <a:p>
            <a:r>
              <a:rPr lang="he-IL" sz="3900" dirty="0"/>
              <a:t>אָמַר</a:t>
            </a:r>
            <a:r>
              <a:rPr lang="en-US" sz="3900" dirty="0"/>
              <a:t>: </a:t>
            </a:r>
            <a:r>
              <a:rPr lang="he-IL" sz="3900" dirty="0"/>
              <a:t>כִּי אָמַרְתִּי רַק אֵין־יִרְאַת אֱלֹהִים בַּמָּקוֹם הַזֶּ֑ה</a:t>
            </a:r>
            <a:endParaRPr lang="en-US" sz="3900" dirty="0"/>
          </a:p>
          <a:p>
            <a:r>
              <a:rPr lang="en-US" dirty="0"/>
              <a:t>Gen. 20:11      </a:t>
            </a:r>
            <a:r>
              <a:rPr lang="en-US" dirty="0" smtClean="0"/>
              <a:t>For I said, there </a:t>
            </a:r>
            <a:r>
              <a:rPr lang="en-US" dirty="0"/>
              <a:t>is surely no fear of God in this place</a:t>
            </a:r>
          </a:p>
          <a:p>
            <a:r>
              <a:rPr lang="he-IL" sz="4200" dirty="0"/>
              <a:t>עָמַד</a:t>
            </a:r>
            <a:r>
              <a:rPr lang="en-US" sz="4200" dirty="0"/>
              <a:t>: </a:t>
            </a:r>
            <a:r>
              <a:rPr lang="he-IL" sz="4200" dirty="0"/>
              <a:t>	עָמַדְתָּ לִפְנֵי יְהוָה אֱלֹהֶיךָ בְּחֹרֵב</a:t>
            </a:r>
            <a:endParaRPr lang="en-US" sz="4200" dirty="0"/>
          </a:p>
          <a:p>
            <a:r>
              <a:rPr lang="en-US" dirty="0" err="1"/>
              <a:t>Deut</a:t>
            </a:r>
            <a:r>
              <a:rPr lang="en-US" dirty="0"/>
              <a:t> 4:10 </a:t>
            </a:r>
            <a:r>
              <a:rPr lang="en-US" dirty="0" smtClean="0"/>
              <a:t>    you stood </a:t>
            </a:r>
            <a:r>
              <a:rPr lang="en-US" dirty="0"/>
              <a:t>before the </a:t>
            </a:r>
            <a:r>
              <a:rPr lang="en-US" cap="small" dirty="0"/>
              <a:t>Lord</a:t>
            </a:r>
            <a:r>
              <a:rPr lang="en-US" dirty="0"/>
              <a:t> your God at </a:t>
            </a:r>
            <a:r>
              <a:rPr lang="en-US" dirty="0" err="1"/>
              <a:t>Horeb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803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698" y="345142"/>
            <a:ext cx="11043865" cy="927846"/>
          </a:xfrm>
        </p:spPr>
        <p:txBody>
          <a:bodyPr/>
          <a:lstStyle/>
          <a:p>
            <a:r>
              <a:rPr lang="en-US" b="1" dirty="0"/>
              <a:t>9.C</a:t>
            </a:r>
            <a:r>
              <a:rPr lang="en-US" dirty="0"/>
              <a:t>.  </a:t>
            </a:r>
            <a:r>
              <a:rPr lang="en-US" b="1" dirty="0"/>
              <a:t>II</a:t>
            </a:r>
            <a:r>
              <a:rPr lang="en-US" dirty="0"/>
              <a:t>. </a:t>
            </a:r>
            <a:r>
              <a:rPr lang="en-US" b="1" dirty="0"/>
              <a:t>‘</a:t>
            </a:r>
            <a:r>
              <a:rPr lang="en-US" b="1" dirty="0" err="1"/>
              <a:t>Ayin</a:t>
            </a:r>
            <a:r>
              <a:rPr lang="en-US" dirty="0"/>
              <a:t> </a:t>
            </a:r>
            <a:r>
              <a:rPr lang="en-US" b="1" dirty="0"/>
              <a:t>position--weak and guttural</a:t>
            </a:r>
            <a:r>
              <a:rPr lang="en-US" dirty="0"/>
              <a:t>: 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5427" y="1165412"/>
            <a:ext cx="12523043" cy="5540188"/>
          </a:xfrm>
        </p:spPr>
        <p:txBody>
          <a:bodyPr>
            <a:noAutofit/>
          </a:bodyPr>
          <a:lstStyle/>
          <a:p>
            <a:r>
              <a:rPr lang="he-IL" sz="2800" dirty="0" smtClean="0"/>
              <a:t>       </a:t>
            </a:r>
            <a:r>
              <a:rPr lang="en-US" sz="2800" dirty="0" smtClean="0"/>
              <a:t>Regular    </a:t>
            </a:r>
            <a:r>
              <a:rPr lang="en-US" sz="2800" dirty="0"/>
              <a:t>‘</a:t>
            </a:r>
            <a:r>
              <a:rPr lang="en-US" sz="2800" dirty="0" err="1" smtClean="0"/>
              <a:t>Ayin-Yôd</a:t>
            </a:r>
            <a:r>
              <a:rPr lang="en-US" sz="2800" dirty="0" smtClean="0"/>
              <a:t>/</a:t>
            </a:r>
            <a:r>
              <a:rPr lang="en-US" sz="2800" dirty="0" err="1" smtClean="0"/>
              <a:t>Vāv</a:t>
            </a:r>
            <a:r>
              <a:rPr lang="en-US" sz="2800" dirty="0" smtClean="0"/>
              <a:t>    </a:t>
            </a:r>
            <a:r>
              <a:rPr lang="en-US" sz="2800" dirty="0"/>
              <a:t>‘</a:t>
            </a:r>
            <a:r>
              <a:rPr lang="en-US" sz="2800" dirty="0" err="1"/>
              <a:t>Ayin</a:t>
            </a:r>
            <a:r>
              <a:rPr lang="en-US" sz="2800" dirty="0"/>
              <a:t> guttural  </a:t>
            </a:r>
            <a:r>
              <a:rPr lang="en-US" sz="2800" dirty="0" smtClean="0"/>
              <a:t>     </a:t>
            </a:r>
            <a:r>
              <a:rPr lang="en-US" sz="2800" dirty="0"/>
              <a:t>Double ‘</a:t>
            </a:r>
            <a:r>
              <a:rPr lang="en-US" sz="2800" dirty="0" err="1" smtClean="0"/>
              <a:t>Ayin</a:t>
            </a:r>
            <a:endParaRPr lang="en-US" sz="2800" dirty="0"/>
          </a:p>
          <a:p>
            <a:r>
              <a:rPr lang="he-IL" sz="3600" dirty="0" smtClean="0"/>
              <a:t>שָׁמַר</a:t>
            </a:r>
            <a:r>
              <a:rPr lang="he-IL" sz="2800" dirty="0" smtClean="0"/>
              <a:t>            </a:t>
            </a:r>
            <a:r>
              <a:rPr lang="en-US" sz="2800" dirty="0" smtClean="0"/>
              <a:t>       </a:t>
            </a:r>
            <a:r>
              <a:rPr lang="he-IL" sz="2800" dirty="0" smtClean="0"/>
              <a:t>        </a:t>
            </a:r>
            <a:r>
              <a:rPr lang="en-US" sz="2800" dirty="0" smtClean="0"/>
              <a:t> </a:t>
            </a:r>
            <a:r>
              <a:rPr lang="he-IL" sz="3600" dirty="0" smtClean="0"/>
              <a:t>קוּם</a:t>
            </a:r>
            <a:r>
              <a:rPr lang="en-US" sz="2800" dirty="0" smtClean="0"/>
              <a:t>   </a:t>
            </a:r>
            <a:r>
              <a:rPr lang="he-IL" sz="2800" dirty="0" smtClean="0"/>
              <a:t>            </a:t>
            </a:r>
            <a:r>
              <a:rPr lang="en-US" sz="2800" dirty="0" smtClean="0"/>
              <a:t>      </a:t>
            </a:r>
            <a:r>
              <a:rPr lang="he-IL" sz="2800" dirty="0" smtClean="0"/>
              <a:t>           </a:t>
            </a:r>
            <a:r>
              <a:rPr lang="he-IL" sz="3600" dirty="0" smtClean="0"/>
              <a:t>בָּחַר</a:t>
            </a:r>
            <a:r>
              <a:rPr lang="en-US" sz="2800" dirty="0" smtClean="0"/>
              <a:t>     </a:t>
            </a:r>
            <a:r>
              <a:rPr lang="he-IL" sz="2800" dirty="0" smtClean="0"/>
              <a:t> </a:t>
            </a:r>
            <a:r>
              <a:rPr lang="en-US" sz="2800" dirty="0" smtClean="0"/>
              <a:t>     </a:t>
            </a:r>
            <a:r>
              <a:rPr lang="he-IL" sz="3600" dirty="0"/>
              <a:t>תָּמַם</a:t>
            </a:r>
            <a:r>
              <a:rPr lang="he-IL" sz="2800" dirty="0"/>
              <a:t>   </a:t>
            </a:r>
            <a:r>
              <a:rPr lang="en-US" sz="2800" dirty="0"/>
              <a:t>      </a:t>
            </a:r>
          </a:p>
          <a:p>
            <a:r>
              <a:rPr lang="he-IL" sz="2800" dirty="0" smtClean="0"/>
              <a:t>       </a:t>
            </a:r>
            <a:r>
              <a:rPr lang="en-US" sz="2800" dirty="0" smtClean="0"/>
              <a:t>to </a:t>
            </a:r>
            <a:r>
              <a:rPr lang="en-US" sz="2800" dirty="0"/>
              <a:t>keep     </a:t>
            </a:r>
            <a:r>
              <a:rPr lang="he-IL" sz="2800" dirty="0" smtClean="0"/>
              <a:t>     </a:t>
            </a:r>
            <a:r>
              <a:rPr lang="en-US" sz="2800" dirty="0" smtClean="0"/>
              <a:t>  </a:t>
            </a:r>
            <a:r>
              <a:rPr lang="en-US" sz="2800" dirty="0"/>
              <a:t>to rise         </a:t>
            </a:r>
            <a:r>
              <a:rPr lang="en-US" sz="2800" dirty="0" smtClean="0"/>
              <a:t>      </a:t>
            </a:r>
            <a:r>
              <a:rPr lang="en-US" sz="2800" dirty="0"/>
              <a:t>to choose         </a:t>
            </a:r>
            <a:r>
              <a:rPr lang="en-US" sz="2800" dirty="0" smtClean="0"/>
              <a:t> </a:t>
            </a:r>
            <a:r>
              <a:rPr lang="en-US" sz="2800" dirty="0"/>
              <a:t>to complete    </a:t>
            </a:r>
          </a:p>
          <a:p>
            <a:r>
              <a:rPr lang="en-US" sz="2800" dirty="0"/>
              <a:t>1CS </a:t>
            </a:r>
            <a:r>
              <a:rPr lang="en-US" sz="3600" dirty="0"/>
              <a:t> </a:t>
            </a:r>
            <a:r>
              <a:rPr lang="he-IL" sz="3600" dirty="0"/>
              <a:t>שָׁמַרְתִּי</a:t>
            </a:r>
            <a:r>
              <a:rPr lang="en-US" sz="3600" dirty="0"/>
              <a:t>  </a:t>
            </a:r>
            <a:r>
              <a:rPr lang="en-US" sz="3600" dirty="0" smtClean="0"/>
              <a:t>  </a:t>
            </a:r>
            <a:r>
              <a:rPr lang="he-IL" sz="3600" dirty="0" smtClean="0"/>
              <a:t>  </a:t>
            </a:r>
            <a:r>
              <a:rPr lang="en-US" sz="3600" dirty="0" smtClean="0"/>
              <a:t>   </a:t>
            </a:r>
            <a:r>
              <a:rPr lang="he-IL" sz="3600" dirty="0"/>
              <a:t>קַמְתִּי</a:t>
            </a:r>
            <a:r>
              <a:rPr lang="en-US" sz="3600" dirty="0"/>
              <a:t>    </a:t>
            </a:r>
            <a:r>
              <a:rPr lang="he-IL" sz="3600" dirty="0" smtClean="0"/>
              <a:t>     </a:t>
            </a:r>
            <a:r>
              <a:rPr lang="en-US" sz="3600" dirty="0" smtClean="0"/>
              <a:t>    </a:t>
            </a:r>
            <a:r>
              <a:rPr lang="he-IL" sz="3600" dirty="0"/>
              <a:t>בָּחַרְתִּי</a:t>
            </a:r>
            <a:r>
              <a:rPr lang="en-US" sz="3600" dirty="0"/>
              <a:t>           </a:t>
            </a:r>
            <a:r>
              <a:rPr lang="he-IL" sz="3600" dirty="0" smtClean="0"/>
              <a:t>   </a:t>
            </a:r>
            <a:r>
              <a:rPr lang="en-US" sz="3600" dirty="0" smtClean="0"/>
              <a:t>   </a:t>
            </a:r>
            <a:r>
              <a:rPr lang="he-IL" sz="3600" dirty="0"/>
              <a:t>תַּמּוֹתִי</a:t>
            </a:r>
            <a:endParaRPr lang="en-US" sz="3600" dirty="0"/>
          </a:p>
          <a:p>
            <a:r>
              <a:rPr lang="en-US" sz="2800" dirty="0"/>
              <a:t>2MS </a:t>
            </a:r>
            <a:r>
              <a:rPr lang="he-IL" sz="3600" dirty="0"/>
              <a:t>שָׁמַרְתָּ  </a:t>
            </a:r>
            <a:r>
              <a:rPr lang="en-US" sz="3600" dirty="0"/>
              <a:t>      </a:t>
            </a:r>
            <a:r>
              <a:rPr lang="he-IL" sz="3600" dirty="0"/>
              <a:t>     קַמְתָּ    </a:t>
            </a:r>
            <a:r>
              <a:rPr lang="en-US" sz="3600" dirty="0"/>
              <a:t>  </a:t>
            </a:r>
            <a:r>
              <a:rPr lang="he-IL" sz="3600" dirty="0" smtClean="0"/>
              <a:t>      </a:t>
            </a:r>
            <a:r>
              <a:rPr lang="en-US" sz="3600" dirty="0" smtClean="0"/>
              <a:t>  </a:t>
            </a:r>
            <a:r>
              <a:rPr lang="he-IL" sz="3600" dirty="0"/>
              <a:t>בָּחַרְתָּ</a:t>
            </a:r>
            <a:r>
              <a:rPr lang="en-US" sz="3600" dirty="0"/>
              <a:t>          </a:t>
            </a:r>
            <a:r>
              <a:rPr lang="he-IL" sz="3600" dirty="0" smtClean="0"/>
              <a:t>  </a:t>
            </a:r>
            <a:r>
              <a:rPr lang="en-US" sz="3600" dirty="0" smtClean="0"/>
              <a:t>     </a:t>
            </a:r>
            <a:r>
              <a:rPr lang="he-IL" sz="3600" dirty="0"/>
              <a:t>תַּמּוֹתָ</a:t>
            </a:r>
            <a:endParaRPr lang="en-US" sz="3600" dirty="0"/>
          </a:p>
          <a:p>
            <a:r>
              <a:rPr lang="en-US" sz="2800" dirty="0"/>
              <a:t>2FS </a:t>
            </a:r>
            <a:r>
              <a:rPr lang="he-IL" sz="3600" dirty="0"/>
              <a:t>שְׁמַרְתְּ   </a:t>
            </a:r>
            <a:r>
              <a:rPr lang="en-US" sz="3600" dirty="0"/>
              <a:t>    </a:t>
            </a:r>
            <a:r>
              <a:rPr lang="he-IL" sz="3600" dirty="0"/>
              <a:t> קַמְתְּ      </a:t>
            </a:r>
            <a:r>
              <a:rPr lang="en-US" sz="3600" dirty="0"/>
              <a:t>     </a:t>
            </a:r>
            <a:r>
              <a:rPr lang="he-IL" sz="3600" dirty="0" smtClean="0"/>
              <a:t>       </a:t>
            </a:r>
            <a:r>
              <a:rPr lang="en-US" sz="3600" dirty="0" smtClean="0"/>
              <a:t>   </a:t>
            </a:r>
            <a:r>
              <a:rPr lang="he-IL" sz="3600" dirty="0"/>
              <a:t>בָּחַרְתְּ</a:t>
            </a:r>
            <a:r>
              <a:rPr lang="en-US" sz="3600" dirty="0"/>
              <a:t>          </a:t>
            </a:r>
            <a:r>
              <a:rPr lang="he-IL" sz="3600" dirty="0"/>
              <a:t> </a:t>
            </a:r>
            <a:r>
              <a:rPr lang="he-IL" sz="3600" dirty="0" smtClean="0"/>
              <a:t>  </a:t>
            </a:r>
            <a:r>
              <a:rPr lang="en-US" sz="3600" dirty="0" smtClean="0"/>
              <a:t>   </a:t>
            </a:r>
            <a:r>
              <a:rPr lang="he-IL" sz="3600" dirty="0"/>
              <a:t>תַּמּוֹת</a:t>
            </a:r>
            <a:endParaRPr lang="en-US" sz="3600" dirty="0"/>
          </a:p>
          <a:p>
            <a:r>
              <a:rPr lang="en-US" sz="2800" dirty="0"/>
              <a:t>3MS</a:t>
            </a:r>
            <a:r>
              <a:rPr lang="el-GR" sz="2800" dirty="0"/>
              <a:t>  </a:t>
            </a:r>
            <a:r>
              <a:rPr lang="he-IL" sz="2800" dirty="0"/>
              <a:t>  </a:t>
            </a:r>
            <a:r>
              <a:rPr lang="he-IL" sz="3600" dirty="0"/>
              <a:t>שָׁמַר    </a:t>
            </a:r>
            <a:r>
              <a:rPr lang="en-US" sz="3600" dirty="0"/>
              <a:t>  </a:t>
            </a:r>
            <a:r>
              <a:rPr lang="he-IL" sz="3600" dirty="0"/>
              <a:t> קָם     </a:t>
            </a:r>
            <a:r>
              <a:rPr lang="he-IL" sz="3600" dirty="0" smtClean="0"/>
              <a:t>   </a:t>
            </a:r>
            <a:r>
              <a:rPr lang="en-US" sz="3600" dirty="0" smtClean="0"/>
              <a:t>     </a:t>
            </a:r>
            <a:r>
              <a:rPr lang="he-IL" sz="3600" dirty="0" smtClean="0"/>
              <a:t>   </a:t>
            </a:r>
            <a:r>
              <a:rPr lang="en-US" sz="3600" dirty="0" smtClean="0"/>
              <a:t> </a:t>
            </a:r>
            <a:r>
              <a:rPr lang="he-IL" sz="3600" dirty="0" smtClean="0"/>
              <a:t>  </a:t>
            </a:r>
            <a:r>
              <a:rPr lang="en-US" sz="3600" dirty="0" smtClean="0"/>
              <a:t>  </a:t>
            </a:r>
            <a:r>
              <a:rPr lang="he-IL" sz="3600" dirty="0"/>
              <a:t>בָּחַר   </a:t>
            </a:r>
            <a:r>
              <a:rPr lang="en-US" sz="3600" dirty="0"/>
              <a:t>          </a:t>
            </a:r>
            <a:r>
              <a:rPr lang="he-IL" sz="3600" dirty="0"/>
              <a:t>   </a:t>
            </a:r>
            <a:r>
              <a:rPr lang="he-IL" sz="3600" dirty="0" smtClean="0"/>
              <a:t>  </a:t>
            </a:r>
            <a:r>
              <a:rPr lang="en-US" sz="3600" dirty="0" smtClean="0"/>
              <a:t>    </a:t>
            </a:r>
            <a:r>
              <a:rPr lang="he-IL" sz="3600" dirty="0"/>
              <a:t>תַּם</a:t>
            </a:r>
            <a:endParaRPr lang="en-US" sz="3600" dirty="0"/>
          </a:p>
          <a:p>
            <a:r>
              <a:rPr lang="en-US" sz="2800" dirty="0"/>
              <a:t>3FS </a:t>
            </a:r>
            <a:r>
              <a:rPr lang="he-IL" sz="3600" dirty="0"/>
              <a:t>שָׁמְרָה   </a:t>
            </a:r>
            <a:r>
              <a:rPr lang="en-US" sz="3600" dirty="0"/>
              <a:t>       </a:t>
            </a:r>
            <a:r>
              <a:rPr lang="he-IL" sz="3600" dirty="0"/>
              <a:t>קָמָה    </a:t>
            </a:r>
            <a:r>
              <a:rPr lang="en-US" sz="3600" dirty="0"/>
              <a:t>        </a:t>
            </a:r>
            <a:r>
              <a:rPr lang="he-IL" sz="3600" dirty="0" smtClean="0"/>
              <a:t>      </a:t>
            </a:r>
            <a:r>
              <a:rPr lang="en-US" sz="3600" dirty="0" smtClean="0"/>
              <a:t> </a:t>
            </a:r>
            <a:r>
              <a:rPr lang="he-IL" sz="3600" dirty="0"/>
              <a:t>בָּחֲרָה</a:t>
            </a:r>
            <a:r>
              <a:rPr lang="en-US" sz="3600" dirty="0"/>
              <a:t>          </a:t>
            </a:r>
            <a:r>
              <a:rPr lang="he-IL" sz="3600" dirty="0" smtClean="0"/>
              <a:t>   </a:t>
            </a:r>
            <a:r>
              <a:rPr lang="en-US" sz="3600" dirty="0" smtClean="0"/>
              <a:t>    </a:t>
            </a:r>
            <a:r>
              <a:rPr lang="he-IL" sz="3600" dirty="0" smtClean="0"/>
              <a:t>תַּמָּה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2161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394" y="223100"/>
            <a:ext cx="10801818" cy="807841"/>
          </a:xfrm>
        </p:spPr>
        <p:txBody>
          <a:bodyPr/>
          <a:lstStyle/>
          <a:p>
            <a:r>
              <a:rPr lang="en-US" b="1" dirty="0"/>
              <a:t>9.C</a:t>
            </a:r>
            <a:r>
              <a:rPr lang="en-US" dirty="0"/>
              <a:t>.  </a:t>
            </a:r>
            <a:r>
              <a:rPr lang="en-US" b="1" dirty="0"/>
              <a:t>II</a:t>
            </a:r>
            <a:r>
              <a:rPr lang="en-US" dirty="0"/>
              <a:t>. </a:t>
            </a:r>
            <a:r>
              <a:rPr lang="en-US" b="1" dirty="0"/>
              <a:t>‘</a:t>
            </a:r>
            <a:r>
              <a:rPr lang="en-US" b="1" dirty="0" err="1"/>
              <a:t>Ayin</a:t>
            </a:r>
            <a:r>
              <a:rPr lang="en-US" dirty="0"/>
              <a:t> </a:t>
            </a:r>
            <a:r>
              <a:rPr lang="en-US" b="1" dirty="0"/>
              <a:t>position--weak and </a:t>
            </a:r>
            <a:r>
              <a:rPr lang="en-US" b="1" dirty="0" smtClean="0"/>
              <a:t>guttural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3365"/>
            <a:ext cx="11716871" cy="5360893"/>
          </a:xfrm>
        </p:spPr>
        <p:txBody>
          <a:bodyPr>
            <a:noAutofit/>
          </a:bodyPr>
          <a:lstStyle/>
          <a:p>
            <a:r>
              <a:rPr lang="he-IL" sz="2800" dirty="0" smtClean="0"/>
              <a:t>           </a:t>
            </a:r>
            <a:r>
              <a:rPr lang="en-US" sz="2800" dirty="0"/>
              <a:t>Regular  </a:t>
            </a:r>
            <a:r>
              <a:rPr lang="en-US" sz="2800" dirty="0" smtClean="0"/>
              <a:t> </a:t>
            </a:r>
            <a:r>
              <a:rPr lang="en-US" sz="2800" dirty="0"/>
              <a:t>‘</a:t>
            </a:r>
            <a:r>
              <a:rPr lang="en-US" sz="2800" dirty="0" err="1"/>
              <a:t>Ayin-Yôd</a:t>
            </a:r>
            <a:r>
              <a:rPr lang="en-US" sz="2800" dirty="0"/>
              <a:t>/</a:t>
            </a:r>
            <a:r>
              <a:rPr lang="en-US" sz="2800" dirty="0" err="1"/>
              <a:t>Vāv</a:t>
            </a:r>
            <a:r>
              <a:rPr lang="en-US" sz="2800" dirty="0"/>
              <a:t>  </a:t>
            </a:r>
            <a:r>
              <a:rPr lang="en-US" sz="2800" dirty="0" smtClean="0"/>
              <a:t>‘</a:t>
            </a:r>
            <a:r>
              <a:rPr lang="en-US" sz="2800" dirty="0" err="1"/>
              <a:t>Ayin</a:t>
            </a:r>
            <a:r>
              <a:rPr lang="en-US" sz="2800" dirty="0"/>
              <a:t> guttural       Double ‘</a:t>
            </a:r>
            <a:r>
              <a:rPr lang="en-US" sz="2800" dirty="0" err="1"/>
              <a:t>Ayin</a:t>
            </a:r>
            <a:endParaRPr lang="en-US" sz="2800" dirty="0"/>
          </a:p>
          <a:p>
            <a:r>
              <a:rPr lang="he-IL" sz="3600" dirty="0"/>
              <a:t>שָׁמַר            </a:t>
            </a:r>
            <a:r>
              <a:rPr lang="en-US" sz="3600" dirty="0"/>
              <a:t>   </a:t>
            </a:r>
            <a:r>
              <a:rPr lang="he-IL" sz="3600" dirty="0" smtClean="0"/>
              <a:t>   </a:t>
            </a:r>
            <a:r>
              <a:rPr lang="en-US" sz="3600" dirty="0" smtClean="0"/>
              <a:t> </a:t>
            </a:r>
            <a:r>
              <a:rPr lang="he-IL" sz="3600" dirty="0" smtClean="0"/>
              <a:t>   </a:t>
            </a:r>
            <a:r>
              <a:rPr lang="en-US" sz="3600" dirty="0" smtClean="0"/>
              <a:t> </a:t>
            </a:r>
            <a:r>
              <a:rPr lang="he-IL" sz="3600" dirty="0"/>
              <a:t>קוּם</a:t>
            </a:r>
            <a:r>
              <a:rPr lang="en-US" sz="3600" dirty="0"/>
              <a:t>     </a:t>
            </a:r>
            <a:r>
              <a:rPr lang="he-IL" sz="3600" dirty="0" smtClean="0"/>
              <a:t>       </a:t>
            </a:r>
            <a:r>
              <a:rPr lang="en-US" sz="3600" dirty="0" smtClean="0"/>
              <a:t> </a:t>
            </a:r>
            <a:r>
              <a:rPr lang="he-IL" sz="3600" dirty="0" smtClean="0"/>
              <a:t>  </a:t>
            </a:r>
            <a:r>
              <a:rPr lang="en-US" sz="3600" dirty="0" smtClean="0"/>
              <a:t>  </a:t>
            </a:r>
            <a:r>
              <a:rPr lang="he-IL" sz="3600" dirty="0"/>
              <a:t>בָּחַר</a:t>
            </a:r>
            <a:r>
              <a:rPr lang="en-US" sz="3600" dirty="0"/>
              <a:t>       </a:t>
            </a:r>
            <a:r>
              <a:rPr lang="he-IL" sz="3600" dirty="0" smtClean="0"/>
              <a:t> </a:t>
            </a:r>
            <a:r>
              <a:rPr lang="en-US" sz="3600" dirty="0" smtClean="0"/>
              <a:t>     </a:t>
            </a:r>
            <a:r>
              <a:rPr lang="he-IL" sz="3600" dirty="0"/>
              <a:t>תָּמַם   </a:t>
            </a:r>
            <a:r>
              <a:rPr lang="en-US" sz="3600" dirty="0"/>
              <a:t>      </a:t>
            </a:r>
            <a:endParaRPr lang="he-IL" sz="3600" dirty="0" smtClean="0"/>
          </a:p>
          <a:p>
            <a:r>
              <a:rPr lang="en-US" sz="2800" dirty="0" smtClean="0"/>
              <a:t>1CP</a:t>
            </a:r>
            <a:r>
              <a:rPr lang="el-GR" sz="2800" dirty="0" smtClean="0"/>
              <a:t>   </a:t>
            </a:r>
            <a:r>
              <a:rPr lang="el-GR" sz="3600" dirty="0" smtClean="0"/>
              <a:t> </a:t>
            </a:r>
            <a:r>
              <a:rPr lang="he-IL" sz="3600" dirty="0"/>
              <a:t>שָׁמַרְנוּ</a:t>
            </a:r>
            <a:r>
              <a:rPr lang="en-US" sz="3600" dirty="0"/>
              <a:t>  </a:t>
            </a:r>
            <a:r>
              <a:rPr lang="he-IL" sz="3600" dirty="0"/>
              <a:t>    קַמְנוּ </a:t>
            </a:r>
            <a:r>
              <a:rPr lang="he-IL" sz="3600" dirty="0" smtClean="0"/>
              <a:t>        </a:t>
            </a:r>
            <a:r>
              <a:rPr lang="en-US" sz="3600" dirty="0" smtClean="0"/>
              <a:t>          </a:t>
            </a:r>
            <a:r>
              <a:rPr lang="he-IL" sz="3600" dirty="0"/>
              <a:t>בָּחַרְנוּ</a:t>
            </a:r>
            <a:r>
              <a:rPr lang="en-US" sz="3600" dirty="0"/>
              <a:t>              </a:t>
            </a:r>
            <a:r>
              <a:rPr lang="he-IL" sz="3600" dirty="0"/>
              <a:t>תָּמּוֹנוּ</a:t>
            </a:r>
            <a:endParaRPr lang="en-US" sz="3600" dirty="0"/>
          </a:p>
          <a:p>
            <a:r>
              <a:rPr lang="en-US" sz="2800" dirty="0"/>
              <a:t>2MP</a:t>
            </a:r>
            <a:r>
              <a:rPr lang="el-GR" sz="2800" dirty="0"/>
              <a:t> </a:t>
            </a:r>
            <a:r>
              <a:rPr lang="he-IL" sz="3600" dirty="0" smtClean="0"/>
              <a:t>שְׁמַרְתֶּם  </a:t>
            </a:r>
            <a:r>
              <a:rPr lang="en-US" sz="3600" dirty="0" smtClean="0"/>
              <a:t> </a:t>
            </a:r>
            <a:r>
              <a:rPr lang="he-IL" sz="3600" dirty="0"/>
              <a:t>קַמְתֶּם    </a:t>
            </a:r>
            <a:r>
              <a:rPr lang="he-IL" sz="3600" dirty="0" smtClean="0"/>
              <a:t>   </a:t>
            </a:r>
            <a:r>
              <a:rPr lang="el-GR" sz="3600" dirty="0" smtClean="0"/>
              <a:t>    </a:t>
            </a:r>
            <a:r>
              <a:rPr lang="he-IL" sz="3600" dirty="0" smtClean="0"/>
              <a:t>      </a:t>
            </a:r>
            <a:r>
              <a:rPr lang="el-GR" sz="3600" dirty="0" smtClean="0"/>
              <a:t>   </a:t>
            </a:r>
            <a:r>
              <a:rPr lang="he-IL" sz="3600" dirty="0"/>
              <a:t>בְּחַרְתֶּם</a:t>
            </a:r>
            <a:r>
              <a:rPr lang="en-US" sz="3600" dirty="0"/>
              <a:t>            </a:t>
            </a:r>
            <a:r>
              <a:rPr lang="he-IL" sz="3600" dirty="0"/>
              <a:t>תַּמּוֹתֶם</a:t>
            </a:r>
            <a:endParaRPr lang="en-US" sz="3600" dirty="0"/>
          </a:p>
          <a:p>
            <a:r>
              <a:rPr lang="en-US" sz="2800" dirty="0"/>
              <a:t>2FP</a:t>
            </a:r>
            <a:r>
              <a:rPr lang="el-GR" sz="2800" dirty="0"/>
              <a:t>   </a:t>
            </a:r>
            <a:r>
              <a:rPr lang="el-GR" sz="3600" dirty="0"/>
              <a:t> </a:t>
            </a:r>
            <a:r>
              <a:rPr lang="he-IL" sz="3600" dirty="0"/>
              <a:t>שְׁמַרְתֶּן</a:t>
            </a:r>
            <a:r>
              <a:rPr lang="en-US" sz="3600" dirty="0"/>
              <a:t>  </a:t>
            </a:r>
            <a:r>
              <a:rPr lang="he-IL" sz="3600" dirty="0"/>
              <a:t> קַמְתֶּן         </a:t>
            </a:r>
            <a:r>
              <a:rPr lang="el-GR" sz="3600" dirty="0" smtClean="0"/>
              <a:t>  </a:t>
            </a:r>
            <a:r>
              <a:rPr lang="he-IL" sz="3600" dirty="0" smtClean="0"/>
              <a:t>         </a:t>
            </a:r>
            <a:r>
              <a:rPr lang="el-GR" sz="3600" dirty="0" smtClean="0"/>
              <a:t>  </a:t>
            </a:r>
            <a:r>
              <a:rPr lang="he-IL" sz="3600" dirty="0"/>
              <a:t>בְּחַרְתֶּן</a:t>
            </a:r>
            <a:r>
              <a:rPr lang="en-US" sz="3600" dirty="0"/>
              <a:t>             </a:t>
            </a:r>
            <a:r>
              <a:rPr lang="he-IL" sz="3600" dirty="0"/>
              <a:t>תַּמּוֹתֶן</a:t>
            </a:r>
            <a:endParaRPr lang="en-US" sz="3600" dirty="0"/>
          </a:p>
          <a:p>
            <a:r>
              <a:rPr lang="en-US" sz="2800" dirty="0"/>
              <a:t>3CP</a:t>
            </a:r>
            <a:r>
              <a:rPr lang="el-GR" sz="2800" dirty="0"/>
              <a:t>  </a:t>
            </a:r>
            <a:r>
              <a:rPr lang="el-GR" sz="2800" dirty="0" smtClean="0"/>
              <a:t>  </a:t>
            </a:r>
            <a:r>
              <a:rPr lang="el-GR" sz="3600" dirty="0" smtClean="0"/>
              <a:t> </a:t>
            </a:r>
            <a:r>
              <a:rPr lang="he-IL" sz="3600" dirty="0"/>
              <a:t>שָׁמְרוּ</a:t>
            </a:r>
            <a:r>
              <a:rPr lang="en-US" sz="3600" dirty="0"/>
              <a:t>    </a:t>
            </a:r>
            <a:r>
              <a:rPr lang="he-IL" sz="3600" dirty="0"/>
              <a:t>  קָמוּ    </a:t>
            </a:r>
            <a:r>
              <a:rPr lang="he-IL" sz="3600" dirty="0" smtClean="0"/>
              <a:t>    </a:t>
            </a:r>
            <a:r>
              <a:rPr lang="en-US" sz="3600" dirty="0" smtClean="0"/>
              <a:t>    </a:t>
            </a:r>
            <a:r>
              <a:rPr lang="he-IL" sz="3600" dirty="0" smtClean="0"/>
              <a:t>     </a:t>
            </a:r>
            <a:r>
              <a:rPr lang="en-US" sz="3600" dirty="0" smtClean="0"/>
              <a:t>     </a:t>
            </a:r>
            <a:r>
              <a:rPr lang="he-IL" sz="3600" dirty="0"/>
              <a:t>בָּחֲרוּ</a:t>
            </a:r>
            <a:r>
              <a:rPr lang="en-US" sz="3600" dirty="0"/>
              <a:t>        </a:t>
            </a:r>
            <a:r>
              <a:rPr lang="he-IL" sz="3600" dirty="0"/>
              <a:t>     </a:t>
            </a:r>
            <a:r>
              <a:rPr lang="en-US" sz="3600" dirty="0"/>
              <a:t>   </a:t>
            </a:r>
            <a:r>
              <a:rPr lang="he-IL" sz="3600" dirty="0"/>
              <a:t>תַּמּוּ</a:t>
            </a:r>
            <a:endParaRPr lang="en-US" sz="3600" dirty="0"/>
          </a:p>
          <a:p>
            <a:r>
              <a:rPr lang="el-GR" sz="2800" dirty="0"/>
              <a:t>	</a:t>
            </a:r>
            <a:r>
              <a:rPr lang="en-US" sz="2800" dirty="0" smtClean="0"/>
              <a:t>Consonantal </a:t>
            </a:r>
            <a:r>
              <a:rPr lang="en-US" sz="2800" dirty="0"/>
              <a:t>suffix</a:t>
            </a:r>
            <a:r>
              <a:rPr lang="el-GR" sz="2800" dirty="0"/>
              <a:t>: </a:t>
            </a:r>
            <a:r>
              <a:rPr lang="he-IL" sz="3600" dirty="0"/>
              <a:t>קַ</a:t>
            </a:r>
            <a:r>
              <a:rPr lang="el-GR" sz="3600" dirty="0"/>
              <a:t> </a:t>
            </a:r>
            <a:r>
              <a:rPr lang="el-GR" sz="2800" dirty="0"/>
              <a:t>   </a:t>
            </a:r>
            <a:r>
              <a:rPr lang="en-US" sz="2800" dirty="0"/>
              <a:t>Vocalic Suffixes</a:t>
            </a:r>
            <a:r>
              <a:rPr lang="el-GR" sz="2800" dirty="0"/>
              <a:t>:     </a:t>
            </a:r>
            <a:r>
              <a:rPr lang="en-US" sz="2800" dirty="0"/>
              <a:t>Cons</a:t>
            </a:r>
            <a:r>
              <a:rPr lang="el-GR" sz="2800" dirty="0"/>
              <a:t>. </a:t>
            </a:r>
            <a:r>
              <a:rPr lang="en-US" sz="2800" dirty="0"/>
              <a:t>Suffix</a:t>
            </a:r>
            <a:r>
              <a:rPr lang="el-GR" sz="2800" dirty="0"/>
              <a:t>:</a:t>
            </a:r>
            <a:r>
              <a:rPr lang="en-US" sz="2800" dirty="0"/>
              <a:t> +  </a:t>
            </a:r>
            <a:r>
              <a:rPr lang="he-IL" sz="3600" dirty="0"/>
              <a:t>תַּמּוֹ ֹ </a:t>
            </a:r>
            <a:endParaRPr lang="en-US" sz="2800" dirty="0"/>
          </a:p>
          <a:p>
            <a:r>
              <a:rPr lang="el-GR" sz="2800" dirty="0"/>
              <a:t> 			</a:t>
            </a:r>
            <a:r>
              <a:rPr lang="en-US" sz="2800" dirty="0"/>
              <a:t>Vocalic suffixes</a:t>
            </a:r>
            <a:r>
              <a:rPr lang="el-GR" sz="2800" dirty="0"/>
              <a:t>: </a:t>
            </a:r>
            <a:r>
              <a:rPr lang="en-US" sz="2800" dirty="0"/>
              <a:t>  </a:t>
            </a:r>
            <a:r>
              <a:rPr lang="el-GR" sz="2800" dirty="0"/>
              <a:t>    </a:t>
            </a:r>
            <a:r>
              <a:rPr lang="he-IL" sz="2800" dirty="0" smtClean="0"/>
              <a:t>             </a:t>
            </a:r>
            <a:r>
              <a:rPr lang="el-GR" sz="2800" dirty="0" smtClean="0"/>
              <a:t>      </a:t>
            </a:r>
            <a:r>
              <a:rPr lang="he-IL" sz="3600" dirty="0"/>
              <a:t>ח</a:t>
            </a:r>
            <a:r>
              <a:rPr lang="he-IL" sz="2800" dirty="0"/>
              <a:t>ֲ</a:t>
            </a:r>
            <a:r>
              <a:rPr lang="el-GR" sz="2800" dirty="0"/>
              <a:t>           </a:t>
            </a:r>
            <a:r>
              <a:rPr lang="en-US" sz="2800" dirty="0"/>
              <a:t>Vocalic </a:t>
            </a:r>
            <a:r>
              <a:rPr lang="en-US" sz="2800" dirty="0" err="1"/>
              <a:t>Suff</a:t>
            </a:r>
            <a:r>
              <a:rPr lang="el-GR" sz="2800" dirty="0"/>
              <a:t>.</a:t>
            </a:r>
            <a:r>
              <a:rPr lang="en-US" sz="2800" dirty="0"/>
              <a:t> + </a:t>
            </a:r>
            <a:r>
              <a:rPr lang="he-IL" sz="3600" dirty="0"/>
              <a:t>תַּמּ</a:t>
            </a:r>
            <a:endParaRPr lang="en-US" sz="36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456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75" y="294776"/>
            <a:ext cx="10734013" cy="902257"/>
          </a:xfrm>
        </p:spPr>
        <p:txBody>
          <a:bodyPr/>
          <a:lstStyle/>
          <a:p>
            <a:r>
              <a:rPr lang="en-US" b="1" dirty="0"/>
              <a:t>9.C</a:t>
            </a:r>
            <a:r>
              <a:rPr lang="en-US" dirty="0"/>
              <a:t>.  </a:t>
            </a:r>
            <a:r>
              <a:rPr lang="en-US" b="1" dirty="0"/>
              <a:t>II</a:t>
            </a:r>
            <a:r>
              <a:rPr lang="en-US" dirty="0"/>
              <a:t>. </a:t>
            </a:r>
            <a:r>
              <a:rPr lang="en-US" b="1" dirty="0"/>
              <a:t>‘</a:t>
            </a:r>
            <a:r>
              <a:rPr lang="en-US" b="1" dirty="0" err="1"/>
              <a:t>Ayin</a:t>
            </a:r>
            <a:r>
              <a:rPr lang="en-US" dirty="0"/>
              <a:t> </a:t>
            </a:r>
            <a:r>
              <a:rPr lang="en-US" b="1" dirty="0"/>
              <a:t>position--weak and guttural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697" y="1479666"/>
            <a:ext cx="11421687" cy="4768734"/>
          </a:xfrm>
        </p:spPr>
        <p:txBody>
          <a:bodyPr>
            <a:normAutofit/>
          </a:bodyPr>
          <a:lstStyle/>
          <a:p>
            <a:r>
              <a:rPr lang="he-IL" sz="3600" dirty="0" smtClean="0"/>
              <a:t>קוּם</a:t>
            </a:r>
            <a:r>
              <a:rPr lang="el-GR" sz="3600" dirty="0" smtClean="0"/>
              <a:t>     </a:t>
            </a:r>
            <a:r>
              <a:rPr lang="he-IL" sz="3600" dirty="0"/>
              <a:t>	וְאַתֶּם קַמְתֶּם עַל־בֵּית אָבִי הַיּוֹם</a:t>
            </a:r>
            <a:endParaRPr lang="en-US" sz="3600" dirty="0"/>
          </a:p>
          <a:p>
            <a:r>
              <a:rPr lang="en-US" sz="2800" dirty="0" err="1"/>
              <a:t>Judg</a:t>
            </a:r>
            <a:r>
              <a:rPr lang="he-IL" sz="2800" dirty="0"/>
              <a:t>.</a:t>
            </a:r>
            <a:r>
              <a:rPr lang="en-US" sz="2800" dirty="0"/>
              <a:t> 9:18 But today you have revolted against my father’s </a:t>
            </a:r>
            <a:r>
              <a:rPr lang="en-US" sz="2800" dirty="0" smtClean="0"/>
              <a:t>family/house   </a:t>
            </a:r>
            <a:endParaRPr lang="en-US" sz="2800" dirty="0"/>
          </a:p>
          <a:p>
            <a:r>
              <a:rPr lang="he-IL" sz="3600" dirty="0"/>
              <a:t>בָּחַר</a:t>
            </a:r>
            <a:r>
              <a:rPr lang="el-GR" sz="3600" dirty="0"/>
              <a:t>        </a:t>
            </a:r>
            <a:r>
              <a:rPr lang="he-IL" sz="3600" dirty="0"/>
              <a:t>לֹֽא־בָחַרְתִּי בְעִיר מִכֹּל שִׁבְטֵי יִשְׂרָאֵל</a:t>
            </a:r>
            <a:r>
              <a:rPr lang="el-GR" sz="3600" dirty="0"/>
              <a:t>  </a:t>
            </a:r>
            <a:r>
              <a:rPr lang="el-GR" dirty="0"/>
              <a:t>   </a:t>
            </a:r>
            <a:endParaRPr lang="en-US" dirty="0"/>
          </a:p>
          <a:p>
            <a:r>
              <a:rPr lang="en-US" sz="3000" dirty="0"/>
              <a:t>1 Kings 8:16   I have not chosen a city in any tribe of </a:t>
            </a:r>
            <a:r>
              <a:rPr lang="en-US" sz="3000" dirty="0" smtClean="0"/>
              <a:t>Israel</a:t>
            </a:r>
            <a:endParaRPr lang="en-US" sz="3000" dirty="0"/>
          </a:p>
          <a:p>
            <a:r>
              <a:rPr lang="he-IL" sz="3600" dirty="0"/>
              <a:t>תָּמַם</a:t>
            </a:r>
            <a:r>
              <a:rPr lang="en-US" sz="3600" dirty="0"/>
              <a:t>      </a:t>
            </a:r>
            <a:r>
              <a:rPr lang="he-IL" sz="3600" dirty="0"/>
              <a:t>	וַיְהִי כַאֲשֶׁר־תַּמּוּ כָּל־אַנְשֵׁי </a:t>
            </a:r>
            <a:endParaRPr lang="en-US" sz="3600" dirty="0"/>
          </a:p>
          <a:p>
            <a:r>
              <a:rPr lang="en-US" sz="3000" dirty="0"/>
              <a:t>Deut. 2:16   </a:t>
            </a:r>
            <a:r>
              <a:rPr lang="en-US" sz="3000" dirty="0" smtClean="0"/>
              <a:t>And it came to pass as </a:t>
            </a:r>
            <a:r>
              <a:rPr lang="en-US" sz="3000" dirty="0"/>
              <a:t>all the men </a:t>
            </a:r>
            <a:r>
              <a:rPr lang="en-US" sz="3000" dirty="0" smtClean="0"/>
              <a:t>had </a:t>
            </a:r>
            <a:r>
              <a:rPr lang="en-US" sz="3000" dirty="0"/>
              <a:t>perished 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251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Observations on III. </a:t>
            </a:r>
            <a:r>
              <a:rPr lang="en-US" b="1" dirty="0" err="1"/>
              <a:t>Lāme</a:t>
            </a:r>
            <a:r>
              <a:rPr lang="en-US" b="1" u="sng" dirty="0" err="1"/>
              <a:t>d</a:t>
            </a:r>
            <a:r>
              <a:rPr lang="en-US" b="1" dirty="0"/>
              <a:t> position weak and guttural: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10925204" cy="4195481"/>
          </a:xfrm>
        </p:spPr>
        <p:txBody>
          <a:bodyPr>
            <a:normAutofit fontScale="47500" lnSpcReduction="20000"/>
          </a:bodyPr>
          <a:lstStyle/>
          <a:p>
            <a:r>
              <a:rPr lang="he-IL" sz="5900" dirty="0" smtClean="0"/>
              <a:t>    </a:t>
            </a:r>
            <a:r>
              <a:rPr lang="en-US" sz="5900" dirty="0" smtClean="0"/>
              <a:t>Regular    </a:t>
            </a:r>
            <a:r>
              <a:rPr lang="en-US" sz="5900" dirty="0" err="1"/>
              <a:t>Lāme</a:t>
            </a:r>
            <a:r>
              <a:rPr lang="en-US" sz="5900" u="sng" dirty="0" err="1"/>
              <a:t>d</a:t>
            </a:r>
            <a:r>
              <a:rPr lang="en-US" sz="5900" dirty="0" err="1"/>
              <a:t>-Hē</a:t>
            </a:r>
            <a:r>
              <a:rPr lang="en-US" sz="5900" dirty="0"/>
              <a:t> </a:t>
            </a:r>
            <a:r>
              <a:rPr lang="en-US" sz="5900" dirty="0" smtClean="0"/>
              <a:t> </a:t>
            </a:r>
            <a:r>
              <a:rPr lang="en-US" sz="5900" dirty="0" err="1" smtClean="0"/>
              <a:t>Lāme</a:t>
            </a:r>
            <a:r>
              <a:rPr lang="en-US" sz="5900" u="sng" dirty="0" err="1" smtClean="0"/>
              <a:t>d</a:t>
            </a:r>
            <a:r>
              <a:rPr lang="en-US" sz="5900" dirty="0" smtClean="0"/>
              <a:t>-guttural  </a:t>
            </a:r>
            <a:r>
              <a:rPr lang="he-IL" sz="5900" dirty="0" smtClean="0"/>
              <a:t>  </a:t>
            </a:r>
            <a:r>
              <a:rPr lang="en-US" sz="5900" dirty="0" err="1" smtClean="0"/>
              <a:t>Lāme</a:t>
            </a:r>
            <a:r>
              <a:rPr lang="en-US" sz="5900" u="sng" dirty="0" err="1" smtClean="0"/>
              <a:t>d</a:t>
            </a:r>
            <a:r>
              <a:rPr lang="en-US" sz="5900" dirty="0" smtClean="0"/>
              <a:t>-’</a:t>
            </a:r>
            <a:r>
              <a:rPr lang="en-US" sz="5900" dirty="0" err="1" smtClean="0"/>
              <a:t>Āle</a:t>
            </a:r>
            <a:r>
              <a:rPr lang="en-US" sz="5900" u="sng" dirty="0" err="1" smtClean="0"/>
              <a:t>f</a:t>
            </a:r>
            <a:r>
              <a:rPr lang="he-IL" sz="5900" dirty="0" smtClean="0"/>
              <a:t>         </a:t>
            </a:r>
            <a:endParaRPr lang="en-US" sz="5900" dirty="0"/>
          </a:p>
          <a:p>
            <a:r>
              <a:rPr lang="en-US" sz="6500" dirty="0"/>
              <a:t>  </a:t>
            </a:r>
            <a:r>
              <a:rPr lang="en-US" sz="6500" dirty="0" smtClean="0"/>
              <a:t>    </a:t>
            </a:r>
            <a:r>
              <a:rPr lang="he-IL" sz="6500" dirty="0" smtClean="0"/>
              <a:t>     </a:t>
            </a:r>
            <a:r>
              <a:rPr lang="he-IL" sz="6500" dirty="0"/>
              <a:t>שָׁמַר</a:t>
            </a:r>
            <a:r>
              <a:rPr lang="en-US" sz="6500" dirty="0"/>
              <a:t>         </a:t>
            </a:r>
            <a:r>
              <a:rPr lang="he-IL" sz="6500" dirty="0"/>
              <a:t>בָּנָה</a:t>
            </a:r>
            <a:r>
              <a:rPr lang="en-US" sz="6500" dirty="0"/>
              <a:t>      </a:t>
            </a:r>
            <a:r>
              <a:rPr lang="en-US" sz="6500" dirty="0" smtClean="0"/>
              <a:t>        </a:t>
            </a:r>
            <a:r>
              <a:rPr lang="he-IL" sz="6500" dirty="0"/>
              <a:t>שָׁמַע</a:t>
            </a:r>
            <a:r>
              <a:rPr lang="en-US" sz="6500" dirty="0"/>
              <a:t>         </a:t>
            </a:r>
            <a:r>
              <a:rPr lang="en-US" sz="6500" dirty="0" smtClean="0"/>
              <a:t>          </a:t>
            </a:r>
            <a:r>
              <a:rPr lang="he-IL" sz="6500" dirty="0"/>
              <a:t>מָצָא  </a:t>
            </a:r>
            <a:r>
              <a:rPr lang="en-US" sz="6500" dirty="0"/>
              <a:t>      </a:t>
            </a:r>
          </a:p>
          <a:p>
            <a:r>
              <a:rPr lang="en-US" sz="3600" dirty="0"/>
              <a:t>     </a:t>
            </a:r>
            <a:r>
              <a:rPr lang="en-US" sz="3600" dirty="0" smtClean="0"/>
              <a:t> </a:t>
            </a:r>
            <a:r>
              <a:rPr lang="he-IL" sz="3600" dirty="0" smtClean="0"/>
              <a:t>   </a:t>
            </a:r>
            <a:r>
              <a:rPr lang="en-US" sz="3600" dirty="0" smtClean="0"/>
              <a:t>  </a:t>
            </a:r>
            <a:r>
              <a:rPr lang="en-US" sz="3600" dirty="0"/>
              <a:t>to keep                  to build       </a:t>
            </a:r>
            <a:r>
              <a:rPr lang="en-US" sz="3600" dirty="0" smtClean="0"/>
              <a:t>     </a:t>
            </a:r>
            <a:r>
              <a:rPr lang="he-IL" sz="3600" dirty="0" smtClean="0"/>
              <a:t>   </a:t>
            </a:r>
            <a:r>
              <a:rPr lang="en-US" sz="3600" dirty="0" smtClean="0"/>
              <a:t>        </a:t>
            </a:r>
            <a:r>
              <a:rPr lang="en-US" sz="3600" dirty="0"/>
              <a:t>to hear         </a:t>
            </a:r>
            <a:r>
              <a:rPr lang="en-US" sz="3600" dirty="0" smtClean="0"/>
              <a:t>                          </a:t>
            </a:r>
            <a:r>
              <a:rPr lang="en-US" sz="3600" dirty="0"/>
              <a:t>to find  </a:t>
            </a:r>
            <a:r>
              <a:rPr lang="en-US" sz="5100" dirty="0"/>
              <a:t>  </a:t>
            </a:r>
          </a:p>
          <a:p>
            <a:r>
              <a:rPr lang="en-US" sz="5100" dirty="0"/>
              <a:t>1CS </a:t>
            </a:r>
            <a:r>
              <a:rPr lang="en-US" sz="6500" dirty="0"/>
              <a:t> </a:t>
            </a:r>
            <a:r>
              <a:rPr lang="he-IL" sz="6500" dirty="0"/>
              <a:t>שָׁמַרְתִּי</a:t>
            </a:r>
            <a:r>
              <a:rPr lang="en-US" sz="6500" dirty="0"/>
              <a:t>     </a:t>
            </a:r>
            <a:r>
              <a:rPr lang="en-US" sz="6500" dirty="0" smtClean="0"/>
              <a:t>    </a:t>
            </a:r>
            <a:r>
              <a:rPr lang="he-IL" sz="6500" dirty="0"/>
              <a:t>בָּנִיתִי</a:t>
            </a:r>
            <a:r>
              <a:rPr lang="en-US" sz="6500" dirty="0"/>
              <a:t>   </a:t>
            </a:r>
            <a:r>
              <a:rPr lang="en-US" sz="6500" dirty="0" smtClean="0"/>
              <a:t>        </a:t>
            </a:r>
            <a:r>
              <a:rPr lang="he-IL" sz="6500" dirty="0"/>
              <a:t>שָׁמַעְתִּי</a:t>
            </a:r>
            <a:r>
              <a:rPr lang="en-US" sz="6500" dirty="0"/>
              <a:t>       </a:t>
            </a:r>
            <a:r>
              <a:rPr lang="en-US" sz="6500" dirty="0" smtClean="0"/>
              <a:t>     </a:t>
            </a:r>
            <a:r>
              <a:rPr lang="he-IL" sz="6500" dirty="0" smtClean="0"/>
              <a:t> </a:t>
            </a:r>
            <a:r>
              <a:rPr lang="en-US" sz="6500" dirty="0" smtClean="0"/>
              <a:t>     </a:t>
            </a:r>
            <a:r>
              <a:rPr lang="he-IL" sz="6500" dirty="0"/>
              <a:t>מָצָאתִי</a:t>
            </a:r>
            <a:endParaRPr lang="en-US" sz="6500" dirty="0"/>
          </a:p>
          <a:p>
            <a:r>
              <a:rPr lang="en-US" sz="5100" dirty="0"/>
              <a:t>2MS </a:t>
            </a:r>
            <a:r>
              <a:rPr lang="he-IL" sz="6500" dirty="0"/>
              <a:t>שָׁמַרְתָּ  </a:t>
            </a:r>
            <a:r>
              <a:rPr lang="en-US" sz="6500" dirty="0"/>
              <a:t>     </a:t>
            </a:r>
            <a:r>
              <a:rPr lang="he-IL" sz="6500" dirty="0"/>
              <a:t>     בָּנִיתָ     </a:t>
            </a:r>
            <a:r>
              <a:rPr lang="en-US" sz="6500" dirty="0" smtClean="0"/>
              <a:t>     </a:t>
            </a:r>
            <a:r>
              <a:rPr lang="he-IL" sz="6500" dirty="0" smtClean="0"/>
              <a:t> </a:t>
            </a:r>
            <a:r>
              <a:rPr lang="en-US" sz="6500" dirty="0" smtClean="0"/>
              <a:t>  </a:t>
            </a:r>
            <a:r>
              <a:rPr lang="he-IL" sz="6500" dirty="0"/>
              <a:t>שָׁמַעְתָּ</a:t>
            </a:r>
            <a:r>
              <a:rPr lang="en-US" sz="6500" dirty="0"/>
              <a:t>      </a:t>
            </a:r>
            <a:r>
              <a:rPr lang="en-US" sz="6500" dirty="0" smtClean="0"/>
              <a:t>      </a:t>
            </a:r>
            <a:r>
              <a:rPr lang="he-IL" sz="6500" dirty="0" smtClean="0"/>
              <a:t> </a:t>
            </a:r>
            <a:r>
              <a:rPr lang="en-US" sz="6500" dirty="0" smtClean="0"/>
              <a:t>      </a:t>
            </a:r>
            <a:r>
              <a:rPr lang="he-IL" sz="6500" dirty="0"/>
              <a:t>מָצָאתָ</a:t>
            </a:r>
            <a:endParaRPr lang="en-US" sz="6500" dirty="0"/>
          </a:p>
          <a:p>
            <a:r>
              <a:rPr lang="en-US" sz="5100" dirty="0"/>
              <a:t>2FS </a:t>
            </a:r>
            <a:r>
              <a:rPr lang="he-IL" sz="6500" dirty="0"/>
              <a:t>שְׁמַרְתְּ   </a:t>
            </a:r>
            <a:r>
              <a:rPr lang="en-US" sz="6500" dirty="0"/>
              <a:t>    </a:t>
            </a:r>
            <a:r>
              <a:rPr lang="he-IL" sz="6500" dirty="0"/>
              <a:t>בָּנִית       </a:t>
            </a:r>
            <a:r>
              <a:rPr lang="en-US" sz="6500" dirty="0"/>
              <a:t>    </a:t>
            </a:r>
            <a:r>
              <a:rPr lang="en-US" sz="6500" dirty="0" smtClean="0"/>
              <a:t>       </a:t>
            </a:r>
            <a:r>
              <a:rPr lang="he-IL" sz="6500" dirty="0"/>
              <a:t>שָׁמַעְתְּ</a:t>
            </a:r>
            <a:r>
              <a:rPr lang="en-US" sz="6500" dirty="0"/>
              <a:t>      </a:t>
            </a:r>
            <a:r>
              <a:rPr lang="en-US" sz="6500" dirty="0" smtClean="0"/>
              <a:t>         </a:t>
            </a:r>
            <a:r>
              <a:rPr lang="he-IL" sz="6500" dirty="0" smtClean="0"/>
              <a:t> </a:t>
            </a:r>
            <a:r>
              <a:rPr lang="en-US" sz="6500" dirty="0" smtClean="0"/>
              <a:t>    </a:t>
            </a:r>
            <a:r>
              <a:rPr lang="he-IL" sz="6500" dirty="0"/>
              <a:t>מָצָאת</a:t>
            </a:r>
            <a:endParaRPr lang="en-US" sz="6500" dirty="0"/>
          </a:p>
          <a:p>
            <a:r>
              <a:rPr lang="en-US" sz="5100" dirty="0"/>
              <a:t>3MS</a:t>
            </a:r>
            <a:r>
              <a:rPr lang="el-GR" sz="6500" dirty="0"/>
              <a:t> </a:t>
            </a:r>
            <a:r>
              <a:rPr lang="he-IL" sz="6500" dirty="0" smtClean="0"/>
              <a:t>בָּנָה             שָׁמַר   </a:t>
            </a:r>
            <a:r>
              <a:rPr lang="en-US" sz="6500" dirty="0" smtClean="0"/>
              <a:t>          </a:t>
            </a:r>
            <a:r>
              <a:rPr lang="he-IL" sz="6500" dirty="0"/>
              <a:t>שָׁמַע   </a:t>
            </a:r>
            <a:r>
              <a:rPr lang="en-US" sz="6500" dirty="0"/>
              <a:t>       </a:t>
            </a:r>
            <a:r>
              <a:rPr lang="en-US" sz="6500" dirty="0" smtClean="0"/>
              <a:t>        </a:t>
            </a:r>
            <a:r>
              <a:rPr lang="he-IL" sz="6500" dirty="0" smtClean="0"/>
              <a:t> </a:t>
            </a:r>
            <a:r>
              <a:rPr lang="en-US" sz="6500" dirty="0" smtClean="0"/>
              <a:t> </a:t>
            </a:r>
            <a:r>
              <a:rPr lang="he-IL" sz="6500" dirty="0" smtClean="0"/>
              <a:t>   </a:t>
            </a:r>
            <a:r>
              <a:rPr lang="en-US" sz="6500" dirty="0" smtClean="0"/>
              <a:t>  </a:t>
            </a:r>
            <a:r>
              <a:rPr lang="he-IL" sz="6500" dirty="0"/>
              <a:t>מָצָא</a:t>
            </a:r>
            <a:endParaRPr lang="en-US" sz="6500" dirty="0"/>
          </a:p>
          <a:p>
            <a:r>
              <a:rPr lang="en-US" sz="5100" dirty="0"/>
              <a:t>3FS </a:t>
            </a:r>
            <a:r>
              <a:rPr lang="he-IL" sz="6500" dirty="0"/>
              <a:t>שָׁמְרָה </a:t>
            </a:r>
            <a:r>
              <a:rPr lang="he-IL" sz="6500" dirty="0" smtClean="0"/>
              <a:t>  </a:t>
            </a:r>
            <a:r>
              <a:rPr lang="en-US" sz="6500" dirty="0" smtClean="0"/>
              <a:t>    </a:t>
            </a:r>
            <a:r>
              <a:rPr lang="he-IL" sz="6500" dirty="0"/>
              <a:t>בָּנְתָה    </a:t>
            </a:r>
            <a:r>
              <a:rPr lang="he-IL" sz="6500" dirty="0" smtClean="0"/>
              <a:t>   </a:t>
            </a:r>
            <a:r>
              <a:rPr lang="en-US" sz="6500" dirty="0" smtClean="0"/>
              <a:t>           </a:t>
            </a:r>
            <a:r>
              <a:rPr lang="he-IL" sz="6500" dirty="0"/>
              <a:t>שָׁמְעָה</a:t>
            </a:r>
            <a:r>
              <a:rPr lang="en-US" sz="6500" dirty="0"/>
              <a:t>     </a:t>
            </a:r>
            <a:r>
              <a:rPr lang="en-US" sz="6500" dirty="0" smtClean="0"/>
              <a:t>         </a:t>
            </a:r>
            <a:r>
              <a:rPr lang="he-IL" sz="6500" dirty="0" smtClean="0"/>
              <a:t>    </a:t>
            </a:r>
            <a:r>
              <a:rPr lang="en-US" sz="6500" dirty="0" smtClean="0"/>
              <a:t>  </a:t>
            </a:r>
            <a:r>
              <a:rPr lang="he-IL" sz="6500" dirty="0" smtClean="0"/>
              <a:t>   </a:t>
            </a:r>
            <a:r>
              <a:rPr lang="he-IL" sz="6500" dirty="0"/>
              <a:t>מָצְאָה</a:t>
            </a:r>
            <a:endParaRPr lang="en-US" sz="65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5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Observations on III. </a:t>
            </a:r>
            <a:r>
              <a:rPr lang="en-US" b="1" dirty="0" err="1"/>
              <a:t>Lāme</a:t>
            </a:r>
            <a:r>
              <a:rPr lang="en-US" b="1" u="sng" dirty="0" err="1"/>
              <a:t>d</a:t>
            </a:r>
            <a:r>
              <a:rPr lang="en-US" b="1" dirty="0"/>
              <a:t> position weak and guttural: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10135495" cy="4195481"/>
          </a:xfrm>
        </p:spPr>
        <p:txBody>
          <a:bodyPr>
            <a:normAutofit/>
          </a:bodyPr>
          <a:lstStyle/>
          <a:p>
            <a:r>
              <a:rPr lang="en-US" sz="2800" dirty="0"/>
              <a:t>1CP</a:t>
            </a:r>
            <a:r>
              <a:rPr lang="el-GR" sz="3600" dirty="0"/>
              <a:t>    </a:t>
            </a:r>
            <a:r>
              <a:rPr lang="he-IL" sz="3600" dirty="0"/>
              <a:t>שָׁמַרְנוּ</a:t>
            </a:r>
            <a:r>
              <a:rPr lang="en-US" sz="3600" dirty="0"/>
              <a:t>  </a:t>
            </a:r>
            <a:r>
              <a:rPr lang="he-IL" sz="3600" dirty="0"/>
              <a:t>    בָּנִינוּ      </a:t>
            </a:r>
            <a:r>
              <a:rPr lang="en-US" sz="3600" dirty="0"/>
              <a:t>         </a:t>
            </a:r>
            <a:r>
              <a:rPr lang="he-IL" sz="3600" dirty="0"/>
              <a:t>שָׁמַעְנוּ</a:t>
            </a:r>
            <a:r>
              <a:rPr lang="en-US" sz="3600" dirty="0"/>
              <a:t>           </a:t>
            </a:r>
            <a:r>
              <a:rPr lang="he-IL" sz="3600" dirty="0"/>
              <a:t>מָצָאנוּ</a:t>
            </a:r>
            <a:endParaRPr lang="en-US" sz="3600" dirty="0"/>
          </a:p>
          <a:p>
            <a:r>
              <a:rPr lang="en-US" sz="2800" dirty="0"/>
              <a:t>2MP</a:t>
            </a:r>
            <a:r>
              <a:rPr lang="el-GR" sz="3600" dirty="0"/>
              <a:t>  </a:t>
            </a:r>
            <a:r>
              <a:rPr lang="he-IL" sz="3600" dirty="0"/>
              <a:t>שְׁמַרְתֶּם </a:t>
            </a:r>
            <a:r>
              <a:rPr lang="en-US" sz="3600" dirty="0"/>
              <a:t>  </a:t>
            </a:r>
            <a:r>
              <a:rPr lang="he-IL" sz="3600" dirty="0" smtClean="0"/>
              <a:t>בְּנִיתֶם    </a:t>
            </a:r>
            <a:r>
              <a:rPr lang="el-GR" sz="3600" dirty="0" smtClean="0"/>
              <a:t>   </a:t>
            </a:r>
            <a:r>
              <a:rPr lang="en-US" sz="3600" dirty="0" smtClean="0"/>
              <a:t>    </a:t>
            </a:r>
            <a:r>
              <a:rPr lang="el-GR" sz="3600" dirty="0" smtClean="0"/>
              <a:t>    </a:t>
            </a:r>
            <a:r>
              <a:rPr lang="he-IL" sz="3600" dirty="0"/>
              <a:t>שְׁמַעְתֶּם</a:t>
            </a:r>
            <a:r>
              <a:rPr lang="en-US" sz="3600" dirty="0"/>
              <a:t>          </a:t>
            </a:r>
            <a:r>
              <a:rPr lang="he-IL" sz="3600" dirty="0"/>
              <a:t>מְצָאתֶם</a:t>
            </a:r>
            <a:endParaRPr lang="en-US" sz="3600" dirty="0"/>
          </a:p>
          <a:p>
            <a:r>
              <a:rPr lang="en-US" sz="2800" dirty="0"/>
              <a:t>2FP</a:t>
            </a:r>
            <a:r>
              <a:rPr lang="el-GR" sz="3600" dirty="0"/>
              <a:t>    </a:t>
            </a:r>
            <a:r>
              <a:rPr lang="he-IL" sz="3600" dirty="0"/>
              <a:t>שְׁמַרְתֶּן</a:t>
            </a:r>
            <a:r>
              <a:rPr lang="en-US" sz="3600" dirty="0"/>
              <a:t> </a:t>
            </a:r>
            <a:r>
              <a:rPr lang="en-US" sz="3600" dirty="0" smtClean="0"/>
              <a:t> </a:t>
            </a:r>
            <a:r>
              <a:rPr lang="he-IL" sz="3600" dirty="0"/>
              <a:t>בְּנִיתֶן     </a:t>
            </a:r>
            <a:r>
              <a:rPr lang="he-IL" sz="3600" dirty="0" smtClean="0"/>
              <a:t> </a:t>
            </a:r>
            <a:r>
              <a:rPr lang="el-GR" sz="3600" dirty="0" smtClean="0"/>
              <a:t> </a:t>
            </a:r>
            <a:r>
              <a:rPr lang="en-US" sz="3600" dirty="0" smtClean="0"/>
              <a:t>         </a:t>
            </a:r>
            <a:r>
              <a:rPr lang="el-GR" sz="3600" dirty="0" smtClean="0"/>
              <a:t>  </a:t>
            </a:r>
            <a:r>
              <a:rPr lang="he-IL" sz="3600" dirty="0"/>
              <a:t>שְׁמַעְתֶּן</a:t>
            </a:r>
            <a:r>
              <a:rPr lang="en-US" sz="3600" dirty="0"/>
              <a:t>          </a:t>
            </a:r>
            <a:r>
              <a:rPr lang="he-IL" sz="3600" dirty="0"/>
              <a:t>מְצָאתֶן</a:t>
            </a:r>
            <a:endParaRPr lang="en-US" sz="3600" dirty="0"/>
          </a:p>
          <a:p>
            <a:r>
              <a:rPr lang="en-US" sz="2800" dirty="0"/>
              <a:t>3CP</a:t>
            </a:r>
            <a:r>
              <a:rPr lang="el-GR" sz="3600" dirty="0"/>
              <a:t>  </a:t>
            </a:r>
            <a:r>
              <a:rPr lang="el-GR" sz="3600" dirty="0" smtClean="0"/>
              <a:t>   </a:t>
            </a:r>
            <a:r>
              <a:rPr lang="he-IL" sz="3600" dirty="0"/>
              <a:t>שָׁמְרוּ</a:t>
            </a:r>
            <a:r>
              <a:rPr lang="en-US" sz="3600" dirty="0"/>
              <a:t>    </a:t>
            </a:r>
            <a:r>
              <a:rPr lang="he-IL" sz="3600" dirty="0"/>
              <a:t>  בָּנוּ    </a:t>
            </a:r>
            <a:r>
              <a:rPr lang="he-IL" sz="3600" dirty="0" smtClean="0"/>
              <a:t>  </a:t>
            </a:r>
            <a:r>
              <a:rPr lang="en-US" sz="3600" dirty="0" smtClean="0"/>
              <a:t>            </a:t>
            </a:r>
            <a:r>
              <a:rPr lang="he-IL" sz="3600" dirty="0"/>
              <a:t>שָׁמְעוּ</a:t>
            </a:r>
            <a:r>
              <a:rPr lang="en-US" sz="3600" dirty="0"/>
              <a:t>        </a:t>
            </a:r>
            <a:r>
              <a:rPr lang="he-IL" sz="3600" dirty="0"/>
              <a:t>   </a:t>
            </a:r>
            <a:r>
              <a:rPr lang="en-US" sz="3600" dirty="0"/>
              <a:t>  </a:t>
            </a:r>
            <a:r>
              <a:rPr lang="he-IL" sz="3600" dirty="0"/>
              <a:t>מָצְאוּ</a:t>
            </a:r>
            <a:r>
              <a:rPr lang="el-GR" dirty="0"/>
              <a:t/>
            </a:r>
            <a:br>
              <a:rPr lang="el-GR" dirty="0"/>
            </a:br>
            <a:r>
              <a:rPr lang="el-GR" dirty="0"/>
              <a:t>		      </a:t>
            </a:r>
            <a:r>
              <a:rPr lang="en-US" dirty="0"/>
              <a:t>Consonantal suffix</a:t>
            </a:r>
            <a:r>
              <a:rPr lang="he-IL" dirty="0"/>
              <a:t>ֶ</a:t>
            </a:r>
            <a:r>
              <a:rPr lang="en-US" dirty="0" err="1"/>
              <a:t>es</a:t>
            </a:r>
            <a:r>
              <a:rPr lang="el-GR" dirty="0"/>
              <a:t>:  </a:t>
            </a:r>
            <a:r>
              <a:rPr lang="en-US" dirty="0" smtClean="0"/>
              <a:t>= </a:t>
            </a:r>
            <a:r>
              <a:rPr lang="en-US" dirty="0"/>
              <a:t>Regular</a:t>
            </a:r>
            <a:r>
              <a:rPr lang="el-GR" dirty="0"/>
              <a:t>:  </a:t>
            </a:r>
            <a:r>
              <a:rPr lang="en-US" dirty="0" smtClean="0"/>
              <a:t>        </a:t>
            </a:r>
            <a:r>
              <a:rPr lang="el-GR" dirty="0" smtClean="0"/>
              <a:t>  </a:t>
            </a:r>
            <a:r>
              <a:rPr lang="en-US" dirty="0" smtClean="0"/>
              <a:t>                        </a:t>
            </a:r>
            <a:r>
              <a:rPr lang="en-US" dirty="0"/>
              <a:t>Cons</a:t>
            </a:r>
            <a:r>
              <a:rPr lang="el-GR" dirty="0"/>
              <a:t>. </a:t>
            </a:r>
            <a:r>
              <a:rPr lang="en-US" dirty="0"/>
              <a:t>Suffixes</a:t>
            </a:r>
            <a:r>
              <a:rPr lang="el-GR" dirty="0"/>
              <a:t>:</a:t>
            </a:r>
            <a:r>
              <a:rPr lang="en-US" dirty="0"/>
              <a:t>   </a:t>
            </a:r>
            <a:r>
              <a:rPr lang="el-GR" dirty="0"/>
              <a:t/>
            </a:r>
            <a:br>
              <a:rPr lang="el-GR" dirty="0"/>
            </a:br>
            <a:r>
              <a:rPr lang="en-US" dirty="0"/>
              <a:t>           </a:t>
            </a:r>
            <a:r>
              <a:rPr lang="en-US" dirty="0" smtClean="0"/>
              <a:t>      added </a:t>
            </a:r>
            <a:r>
              <a:rPr lang="en-US" dirty="0"/>
              <a:t>by </a:t>
            </a:r>
            <a:r>
              <a:rPr lang="he-IL" sz="3600" dirty="0"/>
              <a:t>ִי </a:t>
            </a:r>
            <a:r>
              <a:rPr lang="en-US" sz="3600" dirty="0"/>
              <a:t> </a:t>
            </a:r>
            <a:r>
              <a:rPr lang="en-US" dirty="0"/>
              <a:t>drop </a:t>
            </a:r>
            <a:r>
              <a:rPr lang="en-US" dirty="0" err="1"/>
              <a:t>dagesh</a:t>
            </a:r>
            <a:r>
              <a:rPr lang="en-US" dirty="0"/>
              <a:t> in </a:t>
            </a:r>
            <a:r>
              <a:rPr lang="he-IL" sz="3600" dirty="0"/>
              <a:t>ת</a:t>
            </a:r>
            <a:r>
              <a:rPr lang="en-US" dirty="0"/>
              <a:t>    </a:t>
            </a:r>
            <a:r>
              <a:rPr lang="en-US" dirty="0" smtClean="0"/>
              <a:t>           </a:t>
            </a:r>
            <a:r>
              <a:rPr lang="en-US" dirty="0"/>
              <a:t>drop </a:t>
            </a:r>
            <a:r>
              <a:rPr lang="en-US" dirty="0" err="1"/>
              <a:t>š</a:t>
            </a:r>
            <a:r>
              <a:rPr lang="en-US" baseline="30000" dirty="0" err="1"/>
              <a:t>e</a:t>
            </a:r>
            <a:r>
              <a:rPr lang="en-US" dirty="0" err="1"/>
              <a:t>vā</a:t>
            </a:r>
            <a:r>
              <a:rPr lang="en-US" dirty="0"/>
              <a:t>’ and </a:t>
            </a:r>
            <a:r>
              <a:rPr lang="en-US" dirty="0" err="1"/>
              <a:t>dagesh</a:t>
            </a:r>
            <a:r>
              <a:rPr lang="en-US" dirty="0"/>
              <a:t> in </a:t>
            </a:r>
            <a:r>
              <a:rPr lang="he-IL" sz="3600" dirty="0"/>
              <a:t>ת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31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Observations on III. </a:t>
            </a:r>
            <a:r>
              <a:rPr lang="en-US" b="1" dirty="0" err="1"/>
              <a:t>Lāme</a:t>
            </a:r>
            <a:r>
              <a:rPr lang="en-US" b="1" u="sng" dirty="0" err="1"/>
              <a:t>d</a:t>
            </a:r>
            <a:r>
              <a:rPr lang="en-US" b="1" dirty="0"/>
              <a:t> position weak and guttural: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10476317" cy="4555700"/>
          </a:xfrm>
        </p:spPr>
        <p:txBody>
          <a:bodyPr>
            <a:normAutofit lnSpcReduction="10000"/>
          </a:bodyPr>
          <a:lstStyle/>
          <a:p>
            <a:r>
              <a:rPr lang="he-IL" sz="3600" dirty="0" smtClean="0"/>
              <a:t>בָּנָה</a:t>
            </a:r>
            <a:r>
              <a:rPr lang="en-US" sz="3600" dirty="0" smtClean="0"/>
              <a:t>      </a:t>
            </a:r>
            <a:r>
              <a:rPr lang="he-IL" sz="3600" dirty="0"/>
              <a:t>לָמָּה לֹא־בְנִיתֶם לִי בֵּית אֲרָזִים</a:t>
            </a:r>
            <a:endParaRPr lang="en-US" sz="3600" dirty="0"/>
          </a:p>
          <a:p>
            <a:r>
              <a:rPr lang="en-US" sz="2800" dirty="0"/>
              <a:t>2 Sam 7:7     “Why have you not built me a house of cedar</a:t>
            </a:r>
            <a:r>
              <a:rPr lang="en-US" sz="2800" dirty="0" smtClean="0"/>
              <a:t>?”</a:t>
            </a:r>
            <a:endParaRPr lang="en-US" sz="2800" dirty="0"/>
          </a:p>
          <a:p>
            <a:r>
              <a:rPr lang="he-IL" sz="3600" dirty="0"/>
              <a:t>שָׁמַע</a:t>
            </a:r>
            <a:r>
              <a:rPr lang="en-US" sz="3600" dirty="0"/>
              <a:t>           </a:t>
            </a:r>
            <a:r>
              <a:rPr lang="he-IL" sz="3600" dirty="0"/>
              <a:t>וַאֲנִי שָׁמַעְתִּי עָלֶיךָ </a:t>
            </a:r>
            <a:endParaRPr lang="en-US" sz="3600" dirty="0"/>
          </a:p>
          <a:p>
            <a:r>
              <a:rPr lang="en-US" sz="2800" dirty="0"/>
              <a:t>Gen. 41:15  But I have heard </a:t>
            </a:r>
            <a:r>
              <a:rPr lang="en-US" sz="2800" dirty="0" smtClean="0"/>
              <a:t>concerning you</a:t>
            </a:r>
            <a:endParaRPr lang="en-US" sz="2800" dirty="0"/>
          </a:p>
          <a:p>
            <a:r>
              <a:rPr lang="en-US" dirty="0"/>
              <a:t/>
            </a:r>
            <a:br>
              <a:rPr lang="en-US" dirty="0"/>
            </a:br>
            <a:r>
              <a:rPr lang="he-IL" sz="3600" dirty="0"/>
              <a:t>מָצָא</a:t>
            </a:r>
            <a:r>
              <a:rPr lang="en-US" sz="3600" dirty="0"/>
              <a:t>      </a:t>
            </a:r>
            <a:r>
              <a:rPr lang="he-IL" sz="3600" dirty="0"/>
              <a:t>מַה־מָּצָאתָ מִכֹּל כְּלֵי־בֵיתֶךָ</a:t>
            </a:r>
            <a:endParaRPr lang="en-US" sz="3600" dirty="0"/>
          </a:p>
          <a:p>
            <a:r>
              <a:rPr lang="en-US" sz="3000" dirty="0"/>
              <a:t>Gen. 31:37  what have you found </a:t>
            </a:r>
            <a:r>
              <a:rPr lang="en-US" sz="3000" dirty="0" smtClean="0"/>
              <a:t>from all the vessels that of </a:t>
            </a:r>
            <a:r>
              <a:rPr lang="en-US" sz="3000" dirty="0"/>
              <a:t>your household?</a:t>
            </a:r>
          </a:p>
        </p:txBody>
      </p:sp>
    </p:spTree>
    <p:extLst>
      <p:ext uri="{BB962C8B-B14F-4D97-AF65-F5344CB8AC3E}">
        <p14:creationId xmlns:p14="http://schemas.microsoft.com/office/powerpoint/2010/main" val="2099057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501" y="1023243"/>
            <a:ext cx="11719035" cy="6180081"/>
          </a:xfrm>
        </p:spPr>
        <p:txBody>
          <a:bodyPr>
            <a:noAutofit/>
          </a:bodyPr>
          <a:lstStyle/>
          <a:p>
            <a:r>
              <a:rPr lang="he-IL" sz="4000" dirty="0"/>
              <a:t>הִנֵּה   מַה־טּוֹב </a:t>
            </a:r>
            <a:r>
              <a:rPr lang="he-IL" sz="4000" dirty="0" smtClean="0"/>
              <a:t>         </a:t>
            </a:r>
            <a:r>
              <a:rPr lang="he-IL" sz="4000" dirty="0"/>
              <a:t>וּמַה־נָּעִים </a:t>
            </a:r>
            <a:r>
              <a:rPr lang="he-IL" sz="4000" dirty="0" smtClean="0"/>
              <a:t>         </a:t>
            </a:r>
            <a:r>
              <a:rPr lang="he-IL" sz="4000" dirty="0"/>
              <a:t>שֶׁבֶת    אַחִים    גַּם־  יָֽחַד׃ </a:t>
            </a:r>
            <a:endParaRPr lang="en-US" sz="4000" dirty="0"/>
          </a:p>
          <a:p>
            <a:r>
              <a:rPr lang="en-US" dirty="0"/>
              <a:t>     as one       </a:t>
            </a:r>
            <a:r>
              <a:rPr lang="en-US" dirty="0" smtClean="0"/>
              <a:t>  </a:t>
            </a:r>
            <a:r>
              <a:rPr lang="he-IL" dirty="0" smtClean="0"/>
              <a:t>    </a:t>
            </a:r>
            <a:r>
              <a:rPr lang="en-US" dirty="0" smtClean="0"/>
              <a:t>  </a:t>
            </a:r>
            <a:r>
              <a:rPr lang="en-US" dirty="0"/>
              <a:t>brothers    </a:t>
            </a:r>
            <a:r>
              <a:rPr lang="he-IL" dirty="0" smtClean="0"/>
              <a:t>  </a:t>
            </a:r>
            <a:r>
              <a:rPr lang="en-US" dirty="0" smtClean="0"/>
              <a:t> </a:t>
            </a:r>
            <a:r>
              <a:rPr lang="en-US" dirty="0"/>
              <a:t>dwell  </a:t>
            </a:r>
            <a:r>
              <a:rPr lang="he-IL" dirty="0" smtClean="0"/>
              <a:t>             </a:t>
            </a:r>
            <a:r>
              <a:rPr lang="en-US" dirty="0" smtClean="0"/>
              <a:t>   </a:t>
            </a:r>
            <a:r>
              <a:rPr lang="en-US" dirty="0"/>
              <a:t>and how pleasant  </a:t>
            </a:r>
            <a:r>
              <a:rPr lang="he-IL" dirty="0" smtClean="0"/>
              <a:t>     </a:t>
            </a:r>
            <a:r>
              <a:rPr lang="en-US" dirty="0" smtClean="0"/>
              <a:t>   </a:t>
            </a:r>
            <a:r>
              <a:rPr lang="en-US" dirty="0"/>
              <a:t>how good  </a:t>
            </a:r>
            <a:r>
              <a:rPr lang="he-IL" dirty="0" smtClean="0"/>
              <a:t>  </a:t>
            </a:r>
            <a:r>
              <a:rPr lang="en-US" dirty="0" smtClean="0"/>
              <a:t>   </a:t>
            </a:r>
            <a:r>
              <a:rPr lang="en-US" dirty="0"/>
              <a:t>behold</a:t>
            </a:r>
          </a:p>
          <a:p>
            <a:r>
              <a:rPr lang="en-US" sz="2800" dirty="0"/>
              <a:t> How good and pleasant it is when brothers live together</a:t>
            </a:r>
            <a:r>
              <a:rPr lang="en-US" sz="2800" baseline="30000" dirty="0"/>
              <a:t> </a:t>
            </a:r>
            <a:r>
              <a:rPr lang="en-US" sz="2800" dirty="0"/>
              <a:t>in unity! </a:t>
            </a:r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                  </a:t>
            </a:r>
            <a:r>
              <a:rPr lang="en-US" dirty="0" smtClean="0"/>
              <a:t>(repeat)</a:t>
            </a:r>
            <a:endParaRPr lang="en-US" sz="1600" dirty="0"/>
          </a:p>
          <a:p>
            <a:r>
              <a:rPr lang="en-US" sz="2800" dirty="0"/>
              <a:t>Chorus:</a:t>
            </a:r>
          </a:p>
          <a:p>
            <a:r>
              <a:rPr lang="he-IL" sz="3600" dirty="0"/>
              <a:t>הִנֵּה   </a:t>
            </a:r>
            <a:r>
              <a:rPr lang="he-IL" sz="3600" dirty="0" smtClean="0"/>
              <a:t>מַה־טּוֹב               שֶׁבֶת    </a:t>
            </a:r>
            <a:r>
              <a:rPr lang="he-IL" sz="3600" dirty="0"/>
              <a:t>אַחִים    גַּם־  יָֽחַד׃ </a:t>
            </a:r>
            <a:endParaRPr lang="en-US" sz="3600" dirty="0"/>
          </a:p>
          <a:p>
            <a:r>
              <a:rPr lang="en-US" sz="2800" dirty="0"/>
              <a:t>        How good when brothers live together</a:t>
            </a:r>
            <a:r>
              <a:rPr lang="en-US" sz="2800" baseline="30000" dirty="0"/>
              <a:t> </a:t>
            </a:r>
            <a:r>
              <a:rPr lang="en-US" sz="2800" dirty="0"/>
              <a:t>in unity!</a:t>
            </a:r>
          </a:p>
          <a:p>
            <a:r>
              <a:rPr lang="he-IL" sz="3600" dirty="0"/>
              <a:t>הִנֵּה   מַה־טּוֹב   </a:t>
            </a:r>
            <a:r>
              <a:rPr lang="he-IL" sz="3600" dirty="0" smtClean="0"/>
              <a:t>            </a:t>
            </a:r>
            <a:r>
              <a:rPr lang="he-IL" sz="3600" dirty="0"/>
              <a:t>שֶׁבֶת    אַחִים    גַּם־  יָֽחַד׃ </a:t>
            </a:r>
            <a:endParaRPr lang="en-US" sz="3600" dirty="0"/>
          </a:p>
          <a:p>
            <a:r>
              <a:rPr lang="en-US" sz="2800" dirty="0"/>
              <a:t>        How good when brothers live together</a:t>
            </a:r>
            <a:r>
              <a:rPr lang="en-US" sz="2800" baseline="30000" dirty="0"/>
              <a:t> </a:t>
            </a:r>
            <a:r>
              <a:rPr lang="en-US" sz="2800" dirty="0"/>
              <a:t>in unity!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7181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9.E.</a:t>
            </a:r>
            <a:r>
              <a:rPr lang="en-US" dirty="0"/>
              <a:t>  </a:t>
            </a:r>
            <a:r>
              <a:rPr lang="en-US" b="1" dirty="0"/>
              <a:t>Very frequent verbs with double variation</a:t>
            </a:r>
            <a:r>
              <a:rPr lang="en-US" dirty="0"/>
              <a:t>:   </a:t>
            </a:r>
            <a:r>
              <a:rPr lang="he-IL" dirty="0"/>
              <a:t>הָיָה</a:t>
            </a:r>
            <a:r>
              <a:rPr lang="en-US" dirty="0"/>
              <a:t>, </a:t>
            </a:r>
            <a:r>
              <a:rPr lang="he-IL" dirty="0"/>
              <a:t>נָתַן</a:t>
            </a:r>
            <a:r>
              <a:rPr lang="en-US" dirty="0"/>
              <a:t> and </a:t>
            </a:r>
            <a:r>
              <a:rPr lang="he-IL" dirty="0"/>
              <a:t>עָשָׂה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853248"/>
            <a:ext cx="10326688" cy="4871748"/>
          </a:xfrm>
        </p:spPr>
        <p:txBody>
          <a:bodyPr>
            <a:noAutofit/>
          </a:bodyPr>
          <a:lstStyle/>
          <a:p>
            <a:r>
              <a:rPr lang="en-US" sz="2800" dirty="0" smtClean="0"/>
              <a:t>      </a:t>
            </a:r>
            <a:r>
              <a:rPr lang="en-US" sz="3600" dirty="0" smtClean="0"/>
              <a:t>   </a:t>
            </a:r>
            <a:r>
              <a:rPr lang="he-IL" sz="3600" dirty="0" smtClean="0"/>
              <a:t>     שָׁמַר</a:t>
            </a:r>
            <a:r>
              <a:rPr lang="en-US" sz="3600" dirty="0" smtClean="0"/>
              <a:t>     </a:t>
            </a:r>
            <a:r>
              <a:rPr lang="he-IL" sz="3600" dirty="0"/>
              <a:t>הָיָה</a:t>
            </a:r>
            <a:r>
              <a:rPr lang="en-US" sz="3600" dirty="0"/>
              <a:t>  </a:t>
            </a:r>
            <a:r>
              <a:rPr lang="en-US" sz="3600" dirty="0" smtClean="0"/>
              <a:t>         </a:t>
            </a:r>
            <a:r>
              <a:rPr lang="he-IL" sz="3600" dirty="0"/>
              <a:t>נָתַן</a:t>
            </a:r>
            <a:r>
              <a:rPr lang="en-US" sz="3600" dirty="0"/>
              <a:t>     </a:t>
            </a:r>
            <a:r>
              <a:rPr lang="en-US" sz="3600" dirty="0" smtClean="0"/>
              <a:t>        </a:t>
            </a:r>
            <a:r>
              <a:rPr lang="he-IL" sz="3600" dirty="0"/>
              <a:t>עָשָׂה   </a:t>
            </a:r>
            <a:r>
              <a:rPr lang="en-US" sz="3600" dirty="0"/>
              <a:t>      </a:t>
            </a:r>
            <a:endParaRPr lang="en-US" sz="2800" dirty="0"/>
          </a:p>
          <a:p>
            <a:r>
              <a:rPr lang="en-US" sz="2800" dirty="0"/>
              <a:t>      </a:t>
            </a:r>
            <a:r>
              <a:rPr lang="en-US" sz="2800" dirty="0" smtClean="0"/>
              <a:t>  </a:t>
            </a:r>
            <a:r>
              <a:rPr lang="en-US" sz="2800" dirty="0"/>
              <a:t>to keep  </a:t>
            </a:r>
            <a:r>
              <a:rPr lang="en-US" sz="2800" dirty="0" smtClean="0"/>
              <a:t>     </a:t>
            </a:r>
            <a:r>
              <a:rPr lang="en-US" sz="2800" dirty="0"/>
              <a:t>to be    </a:t>
            </a:r>
            <a:r>
              <a:rPr lang="en-US" sz="2800" dirty="0" smtClean="0"/>
              <a:t>     </a:t>
            </a:r>
            <a:r>
              <a:rPr lang="en-US" sz="2800" dirty="0"/>
              <a:t>to give   </a:t>
            </a:r>
            <a:r>
              <a:rPr lang="en-US" sz="2800" dirty="0" smtClean="0"/>
              <a:t>      </a:t>
            </a:r>
            <a:r>
              <a:rPr lang="en-US" sz="2800" dirty="0"/>
              <a:t>to do, make    </a:t>
            </a:r>
          </a:p>
          <a:p>
            <a:r>
              <a:rPr lang="en-US" sz="2800" dirty="0"/>
              <a:t>1CS  </a:t>
            </a:r>
            <a:r>
              <a:rPr lang="he-IL" sz="3600" dirty="0"/>
              <a:t>שָׁמַרְתִּי</a:t>
            </a:r>
            <a:r>
              <a:rPr lang="en-US" sz="3600" dirty="0"/>
              <a:t>   </a:t>
            </a:r>
            <a:r>
              <a:rPr lang="en-US" sz="3600" dirty="0" smtClean="0"/>
              <a:t>    </a:t>
            </a:r>
            <a:r>
              <a:rPr lang="he-IL" sz="3600" dirty="0"/>
              <a:t>הָיִיתִי</a:t>
            </a:r>
            <a:r>
              <a:rPr lang="en-US" sz="3600" dirty="0"/>
              <a:t>      </a:t>
            </a:r>
            <a:r>
              <a:rPr lang="he-IL" sz="3600" dirty="0"/>
              <a:t>  </a:t>
            </a:r>
            <a:r>
              <a:rPr lang="en-US" sz="3600" dirty="0"/>
              <a:t>  </a:t>
            </a:r>
            <a:r>
              <a:rPr lang="he-IL" sz="3600" dirty="0"/>
              <a:t>נָתַתִּי</a:t>
            </a:r>
            <a:r>
              <a:rPr lang="en-US" sz="3600" dirty="0"/>
              <a:t>              </a:t>
            </a:r>
            <a:r>
              <a:rPr lang="he-IL" sz="3600" dirty="0"/>
              <a:t>עָשִׂיתִי</a:t>
            </a:r>
            <a:endParaRPr lang="en-US" sz="3600" dirty="0"/>
          </a:p>
          <a:p>
            <a:r>
              <a:rPr lang="en-US" sz="2800" dirty="0"/>
              <a:t>2MS </a:t>
            </a:r>
            <a:r>
              <a:rPr lang="he-IL" sz="3600" dirty="0"/>
              <a:t>שָׁמַרְתָּ  </a:t>
            </a:r>
            <a:r>
              <a:rPr lang="en-US" sz="3600" dirty="0"/>
              <a:t>    </a:t>
            </a:r>
            <a:r>
              <a:rPr lang="he-IL" sz="3600" dirty="0"/>
              <a:t>     הָיִיתָ    </a:t>
            </a:r>
            <a:r>
              <a:rPr lang="en-US" sz="3600" dirty="0"/>
              <a:t>      </a:t>
            </a:r>
            <a:r>
              <a:rPr lang="he-IL" sz="3600" dirty="0"/>
              <a:t>נָתַתָּ</a:t>
            </a:r>
            <a:r>
              <a:rPr lang="en-US" sz="3600" dirty="0"/>
              <a:t>               </a:t>
            </a:r>
            <a:r>
              <a:rPr lang="he-IL" sz="3600" dirty="0"/>
              <a:t>עָשִׂיתָ</a:t>
            </a:r>
            <a:endParaRPr lang="en-US" sz="3600" dirty="0"/>
          </a:p>
          <a:p>
            <a:r>
              <a:rPr lang="en-US" sz="2800" dirty="0"/>
              <a:t>2FS </a:t>
            </a:r>
            <a:r>
              <a:rPr lang="he-IL" sz="3600" dirty="0"/>
              <a:t>שְׁמַרְתְּ   </a:t>
            </a:r>
            <a:r>
              <a:rPr lang="en-US" sz="3600" dirty="0"/>
              <a:t>   </a:t>
            </a:r>
            <a:r>
              <a:rPr lang="he-IL" sz="3600" dirty="0"/>
              <a:t>הָיִיתְ     </a:t>
            </a:r>
            <a:r>
              <a:rPr lang="en-US" sz="3600" dirty="0"/>
              <a:t>           </a:t>
            </a:r>
            <a:r>
              <a:rPr lang="he-IL" sz="3600" dirty="0"/>
              <a:t>נָתַתְּ</a:t>
            </a:r>
            <a:r>
              <a:rPr lang="en-US" sz="3600" dirty="0"/>
              <a:t>          </a:t>
            </a:r>
            <a:r>
              <a:rPr lang="he-IL" sz="3600" dirty="0"/>
              <a:t>  </a:t>
            </a:r>
            <a:r>
              <a:rPr lang="en-US" sz="3600" dirty="0"/>
              <a:t>   </a:t>
            </a:r>
            <a:r>
              <a:rPr lang="he-IL" sz="3600" dirty="0"/>
              <a:t>עָשִׂית</a:t>
            </a:r>
            <a:endParaRPr lang="en-US" sz="3600" dirty="0"/>
          </a:p>
          <a:p>
            <a:r>
              <a:rPr lang="en-US" sz="2800" dirty="0"/>
              <a:t>3MS</a:t>
            </a:r>
            <a:r>
              <a:rPr lang="el-GR" sz="3600" dirty="0"/>
              <a:t>  </a:t>
            </a:r>
            <a:r>
              <a:rPr lang="he-IL" sz="3600" dirty="0"/>
              <a:t>  </a:t>
            </a:r>
            <a:r>
              <a:rPr lang="he-IL" sz="3600" dirty="0" smtClean="0"/>
              <a:t>שָׁמַר  </a:t>
            </a:r>
            <a:r>
              <a:rPr lang="en-US" sz="3600" dirty="0" smtClean="0"/>
              <a:t>   </a:t>
            </a:r>
            <a:r>
              <a:rPr lang="he-IL" sz="3600" dirty="0"/>
              <a:t>הָיָה </a:t>
            </a:r>
            <a:r>
              <a:rPr lang="he-IL" sz="3600" dirty="0" smtClean="0"/>
              <a:t>   </a:t>
            </a:r>
            <a:r>
              <a:rPr lang="en-US" sz="3600" dirty="0" smtClean="0"/>
              <a:t>         </a:t>
            </a:r>
            <a:r>
              <a:rPr lang="he-IL" sz="3600" dirty="0"/>
              <a:t>נָתַן   </a:t>
            </a:r>
            <a:r>
              <a:rPr lang="en-US" sz="3600" dirty="0"/>
              <a:t>         </a:t>
            </a:r>
            <a:r>
              <a:rPr lang="he-IL" sz="3600" dirty="0"/>
              <a:t>   </a:t>
            </a:r>
            <a:r>
              <a:rPr lang="en-US" sz="3600" dirty="0"/>
              <a:t>    </a:t>
            </a:r>
            <a:r>
              <a:rPr lang="he-IL" sz="3600" dirty="0"/>
              <a:t>עָשָׂה</a:t>
            </a:r>
            <a:endParaRPr lang="en-US" sz="3600" dirty="0"/>
          </a:p>
          <a:p>
            <a:r>
              <a:rPr lang="en-US" sz="2800" dirty="0"/>
              <a:t>3FS </a:t>
            </a:r>
            <a:r>
              <a:rPr lang="he-IL" sz="3600" dirty="0"/>
              <a:t>שָׁמְרָה   </a:t>
            </a:r>
            <a:r>
              <a:rPr lang="en-US" sz="3600" dirty="0"/>
              <a:t>     </a:t>
            </a:r>
            <a:r>
              <a:rPr lang="he-IL" sz="3600" dirty="0" smtClean="0"/>
              <a:t>הָיְתָה  </a:t>
            </a:r>
            <a:r>
              <a:rPr lang="en-US" sz="3600" dirty="0" smtClean="0"/>
              <a:t>          </a:t>
            </a:r>
            <a:r>
              <a:rPr lang="he-IL" sz="3600" dirty="0"/>
              <a:t>נָתְנָה</a:t>
            </a:r>
            <a:r>
              <a:rPr lang="en-US" sz="3600" dirty="0"/>
              <a:t>          </a:t>
            </a:r>
            <a:r>
              <a:rPr lang="he-IL" sz="3600" dirty="0"/>
              <a:t>  </a:t>
            </a:r>
            <a:r>
              <a:rPr lang="en-US" sz="3600" dirty="0"/>
              <a:t>  </a:t>
            </a:r>
            <a:r>
              <a:rPr lang="he-IL" sz="3600" dirty="0"/>
              <a:t>עָשְׂתָה</a:t>
            </a:r>
            <a:endParaRPr lang="en-US" sz="36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635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9.E.</a:t>
            </a:r>
            <a:r>
              <a:rPr lang="en-US" dirty="0"/>
              <a:t>  </a:t>
            </a:r>
            <a:r>
              <a:rPr lang="en-US" b="1" dirty="0"/>
              <a:t>Very frequent verbs with double variation</a:t>
            </a:r>
            <a:r>
              <a:rPr lang="en-US" dirty="0"/>
              <a:t>:   </a:t>
            </a:r>
            <a:r>
              <a:rPr lang="he-IL" dirty="0"/>
              <a:t>הָיָה</a:t>
            </a:r>
            <a:r>
              <a:rPr lang="en-US" dirty="0"/>
              <a:t>, </a:t>
            </a:r>
            <a:r>
              <a:rPr lang="he-IL" dirty="0"/>
              <a:t>נָתַן</a:t>
            </a:r>
            <a:r>
              <a:rPr lang="en-US" dirty="0"/>
              <a:t> and </a:t>
            </a:r>
            <a:r>
              <a:rPr lang="he-IL" dirty="0" smtClean="0"/>
              <a:t>עָשָׂה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10933517" cy="4805082"/>
          </a:xfrm>
        </p:spPr>
        <p:txBody>
          <a:bodyPr>
            <a:normAutofit/>
          </a:bodyPr>
          <a:lstStyle/>
          <a:p>
            <a:r>
              <a:rPr lang="en-US" sz="2800" dirty="0"/>
              <a:t>1CP</a:t>
            </a:r>
            <a:r>
              <a:rPr lang="el-GR" sz="2800" dirty="0"/>
              <a:t>  </a:t>
            </a:r>
            <a:r>
              <a:rPr lang="en-US" sz="2800" dirty="0" smtClean="0"/>
              <a:t>  </a:t>
            </a:r>
            <a:r>
              <a:rPr lang="el-GR" sz="2800" dirty="0" smtClean="0"/>
              <a:t>  </a:t>
            </a:r>
            <a:r>
              <a:rPr lang="he-IL" sz="3600" dirty="0"/>
              <a:t>שָׁמַרְנוּ</a:t>
            </a:r>
            <a:r>
              <a:rPr lang="en-US" sz="3600" dirty="0"/>
              <a:t>  </a:t>
            </a:r>
            <a:r>
              <a:rPr lang="he-IL" sz="3600" dirty="0"/>
              <a:t>   הָיִינוּ  </a:t>
            </a:r>
            <a:r>
              <a:rPr lang="he-IL" sz="3600" dirty="0" smtClean="0"/>
              <a:t>       </a:t>
            </a:r>
            <a:r>
              <a:rPr lang="en-US" sz="3600" dirty="0" smtClean="0"/>
              <a:t>          </a:t>
            </a:r>
            <a:r>
              <a:rPr lang="he-IL" sz="3600" dirty="0"/>
              <a:t>נָתְנּוּ</a:t>
            </a:r>
            <a:r>
              <a:rPr lang="en-US" sz="3600" dirty="0"/>
              <a:t>               </a:t>
            </a:r>
            <a:r>
              <a:rPr lang="he-IL" sz="3600" dirty="0"/>
              <a:t>עָשִׂינוּ</a:t>
            </a:r>
            <a:endParaRPr lang="en-US" sz="3600" dirty="0"/>
          </a:p>
          <a:p>
            <a:r>
              <a:rPr lang="en-US" sz="2800" dirty="0"/>
              <a:t>2MP</a:t>
            </a:r>
            <a:r>
              <a:rPr lang="el-GR" sz="2800" dirty="0"/>
              <a:t> </a:t>
            </a:r>
            <a:r>
              <a:rPr lang="he-IL" sz="3600" dirty="0" smtClean="0"/>
              <a:t>הֱיִיתֶם          </a:t>
            </a:r>
            <a:r>
              <a:rPr lang="he-IL" sz="3600" dirty="0"/>
              <a:t>שְׁמַרְתֶּם </a:t>
            </a:r>
            <a:r>
              <a:rPr lang="he-IL" sz="3600" dirty="0" smtClean="0"/>
              <a:t> </a:t>
            </a:r>
            <a:r>
              <a:rPr lang="en-US" sz="3600" dirty="0" smtClean="0"/>
              <a:t> </a:t>
            </a:r>
            <a:r>
              <a:rPr lang="el-GR" sz="3600" dirty="0" smtClean="0"/>
              <a:t>       </a:t>
            </a:r>
            <a:r>
              <a:rPr lang="he-IL" sz="3600" dirty="0" smtClean="0"/>
              <a:t>  </a:t>
            </a:r>
            <a:r>
              <a:rPr lang="el-GR" sz="3600" dirty="0" smtClean="0"/>
              <a:t> </a:t>
            </a:r>
            <a:r>
              <a:rPr lang="he-IL" sz="3600" dirty="0"/>
              <a:t>נְתַתֶּם</a:t>
            </a:r>
            <a:r>
              <a:rPr lang="en-US" sz="3600" dirty="0"/>
              <a:t>     </a:t>
            </a:r>
            <a:r>
              <a:rPr lang="he-IL" sz="3600" dirty="0" smtClean="0"/>
              <a:t> </a:t>
            </a:r>
            <a:r>
              <a:rPr lang="en-US" sz="3600" dirty="0" smtClean="0"/>
              <a:t>        </a:t>
            </a:r>
            <a:r>
              <a:rPr lang="he-IL" sz="3600" dirty="0"/>
              <a:t>עֲשִׂיתֶם</a:t>
            </a:r>
            <a:endParaRPr lang="en-US" sz="3600" dirty="0"/>
          </a:p>
          <a:p>
            <a:r>
              <a:rPr lang="en-US" sz="2800" dirty="0"/>
              <a:t>2FP</a:t>
            </a:r>
            <a:r>
              <a:rPr lang="el-GR" sz="2800" dirty="0"/>
              <a:t>   </a:t>
            </a:r>
            <a:r>
              <a:rPr lang="he-IL" sz="2800" dirty="0" smtClean="0"/>
              <a:t> </a:t>
            </a:r>
            <a:r>
              <a:rPr lang="el-GR" sz="3600" dirty="0" smtClean="0"/>
              <a:t> </a:t>
            </a:r>
            <a:r>
              <a:rPr lang="he-IL" sz="3600" dirty="0"/>
              <a:t>שְׁמַרְתֶּן</a:t>
            </a:r>
            <a:r>
              <a:rPr lang="en-US" sz="3600" dirty="0"/>
              <a:t>   </a:t>
            </a:r>
            <a:r>
              <a:rPr lang="he-IL" sz="3600" dirty="0" smtClean="0"/>
              <a:t>הֱיִיתֶן         </a:t>
            </a:r>
            <a:r>
              <a:rPr lang="el-GR" sz="3600" dirty="0" smtClean="0"/>
              <a:t>  </a:t>
            </a:r>
            <a:r>
              <a:rPr lang="he-IL" sz="3600" dirty="0" smtClean="0"/>
              <a:t>        </a:t>
            </a:r>
            <a:r>
              <a:rPr lang="el-GR" sz="3600" dirty="0" smtClean="0"/>
              <a:t>  </a:t>
            </a:r>
            <a:r>
              <a:rPr lang="he-IL" sz="3600" dirty="0"/>
              <a:t>נְתַתֶּן</a:t>
            </a:r>
            <a:r>
              <a:rPr lang="en-US" sz="3600" dirty="0"/>
              <a:t>      </a:t>
            </a:r>
            <a:r>
              <a:rPr lang="he-IL" sz="3600" dirty="0" smtClean="0"/>
              <a:t>  </a:t>
            </a:r>
            <a:r>
              <a:rPr lang="en-US" sz="3600" dirty="0" smtClean="0"/>
              <a:t>       </a:t>
            </a:r>
            <a:r>
              <a:rPr lang="he-IL" sz="3600" dirty="0"/>
              <a:t>עֲשִׂיתֶן</a:t>
            </a:r>
            <a:endParaRPr lang="en-US" sz="3600" dirty="0"/>
          </a:p>
          <a:p>
            <a:r>
              <a:rPr lang="en-US" sz="2800" dirty="0"/>
              <a:t>3CP</a:t>
            </a:r>
            <a:r>
              <a:rPr lang="el-GR" sz="2800" dirty="0"/>
              <a:t>      </a:t>
            </a:r>
            <a:r>
              <a:rPr lang="el-GR" sz="3600" dirty="0"/>
              <a:t> </a:t>
            </a:r>
            <a:r>
              <a:rPr lang="he-IL" sz="3600" dirty="0"/>
              <a:t>שָׁמְרוּ</a:t>
            </a:r>
            <a:r>
              <a:rPr lang="en-US" sz="3600" dirty="0"/>
              <a:t>    </a:t>
            </a:r>
            <a:r>
              <a:rPr lang="he-IL" sz="3600" dirty="0"/>
              <a:t>  הָיוּ         </a:t>
            </a:r>
            <a:r>
              <a:rPr lang="en-US" sz="3600" dirty="0"/>
              <a:t>     </a:t>
            </a:r>
            <a:r>
              <a:rPr lang="he-IL" sz="3600" dirty="0" smtClean="0"/>
              <a:t>    </a:t>
            </a:r>
            <a:r>
              <a:rPr lang="en-US" sz="3600" dirty="0" smtClean="0"/>
              <a:t>   </a:t>
            </a:r>
            <a:r>
              <a:rPr lang="he-IL" sz="3600" dirty="0"/>
              <a:t>נָתְנוּ</a:t>
            </a:r>
            <a:r>
              <a:rPr lang="en-US" sz="3600" dirty="0"/>
              <a:t>      </a:t>
            </a:r>
            <a:r>
              <a:rPr lang="he-IL" sz="3600" dirty="0" smtClean="0"/>
              <a:t>   </a:t>
            </a:r>
            <a:r>
              <a:rPr lang="en-US" sz="3600" dirty="0" smtClean="0"/>
              <a:t>  </a:t>
            </a:r>
            <a:r>
              <a:rPr lang="he-IL" sz="3600" dirty="0" smtClean="0"/>
              <a:t>    </a:t>
            </a:r>
            <a:r>
              <a:rPr lang="en-US" sz="3600" dirty="0" smtClean="0"/>
              <a:t>   </a:t>
            </a:r>
            <a:r>
              <a:rPr lang="he-IL" sz="3600" dirty="0"/>
              <a:t>עָשִׂוּ</a:t>
            </a:r>
            <a:endParaRPr lang="en-US" sz="3600" dirty="0"/>
          </a:p>
          <a:p>
            <a:r>
              <a:rPr lang="en-US" sz="2400" dirty="0"/>
              <a:t>			</a:t>
            </a:r>
            <a:r>
              <a:rPr lang="he-IL" sz="2400" dirty="0" smtClean="0"/>
              <a:t>                </a:t>
            </a:r>
            <a:r>
              <a:rPr lang="en-US" sz="2400" dirty="0" smtClean="0"/>
              <a:t>Cons</a:t>
            </a:r>
            <a:r>
              <a:rPr lang="en-US" sz="2400" dirty="0"/>
              <a:t>. Suffixes:      </a:t>
            </a:r>
            <a:r>
              <a:rPr lang="he-IL" sz="2400" dirty="0"/>
              <a:t>  </a:t>
            </a:r>
            <a:r>
              <a:rPr lang="en-US" sz="2400" dirty="0"/>
              <a:t>Cons. Suffixes	</a:t>
            </a:r>
            <a:r>
              <a:rPr lang="en-US" sz="2400" dirty="0" smtClean="0"/>
              <a:t>         Cons</a:t>
            </a:r>
            <a:r>
              <a:rPr lang="en-US" sz="2400" dirty="0"/>
              <a:t>. Suffixes:</a:t>
            </a:r>
          </a:p>
          <a:p>
            <a:r>
              <a:rPr lang="en-US" sz="2400" dirty="0" smtClean="0"/>
              <a:t> added by</a:t>
            </a:r>
            <a:r>
              <a:rPr lang="he-IL" sz="3600" dirty="0" smtClean="0"/>
              <a:t>ִי  </a:t>
            </a:r>
            <a:r>
              <a:rPr lang="en-US" sz="3600" dirty="0" smtClean="0"/>
              <a:t>  </a:t>
            </a:r>
            <a:r>
              <a:rPr lang="en-US" sz="2400" dirty="0" smtClean="0"/>
              <a:t>as </a:t>
            </a:r>
            <a:r>
              <a:rPr lang="en-US" sz="2400" dirty="0" err="1"/>
              <a:t>Lāme</a:t>
            </a:r>
            <a:r>
              <a:rPr lang="en-US" sz="2400" u="sng" dirty="0" err="1"/>
              <a:t>d</a:t>
            </a:r>
            <a:r>
              <a:rPr lang="en-US" sz="2400" dirty="0" err="1"/>
              <a:t>-Hē</a:t>
            </a:r>
            <a:r>
              <a:rPr lang="en-US" sz="2400" dirty="0"/>
              <a:t> verbs    Final </a:t>
            </a:r>
            <a:r>
              <a:rPr lang="en-US" sz="2400" dirty="0" err="1"/>
              <a:t>Nûn</a:t>
            </a:r>
            <a:r>
              <a:rPr lang="en-US" sz="2400" dirty="0"/>
              <a:t> drops </a:t>
            </a:r>
            <a:r>
              <a:rPr lang="en-US" sz="2400" dirty="0" smtClean="0"/>
              <a:t>  </a:t>
            </a:r>
            <a:r>
              <a:rPr lang="en-US" sz="2400" dirty="0"/>
              <a:t>added by</a:t>
            </a:r>
            <a:r>
              <a:rPr lang="en-US" sz="3600" dirty="0"/>
              <a:t> </a:t>
            </a:r>
            <a:r>
              <a:rPr lang="he-IL" sz="3600" dirty="0"/>
              <a:t>ִי </a:t>
            </a:r>
            <a:r>
              <a:rPr lang="en-US" sz="3600" dirty="0" smtClean="0"/>
              <a:t>  </a:t>
            </a:r>
            <a:r>
              <a:rPr lang="en-US" sz="2400" dirty="0" smtClean="0"/>
              <a:t>as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      </a:t>
            </a:r>
            <a:r>
              <a:rPr lang="en-US" sz="2400" dirty="0" smtClean="0"/>
              <a:t>dropping </a:t>
            </a:r>
            <a:r>
              <a:rPr lang="en-US" sz="2400" dirty="0"/>
              <a:t>the </a:t>
            </a:r>
            <a:r>
              <a:rPr lang="en-US" sz="2400" dirty="0" err="1"/>
              <a:t>dagesh</a:t>
            </a:r>
            <a:r>
              <a:rPr lang="en-US" sz="2400" dirty="0"/>
              <a:t> in the </a:t>
            </a:r>
            <a:r>
              <a:rPr lang="he-IL" sz="2400" dirty="0"/>
              <a:t>ת</a:t>
            </a:r>
            <a:r>
              <a:rPr lang="en-US" sz="2400" dirty="0"/>
              <a:t>    </a:t>
            </a:r>
            <a:r>
              <a:rPr lang="en-US" sz="2400" dirty="0" err="1"/>
              <a:t>Dagesh</a:t>
            </a:r>
            <a:r>
              <a:rPr lang="en-US" sz="2400" dirty="0"/>
              <a:t> is retained   </a:t>
            </a:r>
            <a:r>
              <a:rPr lang="en-US" sz="2400" dirty="0" smtClean="0"/>
              <a:t>  heavy </a:t>
            </a:r>
            <a:r>
              <a:rPr lang="en-US" sz="2400" dirty="0" err="1"/>
              <a:t>suff.</a:t>
            </a:r>
            <a:r>
              <a:rPr lang="en-US" sz="2400" dirty="0"/>
              <a:t> </a:t>
            </a:r>
            <a:r>
              <a:rPr lang="en-US" sz="2400" dirty="0" smtClean="0"/>
              <a:t>  </a:t>
            </a:r>
            <a:br>
              <a:rPr lang="en-US" sz="2400" dirty="0" smtClean="0"/>
            </a:br>
            <a:r>
              <a:rPr lang="en-US" sz="2400" dirty="0" smtClean="0"/>
              <a:t>                                                                                                </a:t>
            </a:r>
            <a:r>
              <a:rPr lang="en-US" sz="2400" dirty="0" err="1" smtClean="0"/>
              <a:t>š</a:t>
            </a:r>
            <a:r>
              <a:rPr lang="en-US" sz="2400" baseline="30000" dirty="0" err="1" smtClean="0"/>
              <a:t>e</a:t>
            </a:r>
            <a:r>
              <a:rPr lang="en-US" sz="2400" dirty="0" err="1" smtClean="0"/>
              <a:t>vā</a:t>
            </a:r>
            <a:r>
              <a:rPr lang="en-US" sz="2400" dirty="0"/>
              <a:t>’ goes to  </a:t>
            </a:r>
            <a:r>
              <a:rPr lang="he-IL" sz="2400" dirty="0"/>
              <a:t>ֲ</a:t>
            </a:r>
            <a:r>
              <a:rPr lang="en-US" sz="2400" dirty="0"/>
              <a:t>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961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Examples: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887" y="1496292"/>
            <a:ext cx="11288683" cy="4887884"/>
          </a:xfrm>
        </p:spPr>
        <p:txBody>
          <a:bodyPr>
            <a:normAutofit/>
          </a:bodyPr>
          <a:lstStyle/>
          <a:p>
            <a:r>
              <a:rPr lang="he-IL" sz="3600" dirty="0" smtClean="0"/>
              <a:t>הָיָה</a:t>
            </a:r>
            <a:r>
              <a:rPr lang="en-US" sz="3600" dirty="0" smtClean="0"/>
              <a:t>   </a:t>
            </a:r>
            <a:r>
              <a:rPr lang="he-IL" sz="3600" dirty="0"/>
              <a:t>	הַנְּפִלִים הָיוּ בָאָרֶץ בַּיָּמִים הָהֵם</a:t>
            </a:r>
            <a:endParaRPr lang="en-US" sz="3600" dirty="0"/>
          </a:p>
          <a:p>
            <a:r>
              <a:rPr lang="en-US" sz="2800" dirty="0"/>
              <a:t>         The Nephilim were on the earth in those days   Gen. </a:t>
            </a:r>
            <a:r>
              <a:rPr lang="en-US" sz="2800" dirty="0" smtClean="0"/>
              <a:t>6:4</a:t>
            </a:r>
          </a:p>
          <a:p>
            <a:r>
              <a:rPr lang="he-IL" sz="3600" dirty="0" smtClean="0"/>
              <a:t>נָתַן</a:t>
            </a:r>
            <a:r>
              <a:rPr lang="en-US" sz="3600" dirty="0" smtClean="0"/>
              <a:t>    </a:t>
            </a:r>
            <a:r>
              <a:rPr lang="he-IL" sz="3600" dirty="0"/>
              <a:t>	וְאֶת־הָאָרֶץ אֲשֶׁר נָתַתִּי לְאַבְרָהָם</a:t>
            </a:r>
            <a:r>
              <a:rPr lang="en-US" sz="3600" dirty="0"/>
              <a:t>   </a:t>
            </a:r>
            <a:r>
              <a:rPr lang="en-US" sz="2800" dirty="0"/>
              <a:t>      </a:t>
            </a:r>
          </a:p>
          <a:p>
            <a:r>
              <a:rPr lang="en-US" sz="2800" dirty="0"/>
              <a:t>     The land </a:t>
            </a:r>
            <a:r>
              <a:rPr lang="en-US" sz="2800" dirty="0" smtClean="0"/>
              <a:t>which I </a:t>
            </a:r>
            <a:r>
              <a:rPr lang="en-US" sz="2800" dirty="0"/>
              <a:t>gave to Abraham </a:t>
            </a:r>
            <a:r>
              <a:rPr lang="en-US" sz="2800" dirty="0" smtClean="0"/>
              <a:t> </a:t>
            </a:r>
            <a:r>
              <a:rPr lang="en-US" sz="2800" dirty="0"/>
              <a:t>Gen. 35:12 </a:t>
            </a:r>
          </a:p>
          <a:p>
            <a:r>
              <a:rPr lang="he-IL" sz="3600" dirty="0"/>
              <a:t>עָשָׂה</a:t>
            </a:r>
            <a:r>
              <a:rPr lang="en-US" sz="3600" dirty="0"/>
              <a:t>    </a:t>
            </a:r>
            <a:r>
              <a:rPr lang="he-IL" sz="3600" dirty="0"/>
              <a:t>מַה־זֹּאת עָשִׂיתָ לִּי</a:t>
            </a:r>
            <a:endParaRPr lang="en-US" sz="3600" dirty="0"/>
          </a:p>
          <a:p>
            <a:r>
              <a:rPr lang="en-US" sz="2800" dirty="0"/>
              <a:t>      What have you done to me?</a:t>
            </a:r>
            <a:r>
              <a:rPr lang="en-US" sz="2800" baseline="30000" dirty="0"/>
              <a:t>  </a:t>
            </a:r>
            <a:r>
              <a:rPr lang="en-US" sz="2800" dirty="0"/>
              <a:t> Gen. 12:18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71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85384"/>
          </a:xfrm>
        </p:spPr>
        <p:txBody>
          <a:bodyPr/>
          <a:lstStyle/>
          <a:p>
            <a:r>
              <a:rPr lang="en-US" b="1" dirty="0"/>
              <a:t>9. F.  Chant:  </a:t>
            </a:r>
            <a:r>
              <a:rPr lang="en-US" b="1" dirty="0" err="1"/>
              <a:t>Qal</a:t>
            </a:r>
            <a:r>
              <a:rPr lang="en-US" b="1" dirty="0"/>
              <a:t> Perfect Weak </a:t>
            </a:r>
            <a:r>
              <a:rPr lang="en-US" b="1" dirty="0" smtClean="0"/>
              <a:t>Verb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296786"/>
            <a:ext cx="10642572" cy="5303520"/>
          </a:xfrm>
        </p:spPr>
        <p:txBody>
          <a:bodyPr>
            <a:normAutofit/>
          </a:bodyPr>
          <a:lstStyle/>
          <a:p>
            <a:r>
              <a:rPr lang="ar-SA" dirty="0" smtClean="0"/>
              <a:t> </a:t>
            </a:r>
            <a:r>
              <a:rPr lang="en-US" sz="3300" dirty="0" smtClean="0"/>
              <a:t>  </a:t>
            </a:r>
            <a:r>
              <a:rPr lang="he-IL" sz="3300" dirty="0" smtClean="0"/>
              <a:t>  </a:t>
            </a:r>
            <a:r>
              <a:rPr lang="en-US" sz="3300" dirty="0"/>
              <a:t>‘</a:t>
            </a:r>
            <a:r>
              <a:rPr lang="en-US" sz="3300" dirty="0" err="1"/>
              <a:t>Ayin-Yôd</a:t>
            </a:r>
            <a:r>
              <a:rPr lang="en-US" sz="3300" dirty="0"/>
              <a:t>/</a:t>
            </a:r>
            <a:r>
              <a:rPr lang="en-US" sz="3300" dirty="0" err="1"/>
              <a:t>Vāv</a:t>
            </a:r>
            <a:r>
              <a:rPr lang="en-US" sz="3300" dirty="0"/>
              <a:t>    </a:t>
            </a:r>
            <a:r>
              <a:rPr lang="en-US" sz="3300" dirty="0" smtClean="0"/>
              <a:t>  </a:t>
            </a:r>
            <a:r>
              <a:rPr lang="en-US" sz="3300" dirty="0" err="1"/>
              <a:t>Lāme</a:t>
            </a:r>
            <a:r>
              <a:rPr lang="en-US" sz="3300" u="sng" dirty="0" err="1"/>
              <a:t>d</a:t>
            </a:r>
            <a:r>
              <a:rPr lang="en-US" sz="3300" dirty="0" err="1"/>
              <a:t>-Hē</a:t>
            </a:r>
            <a:r>
              <a:rPr lang="en-US" sz="3300" dirty="0"/>
              <a:t>         </a:t>
            </a:r>
          </a:p>
          <a:p>
            <a:r>
              <a:rPr lang="en-US" sz="3900" dirty="0" smtClean="0"/>
              <a:t>           </a:t>
            </a:r>
            <a:r>
              <a:rPr lang="he-IL" sz="3900" dirty="0" smtClean="0"/>
              <a:t>קוּם</a:t>
            </a:r>
            <a:r>
              <a:rPr lang="en-US" sz="3900" dirty="0" smtClean="0"/>
              <a:t>                   </a:t>
            </a:r>
            <a:r>
              <a:rPr lang="he-IL" sz="3900" dirty="0"/>
              <a:t>בָּנָה</a:t>
            </a:r>
            <a:r>
              <a:rPr lang="en-US" sz="3900" dirty="0"/>
              <a:t>      </a:t>
            </a:r>
            <a:r>
              <a:rPr lang="en-US" sz="3900" dirty="0" smtClean="0"/>
              <a:t>           </a:t>
            </a:r>
            <a:r>
              <a:rPr lang="he-IL" sz="3900" dirty="0"/>
              <a:t>נָתַן</a:t>
            </a:r>
            <a:endParaRPr lang="en-US" sz="3900" dirty="0"/>
          </a:p>
          <a:p>
            <a:r>
              <a:rPr lang="en-US" sz="3900" dirty="0"/>
              <a:t>    </a:t>
            </a:r>
            <a:r>
              <a:rPr lang="en-US" sz="3900" dirty="0" smtClean="0"/>
              <a:t>        </a:t>
            </a:r>
            <a:r>
              <a:rPr lang="en-US" sz="1800" dirty="0" smtClean="0"/>
              <a:t>to </a:t>
            </a:r>
            <a:r>
              <a:rPr lang="en-US" sz="1800" dirty="0"/>
              <a:t>rise         </a:t>
            </a:r>
            <a:r>
              <a:rPr lang="en-US" sz="1800" dirty="0" smtClean="0"/>
              <a:t>                           </a:t>
            </a:r>
            <a:r>
              <a:rPr lang="en-US" sz="1800" dirty="0"/>
              <a:t>to build           </a:t>
            </a:r>
            <a:r>
              <a:rPr lang="en-US" sz="1800" dirty="0" smtClean="0"/>
              <a:t>                        </a:t>
            </a:r>
            <a:r>
              <a:rPr lang="en-US" sz="1800" dirty="0"/>
              <a:t>to give                      </a:t>
            </a:r>
            <a:endParaRPr lang="en-US" sz="3900" dirty="0"/>
          </a:p>
          <a:p>
            <a:r>
              <a:rPr lang="en-US" sz="2800" dirty="0" smtClean="0"/>
              <a:t>1CS</a:t>
            </a:r>
            <a:r>
              <a:rPr lang="en-US" sz="3900" dirty="0" smtClean="0"/>
              <a:t>     </a:t>
            </a:r>
            <a:r>
              <a:rPr lang="he-IL" sz="3900" dirty="0" smtClean="0"/>
              <a:t>קַמְתִּי</a:t>
            </a:r>
            <a:r>
              <a:rPr lang="en-US" sz="3900" dirty="0" smtClean="0"/>
              <a:t>                </a:t>
            </a:r>
            <a:r>
              <a:rPr lang="he-IL" sz="3900" dirty="0"/>
              <a:t>בָּנִיתִי</a:t>
            </a:r>
            <a:r>
              <a:rPr lang="en-US" sz="3900" dirty="0"/>
              <a:t>      </a:t>
            </a:r>
            <a:r>
              <a:rPr lang="en-US" sz="3900" dirty="0" smtClean="0"/>
              <a:t>          </a:t>
            </a:r>
            <a:r>
              <a:rPr lang="he-IL" sz="3900" dirty="0" smtClean="0"/>
              <a:t>נָתַתִּי</a:t>
            </a:r>
            <a:endParaRPr lang="en-US" sz="3900" dirty="0"/>
          </a:p>
          <a:p>
            <a:r>
              <a:rPr lang="en-US" sz="2800" dirty="0" smtClean="0"/>
              <a:t>2MP </a:t>
            </a:r>
            <a:r>
              <a:rPr lang="el-GR" sz="3900" dirty="0" smtClean="0"/>
              <a:t>  </a:t>
            </a:r>
            <a:r>
              <a:rPr lang="he-IL" sz="3900" dirty="0"/>
              <a:t>קַמְתֶּם </a:t>
            </a:r>
            <a:r>
              <a:rPr lang="el-GR" sz="3900" dirty="0" smtClean="0"/>
              <a:t>  </a:t>
            </a:r>
            <a:r>
              <a:rPr lang="en-US" sz="3900" dirty="0" smtClean="0"/>
              <a:t>          </a:t>
            </a:r>
            <a:r>
              <a:rPr lang="el-GR" sz="3900" dirty="0" smtClean="0"/>
              <a:t> </a:t>
            </a:r>
            <a:r>
              <a:rPr lang="he-IL" sz="3900" dirty="0" smtClean="0"/>
              <a:t>בְּנִיתֶם  </a:t>
            </a:r>
            <a:r>
              <a:rPr lang="en-US" sz="3900" dirty="0" smtClean="0"/>
              <a:t> </a:t>
            </a:r>
            <a:r>
              <a:rPr lang="he-IL" sz="3900" dirty="0" smtClean="0"/>
              <a:t>    </a:t>
            </a:r>
            <a:r>
              <a:rPr lang="en-US" sz="3900" dirty="0" smtClean="0"/>
              <a:t>           </a:t>
            </a:r>
            <a:r>
              <a:rPr lang="he-IL" sz="3900" dirty="0" smtClean="0"/>
              <a:t>נְתַתֶּם</a:t>
            </a:r>
            <a:endParaRPr lang="en-US" sz="3900" dirty="0"/>
          </a:p>
          <a:p>
            <a:r>
              <a:rPr lang="en-US" sz="2800" dirty="0" smtClean="0"/>
              <a:t>3CP </a:t>
            </a:r>
            <a:r>
              <a:rPr lang="el-GR" sz="3900" dirty="0" smtClean="0"/>
              <a:t>    </a:t>
            </a:r>
            <a:r>
              <a:rPr lang="he-IL" sz="3900" dirty="0" smtClean="0"/>
              <a:t>  </a:t>
            </a:r>
            <a:r>
              <a:rPr lang="he-IL" sz="3900" dirty="0"/>
              <a:t>קָמוּ </a:t>
            </a:r>
            <a:r>
              <a:rPr lang="he-IL" sz="3900" dirty="0" smtClean="0"/>
              <a:t> </a:t>
            </a:r>
            <a:r>
              <a:rPr lang="en-US" sz="3900" dirty="0" smtClean="0"/>
              <a:t>                 </a:t>
            </a:r>
            <a:r>
              <a:rPr lang="he-IL" sz="3900" dirty="0"/>
              <a:t>בָּנוּ</a:t>
            </a:r>
            <a:r>
              <a:rPr lang="en-US" sz="3900" dirty="0"/>
              <a:t>   </a:t>
            </a:r>
            <a:r>
              <a:rPr lang="en-US" sz="3900" dirty="0" smtClean="0"/>
              <a:t>              </a:t>
            </a:r>
            <a:r>
              <a:rPr lang="he-IL" sz="3900" dirty="0" smtClean="0"/>
              <a:t>נָתְנוּ</a:t>
            </a:r>
            <a:endParaRPr lang="en-US" sz="3900" dirty="0" smtClean="0"/>
          </a:p>
          <a:p>
            <a:r>
              <a:rPr lang="en-US" sz="4000" smtClean="0"/>
              <a:t>                               </a:t>
            </a:r>
            <a:r>
              <a:rPr lang="he-IL" sz="4000" dirty="0" smtClean="0"/>
              <a:t>בָּנְתָה</a:t>
            </a:r>
            <a:r>
              <a:rPr lang="en-US" sz="4000" dirty="0" smtClean="0"/>
              <a:t> </a:t>
            </a:r>
            <a:r>
              <a:rPr lang="en-US" sz="2400" dirty="0" smtClean="0"/>
              <a:t>(3fs)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050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00953"/>
          </a:xfrm>
        </p:spPr>
        <p:txBody>
          <a:bodyPr/>
          <a:lstStyle/>
          <a:p>
            <a:r>
              <a:rPr lang="en-US" b="1" dirty="0"/>
              <a:t>9.G.   Chapter 9 Vocabulary </a:t>
            </a:r>
            <a:r>
              <a:rPr lang="en-US" b="1" dirty="0" smtClean="0"/>
              <a:t>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70212"/>
            <a:ext cx="10492943" cy="4778187"/>
          </a:xfrm>
        </p:spPr>
        <p:txBody>
          <a:bodyPr>
            <a:normAutofit/>
          </a:bodyPr>
          <a:lstStyle/>
          <a:p>
            <a:r>
              <a:rPr lang="he-IL" sz="3600" dirty="0" smtClean="0"/>
              <a:t>בּוֹא </a:t>
            </a:r>
            <a:r>
              <a:rPr lang="en-US" sz="3600" dirty="0"/>
              <a:t>		to come in, enter, bring in		2,568</a:t>
            </a:r>
          </a:p>
          <a:p>
            <a:r>
              <a:rPr lang="en-US" sz="3600" dirty="0" smtClean="0"/>
              <a:t> </a:t>
            </a:r>
            <a:r>
              <a:rPr lang="he-IL" sz="3600" dirty="0" smtClean="0"/>
              <a:t>יָדַע</a:t>
            </a:r>
            <a:r>
              <a:rPr lang="en-US" sz="3600" dirty="0" smtClean="0"/>
              <a:t> </a:t>
            </a:r>
            <a:r>
              <a:rPr lang="en-US" sz="3600" dirty="0"/>
              <a:t>	 	to know 				</a:t>
            </a:r>
            <a:r>
              <a:rPr lang="en-US" sz="3600" dirty="0" smtClean="0"/>
              <a:t>						948</a:t>
            </a:r>
            <a:endParaRPr lang="en-US" sz="3600" dirty="0"/>
          </a:p>
          <a:p>
            <a:r>
              <a:rPr lang="en-US" sz="3600" dirty="0" smtClean="0"/>
              <a:t> </a:t>
            </a:r>
            <a:r>
              <a:rPr lang="he-IL" sz="3600" dirty="0" smtClean="0"/>
              <a:t>יָצָא</a:t>
            </a:r>
            <a:r>
              <a:rPr lang="en-US" sz="3600" dirty="0" smtClean="0"/>
              <a:t> </a:t>
            </a:r>
            <a:r>
              <a:rPr lang="en-US" sz="3600" dirty="0"/>
              <a:t>		to go out 	</a:t>
            </a:r>
            <a:r>
              <a:rPr lang="en-US" sz="3600" dirty="0" smtClean="0"/>
              <a:t>						</a:t>
            </a:r>
            <a:r>
              <a:rPr lang="en-US" sz="3600" dirty="0"/>
              <a:t>			1,068</a:t>
            </a:r>
          </a:p>
          <a:p>
            <a:r>
              <a:rPr lang="he-IL" sz="3600" dirty="0"/>
              <a:t>יָשַׁב </a:t>
            </a:r>
            <a:r>
              <a:rPr lang="en-US" sz="3600" dirty="0"/>
              <a:t>		to sit, dwell 				</a:t>
            </a:r>
            <a:r>
              <a:rPr lang="en-US" sz="3600" dirty="0" smtClean="0"/>
              <a:t>					1,077</a:t>
            </a:r>
            <a:endParaRPr lang="en-US" sz="3600" dirty="0"/>
          </a:p>
          <a:p>
            <a:r>
              <a:rPr lang="he-IL" sz="3600" dirty="0"/>
              <a:t>לָקַח </a:t>
            </a:r>
            <a:r>
              <a:rPr lang="en-US" sz="3600" dirty="0"/>
              <a:t>		to take 				</a:t>
            </a:r>
            <a:r>
              <a:rPr lang="en-US" sz="3600" dirty="0" smtClean="0"/>
              <a:t>							966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37743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9.G.   Chapter 9 Vocabulary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9620106" cy="4195481"/>
          </a:xfrm>
        </p:spPr>
        <p:txBody>
          <a:bodyPr/>
          <a:lstStyle/>
          <a:p>
            <a:r>
              <a:rPr lang="he-IL" sz="3600" dirty="0"/>
              <a:t>נָתַן </a:t>
            </a:r>
            <a:r>
              <a:rPr lang="en-US" sz="3600" dirty="0"/>
              <a:t>		to give 			</a:t>
            </a:r>
            <a:r>
              <a:rPr lang="en-US" sz="3600" dirty="0" smtClean="0"/>
              <a:t>			</a:t>
            </a:r>
            <a:r>
              <a:rPr lang="en-US" sz="3600" dirty="0"/>
              <a:t>	</a:t>
            </a:r>
            <a:r>
              <a:rPr lang="en-US" sz="3600" dirty="0" smtClean="0"/>
              <a:t>	2,010</a:t>
            </a:r>
            <a:endParaRPr lang="en-US" sz="3600" dirty="0"/>
          </a:p>
          <a:p>
            <a:r>
              <a:rPr lang="he-IL" sz="3600" dirty="0"/>
              <a:t>עָשָׂה </a:t>
            </a:r>
            <a:r>
              <a:rPr lang="en-US" sz="3600" dirty="0"/>
              <a:t>	</a:t>
            </a:r>
            <a:r>
              <a:rPr lang="en-US" sz="3600" dirty="0" smtClean="0"/>
              <a:t> 	to </a:t>
            </a:r>
            <a:r>
              <a:rPr lang="en-US" sz="3600" dirty="0"/>
              <a:t>do, make 				</a:t>
            </a:r>
            <a:r>
              <a:rPr lang="en-US" sz="3600" dirty="0" smtClean="0"/>
              <a:t>	2,629 </a:t>
            </a:r>
            <a:endParaRPr lang="en-US" sz="3600" dirty="0"/>
          </a:p>
          <a:p>
            <a:r>
              <a:rPr lang="he-IL" sz="3600" dirty="0"/>
              <a:t>קָרָא </a:t>
            </a:r>
            <a:r>
              <a:rPr lang="en-US" sz="3600" dirty="0"/>
              <a:t>	</a:t>
            </a:r>
            <a:r>
              <a:rPr lang="en-US" sz="3600" dirty="0" smtClean="0"/>
              <a:t> 	to </a:t>
            </a:r>
            <a:r>
              <a:rPr lang="en-US" sz="3600" dirty="0"/>
              <a:t>call, announce		</a:t>
            </a:r>
            <a:r>
              <a:rPr lang="en-US" sz="3600" dirty="0" smtClean="0"/>
              <a:t>	871 </a:t>
            </a:r>
            <a:endParaRPr lang="en-US" sz="3600" dirty="0"/>
          </a:p>
          <a:p>
            <a:r>
              <a:rPr lang="he-IL" sz="3600" dirty="0"/>
              <a:t>רָאָה </a:t>
            </a:r>
            <a:r>
              <a:rPr lang="en-US" sz="3600" dirty="0"/>
              <a:t>	</a:t>
            </a:r>
            <a:r>
              <a:rPr lang="en-US" sz="3600" dirty="0" smtClean="0"/>
              <a:t> 	to </a:t>
            </a:r>
            <a:r>
              <a:rPr lang="en-US" sz="3600" dirty="0"/>
              <a:t>see, understand 	</a:t>
            </a:r>
            <a:r>
              <a:rPr lang="en-US" sz="3600" dirty="0" smtClean="0"/>
              <a:t>	1,302</a:t>
            </a:r>
            <a:endParaRPr lang="en-US" sz="3600" dirty="0"/>
          </a:p>
          <a:p>
            <a:r>
              <a:rPr lang="he-IL" sz="3600" dirty="0"/>
              <a:t>שׁוּב </a:t>
            </a:r>
            <a:r>
              <a:rPr lang="en-US" sz="3600" dirty="0"/>
              <a:t>		to turn, return, repent	</a:t>
            </a:r>
            <a:r>
              <a:rPr lang="en-US" sz="3600" dirty="0" smtClean="0"/>
              <a:t>1,059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357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9.H.  Speak:   Lesson 9  </a:t>
            </a:r>
            <a:r>
              <a:rPr lang="en-US" b="1" dirty="0" err="1"/>
              <a:t>Qal</a:t>
            </a:r>
            <a:r>
              <a:rPr lang="en-US" b="1" dirty="0"/>
              <a:t> Perfect Weak Verbs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7"/>
            <a:ext cx="10335001" cy="4680391"/>
          </a:xfrm>
        </p:spPr>
        <p:txBody>
          <a:bodyPr>
            <a:normAutofit fontScale="85000" lnSpcReduction="10000"/>
          </a:bodyPr>
          <a:lstStyle/>
          <a:p>
            <a:r>
              <a:rPr lang="he-IL" sz="3200" dirty="0" smtClean="0"/>
              <a:t>שְׁמִי </a:t>
            </a:r>
            <a:r>
              <a:rPr lang="he-IL" sz="3200" dirty="0"/>
              <a:t>שְׁמוּאֶל </a:t>
            </a:r>
            <a:r>
              <a:rPr lang="en-US" sz="3200" dirty="0"/>
              <a:t>          </a:t>
            </a:r>
            <a:r>
              <a:rPr lang="en-US" sz="3200" dirty="0" smtClean="0"/>
              <a:t>		My </a:t>
            </a:r>
            <a:r>
              <a:rPr lang="en-US" sz="3200" dirty="0"/>
              <a:t>name is Samuel</a:t>
            </a:r>
          </a:p>
          <a:p>
            <a:r>
              <a:rPr lang="he-IL" sz="3200" dirty="0"/>
              <a:t>מַה שִׁמְךָ / שְׁמֵךְ  בְּבַקָּשָׁה?</a:t>
            </a:r>
            <a:r>
              <a:rPr lang="en-US" sz="3200" dirty="0"/>
              <a:t>       What is your (m./f.) name, please?</a:t>
            </a:r>
          </a:p>
          <a:p>
            <a:r>
              <a:rPr lang="he-IL" sz="3200" dirty="0">
                <a:solidFill>
                  <a:srgbClr val="FFFF00"/>
                </a:solidFill>
              </a:rPr>
              <a:t>אֵיפֹה אָתָה גָר?</a:t>
            </a:r>
            <a:r>
              <a:rPr lang="en-US" sz="3200" dirty="0"/>
              <a:t>		</a:t>
            </a:r>
            <a:r>
              <a:rPr lang="en-US" sz="3200" dirty="0" smtClean="0"/>
              <a:t>	Where </a:t>
            </a:r>
            <a:r>
              <a:rPr lang="en-US" sz="3200" dirty="0"/>
              <a:t>do you live?   </a:t>
            </a:r>
          </a:p>
          <a:p>
            <a:r>
              <a:rPr lang="he-IL" sz="3200" dirty="0"/>
              <a:t>אֲנִי מֵאֲמֵרִיקָה </a:t>
            </a:r>
            <a:r>
              <a:rPr lang="en-US" sz="3200" dirty="0"/>
              <a:t>    </a:t>
            </a:r>
            <a:r>
              <a:rPr lang="he-IL" sz="3200" dirty="0"/>
              <a:t>        </a:t>
            </a:r>
            <a:r>
              <a:rPr lang="en-US" sz="3200" dirty="0"/>
              <a:t>I’m from America</a:t>
            </a:r>
          </a:p>
          <a:p>
            <a:r>
              <a:rPr lang="he-IL" sz="3200" dirty="0">
                <a:solidFill>
                  <a:srgbClr val="FFFF00"/>
                </a:solidFill>
              </a:rPr>
              <a:t> רֶגַע</a:t>
            </a:r>
            <a:r>
              <a:rPr lang="en-US" sz="3200" dirty="0">
                <a:solidFill>
                  <a:srgbClr val="FFFF00"/>
                </a:solidFill>
              </a:rPr>
              <a:t>  </a:t>
            </a:r>
            <a:r>
              <a:rPr lang="he-IL" sz="3200" dirty="0">
                <a:solidFill>
                  <a:srgbClr val="FFFF00"/>
                </a:solidFill>
              </a:rPr>
              <a:t>רַק</a:t>
            </a:r>
            <a:r>
              <a:rPr lang="en-US" sz="3200" dirty="0">
                <a:solidFill>
                  <a:srgbClr val="FFFF00"/>
                </a:solidFill>
              </a:rPr>
              <a:t>  </a:t>
            </a:r>
            <a:r>
              <a:rPr lang="en-US" sz="3200" dirty="0"/>
              <a:t>       </a:t>
            </a:r>
            <a:r>
              <a:rPr lang="en-US" sz="3200" dirty="0" smtClean="0"/>
              <a:t>	Wait </a:t>
            </a:r>
            <a:r>
              <a:rPr lang="en-US" sz="3200" dirty="0"/>
              <a:t>just a second</a:t>
            </a:r>
          </a:p>
          <a:p>
            <a:r>
              <a:rPr lang="he-IL" sz="3200" dirty="0"/>
              <a:t>בֹּא / בֹּאִי הֵנָּה</a:t>
            </a:r>
            <a:r>
              <a:rPr lang="en-US" sz="3200" dirty="0"/>
              <a:t>     Come (m./f.) here</a:t>
            </a:r>
          </a:p>
          <a:p>
            <a:r>
              <a:rPr lang="he-IL" sz="3200" dirty="0"/>
              <a:t>  סְלִיחָה ,אֲנִי מְמַהֵר / מְמַהֶרֶת 	</a:t>
            </a:r>
            <a:r>
              <a:rPr lang="en-US" sz="3200" dirty="0"/>
              <a:t>Excuse me, I’m in a hurry</a:t>
            </a:r>
          </a:p>
          <a:p>
            <a:r>
              <a:rPr lang="he-IL" sz="3200" dirty="0">
                <a:solidFill>
                  <a:srgbClr val="FFFF00"/>
                </a:solidFill>
              </a:rPr>
              <a:t>אוּלַי מָחָר</a:t>
            </a:r>
            <a:r>
              <a:rPr lang="en-US" sz="3200" dirty="0">
                <a:solidFill>
                  <a:srgbClr val="FFFF00"/>
                </a:solidFill>
              </a:rPr>
              <a:t>     </a:t>
            </a:r>
            <a:r>
              <a:rPr lang="en-US" sz="3200" dirty="0"/>
              <a:t>Perhaps tomorrow</a:t>
            </a:r>
          </a:p>
          <a:p>
            <a:r>
              <a:rPr lang="he-IL" sz="3200" dirty="0"/>
              <a:t>זֶה בְּסֵדֶר</a:t>
            </a:r>
            <a:r>
              <a:rPr lang="en-US" sz="3200" dirty="0"/>
              <a:t>     It’s okay.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853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4.L.  Sing: Shema lullaby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10139454" cy="4195481"/>
          </a:xfrm>
        </p:spPr>
        <p:txBody>
          <a:bodyPr/>
          <a:lstStyle/>
          <a:p>
            <a:r>
              <a:rPr lang="he-IL" sz="4400" dirty="0" smtClean="0"/>
              <a:t>שְׁמַע יִשְׂרָאֵל     </a:t>
            </a:r>
            <a:r>
              <a:rPr lang="he-IL" sz="4400" dirty="0"/>
              <a:t>יְהוָה אֱלֹהֵינוּ </a:t>
            </a:r>
            <a:r>
              <a:rPr lang="he-IL" sz="4400" dirty="0" smtClean="0"/>
              <a:t>   יְהוָה </a:t>
            </a:r>
            <a:r>
              <a:rPr lang="he-IL" sz="4400" dirty="0"/>
              <a:t>אֶחָֽד׃ </a:t>
            </a:r>
            <a:r>
              <a:rPr lang="en-US" sz="4400" dirty="0"/>
              <a:t>    </a:t>
            </a:r>
            <a:r>
              <a:rPr lang="en-US" dirty="0"/>
              <a:t>(Deut. 6:4)</a:t>
            </a:r>
          </a:p>
          <a:p>
            <a:r>
              <a:rPr lang="en-US" b="1" u="sng" dirty="0">
                <a:hlinkClick r:id="rId2"/>
              </a:rPr>
              <a:t>https://www.youtube.com/watch?v=pIOpZ9fQLbU&amp;t=0s&amp;list=PLnNXzYjQerJia_8yTy8OrM2K-BiN5OEup&amp;index=2</a:t>
            </a:r>
            <a:r>
              <a:rPr lang="en-US" b="1" dirty="0"/>
              <a:t>   </a:t>
            </a:r>
            <a:endParaRPr lang="en-US" dirty="0"/>
          </a:p>
          <a:p>
            <a:r>
              <a:rPr lang="en-US" b="1" dirty="0"/>
              <a:t>or search </a:t>
            </a:r>
            <a:r>
              <a:rPr lang="en-US" b="1" dirty="0" err="1"/>
              <a:t>Youtube</a:t>
            </a:r>
            <a:r>
              <a:rPr lang="en-US" b="1" dirty="0"/>
              <a:t> for: “</a:t>
            </a:r>
            <a:r>
              <a:rPr lang="en-US" dirty="0"/>
              <a:t>Shema Lullaby Judy </a:t>
            </a:r>
            <a:r>
              <a:rPr lang="en-US" dirty="0" err="1"/>
              <a:t>Ginsburgh</a:t>
            </a:r>
            <a:r>
              <a:rPr lang="en-US" dirty="0"/>
              <a:t>”</a:t>
            </a:r>
          </a:p>
          <a:p>
            <a:r>
              <a:rPr lang="en-US" dirty="0" smtClean="0"/>
              <a:t>Shabbat Shalom Medley</a:t>
            </a:r>
          </a:p>
          <a:p>
            <a:r>
              <a:rPr lang="en-US" dirty="0">
                <a:hlinkClick r:id="rId3"/>
              </a:rPr>
              <a:t>https://www.youtube.com/watch?v=-</a:t>
            </a:r>
            <a:r>
              <a:rPr lang="en-US" dirty="0" smtClean="0">
                <a:hlinkClick r:id="rId3"/>
              </a:rPr>
              <a:t>MBgACM_LcE&amp;list=RDEMSL0J_ngrs5U8EoQWZITH5w&amp;index=9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34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Speak Hebrew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81959"/>
            <a:ext cx="10153267" cy="5150069"/>
          </a:xfrm>
        </p:spPr>
        <p:txBody>
          <a:bodyPr>
            <a:normAutofit lnSpcReduction="10000"/>
          </a:bodyPr>
          <a:lstStyle/>
          <a:p>
            <a:r>
              <a:rPr lang="he-IL" sz="4400" dirty="0" smtClean="0"/>
              <a:t>שָׁלוֹם         </a:t>
            </a:r>
            <a:r>
              <a:rPr lang="he-IL" sz="4400" dirty="0"/>
              <a:t>בּוֹקֶר </a:t>
            </a:r>
            <a:r>
              <a:rPr lang="he-IL" sz="4400" dirty="0" smtClean="0"/>
              <a:t>        </a:t>
            </a:r>
            <a:r>
              <a:rPr lang="he-IL" sz="4400" dirty="0"/>
              <a:t>טוֹב</a:t>
            </a:r>
            <a:r>
              <a:rPr lang="en-US" sz="4400" dirty="0"/>
              <a:t> </a:t>
            </a:r>
            <a:r>
              <a:rPr lang="en-US" sz="3600" dirty="0"/>
              <a:t>	</a:t>
            </a:r>
            <a:br>
              <a:rPr lang="en-US" sz="3600" dirty="0"/>
            </a:br>
            <a:r>
              <a:rPr lang="en-US" sz="3600" dirty="0" smtClean="0"/>
              <a:t>good    </a:t>
            </a:r>
            <a:r>
              <a:rPr lang="en-US" sz="3600" dirty="0"/>
              <a:t>morning     Hello</a:t>
            </a:r>
          </a:p>
          <a:p>
            <a:r>
              <a:rPr lang="he-IL" sz="4400" dirty="0" smtClean="0"/>
              <a:t>מַה             </a:t>
            </a:r>
            <a:r>
              <a:rPr lang="he-IL" sz="4400" dirty="0"/>
              <a:t>נִשְׁמַע</a:t>
            </a:r>
            <a:r>
              <a:rPr lang="en-US" sz="4400" dirty="0"/>
              <a:t>    </a:t>
            </a:r>
            <a:r>
              <a:rPr lang="en-US" sz="3600" dirty="0"/>
              <a:t>How’s it going?</a:t>
            </a:r>
          </a:p>
          <a:p>
            <a:r>
              <a:rPr lang="en-US" sz="3600" dirty="0" smtClean="0"/>
              <a:t>it </a:t>
            </a:r>
            <a:r>
              <a:rPr lang="en-US" sz="3600" dirty="0"/>
              <a:t>going    </a:t>
            </a:r>
            <a:r>
              <a:rPr lang="he-IL" sz="3600" dirty="0"/>
              <a:t>  </a:t>
            </a:r>
            <a:r>
              <a:rPr lang="en-US" sz="3600" dirty="0"/>
              <a:t> how’s</a:t>
            </a:r>
          </a:p>
          <a:p>
            <a:r>
              <a:rPr lang="he-IL" sz="4400" smtClean="0"/>
              <a:t>כֹּל      בְּסֶדֶר       </a:t>
            </a:r>
            <a:r>
              <a:rPr lang="he-IL" sz="4400" dirty="0"/>
              <a:t>תּוֹדָה </a:t>
            </a:r>
            <a:r>
              <a:rPr lang="en-US" sz="4400" dirty="0"/>
              <a:t>  </a:t>
            </a:r>
            <a:endParaRPr lang="he-IL" sz="4400" dirty="0" smtClean="0"/>
          </a:p>
          <a:p>
            <a:r>
              <a:rPr lang="he-IL" sz="4400" dirty="0"/>
              <a:t> </a:t>
            </a:r>
            <a:r>
              <a:rPr lang="en-US" sz="4400" dirty="0" smtClean="0"/>
              <a:t>thanks okay</a:t>
            </a:r>
            <a:r>
              <a:rPr lang="he-IL" sz="4400" dirty="0" smtClean="0"/>
              <a:t>    </a:t>
            </a:r>
            <a:r>
              <a:rPr lang="en-US" sz="3600" dirty="0" smtClean="0"/>
              <a:t>All, </a:t>
            </a:r>
            <a:endParaRPr lang="en-US" sz="3600" dirty="0"/>
          </a:p>
          <a:p>
            <a:r>
              <a:rPr lang="he-IL" sz="4400" dirty="0" smtClean="0"/>
              <a:t>לְהִתְרָאוֹת </a:t>
            </a:r>
            <a:r>
              <a:rPr lang="en-US" sz="3600" dirty="0" smtClean="0"/>
              <a:t>       </a:t>
            </a:r>
            <a:r>
              <a:rPr lang="en-US" sz="3600" dirty="0"/>
              <a:t>Good-bye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182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6.N.  Speak:   Lesson 6 Pronouns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43318"/>
            <a:ext cx="8946541" cy="5289176"/>
          </a:xfrm>
        </p:spPr>
        <p:txBody>
          <a:bodyPr>
            <a:normAutofit fontScale="77500" lnSpcReduction="20000"/>
          </a:bodyPr>
          <a:lstStyle/>
          <a:p>
            <a:r>
              <a:rPr lang="he-IL" sz="5100" dirty="0" smtClean="0"/>
              <a:t>אָתָּה </a:t>
            </a:r>
            <a:r>
              <a:rPr lang="he-IL" sz="5100" dirty="0"/>
              <a:t>מְדַּבֵּר </a:t>
            </a:r>
            <a:r>
              <a:rPr lang="he-IL" sz="5100" dirty="0" smtClean="0"/>
              <a:t>אַנגְלִית \ עִבְרִית</a:t>
            </a:r>
            <a:endParaRPr lang="en-US" sz="5100" dirty="0"/>
          </a:p>
          <a:p>
            <a:r>
              <a:rPr lang="en-US" dirty="0"/>
              <a:t>Do you (m.) speak English/Hebrew?</a:t>
            </a:r>
          </a:p>
          <a:p>
            <a:r>
              <a:rPr lang="he-IL" sz="5100" dirty="0"/>
              <a:t>אַתְּ מְדַּבֶּרֶת </a:t>
            </a:r>
            <a:r>
              <a:rPr lang="he-IL" sz="5100" dirty="0" smtClean="0"/>
              <a:t>אַנְגלִית \ עִבְרִית</a:t>
            </a:r>
            <a:endParaRPr lang="en-US" sz="5100" dirty="0"/>
          </a:p>
          <a:p>
            <a:r>
              <a:rPr lang="en-US" dirty="0"/>
              <a:t>Do you (f.) speak English/Hebrew?</a:t>
            </a:r>
          </a:p>
          <a:p>
            <a:r>
              <a:rPr lang="en-US" dirty="0"/>
              <a:t> </a:t>
            </a:r>
          </a:p>
          <a:p>
            <a:r>
              <a:rPr lang="he-IL" sz="4600" dirty="0" smtClean="0"/>
              <a:t>כֵּ</a:t>
            </a:r>
            <a:r>
              <a:rPr lang="en-US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ן</a:t>
            </a:r>
            <a:r>
              <a:rPr lang="he-IL" sz="4600" dirty="0" smtClean="0"/>
              <a:t> אֲנִי מְדַּבֵּר קְצַת עִבְרִית </a:t>
            </a:r>
            <a:endParaRPr lang="en-US" sz="4600" dirty="0" smtClean="0"/>
          </a:p>
          <a:p>
            <a:r>
              <a:rPr lang="en-US" dirty="0" smtClean="0"/>
              <a:t>Yes, I speak a little Hebrew (m.)</a:t>
            </a:r>
          </a:p>
          <a:p>
            <a:r>
              <a:rPr lang="he-IL" sz="4600" dirty="0"/>
              <a:t>כֵּ</a:t>
            </a:r>
            <a:r>
              <a:rPr lang="en-US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ן</a:t>
            </a:r>
            <a:r>
              <a:rPr lang="he-IL" sz="4600" dirty="0"/>
              <a:t> אֲנִי מְדַּבֶּרֶת קְצַת </a:t>
            </a:r>
            <a:r>
              <a:rPr lang="he-IL" sz="4600" dirty="0" smtClean="0"/>
              <a:t>עִבְרִית</a:t>
            </a:r>
            <a:endParaRPr lang="en-US" sz="4600" dirty="0"/>
          </a:p>
          <a:p>
            <a:r>
              <a:rPr lang="en-US" dirty="0"/>
              <a:t>Yes, I speak a little Hebrew (m.)</a:t>
            </a:r>
          </a:p>
          <a:p>
            <a:r>
              <a:rPr lang="en-US" dirty="0"/>
              <a:t> </a:t>
            </a:r>
          </a:p>
          <a:p>
            <a:r>
              <a:rPr lang="he-IL" sz="5100" dirty="0"/>
              <a:t>תּוֹדָה רָבָה </a:t>
            </a:r>
            <a:r>
              <a:rPr lang="en-US" sz="5100" dirty="0"/>
              <a:t>    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Many thanks.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494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8.J.  Speak:   Lesson </a:t>
            </a:r>
            <a:r>
              <a:rPr lang="en-US" b="1" dirty="0" smtClean="0"/>
              <a:t>8 Imperfects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40" y="2052918"/>
            <a:ext cx="11022676" cy="419548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 </a:t>
            </a:r>
            <a:r>
              <a:rPr lang="he-IL" sz="3600" dirty="0" smtClean="0"/>
              <a:t>בָּא לִי גְּלִידָה   </a:t>
            </a:r>
            <a:r>
              <a:rPr lang="en-US" sz="3600" dirty="0" smtClean="0"/>
              <a:t>    </a:t>
            </a:r>
            <a:r>
              <a:rPr lang="en-US" sz="2800" dirty="0" smtClean="0"/>
              <a:t>   	 I </a:t>
            </a:r>
            <a:r>
              <a:rPr lang="en-US" sz="2800" dirty="0"/>
              <a:t>feel like (lit. it comes to me) ice cream  </a:t>
            </a:r>
          </a:p>
          <a:p>
            <a:r>
              <a:rPr lang="en-US" sz="3600" dirty="0"/>
              <a:t>  </a:t>
            </a:r>
            <a:r>
              <a:rPr lang="he-IL" sz="3600" dirty="0"/>
              <a:t>כַּמָה זֶה עוֹלֶה?</a:t>
            </a:r>
            <a:r>
              <a:rPr lang="en-US" sz="3600" dirty="0"/>
              <a:t>,  </a:t>
            </a:r>
            <a:r>
              <a:rPr lang="he-IL" sz="3600" dirty="0"/>
              <a:t>כֵּן</a:t>
            </a:r>
            <a:r>
              <a:rPr lang="en-US" sz="2800" dirty="0"/>
              <a:t>   </a:t>
            </a:r>
            <a:r>
              <a:rPr lang="en-US" sz="2800" dirty="0" smtClean="0"/>
              <a:t>Yes</a:t>
            </a:r>
            <a:r>
              <a:rPr lang="en-US" sz="2800" dirty="0"/>
              <a:t>, how much is it?</a:t>
            </a:r>
          </a:p>
          <a:p>
            <a:r>
              <a:rPr lang="he-IL" sz="3600" dirty="0"/>
              <a:t>אֵין לִי ,אֲנִי מִצְטַעֵר </a:t>
            </a:r>
            <a:r>
              <a:rPr lang="el-GR" sz="3600" dirty="0"/>
              <a:t> </a:t>
            </a:r>
            <a:r>
              <a:rPr lang="el-GR" sz="2800" dirty="0"/>
              <a:t> </a:t>
            </a:r>
            <a:r>
              <a:rPr lang="en-US" sz="2800" dirty="0" smtClean="0"/>
              <a:t> 	 I </a:t>
            </a:r>
            <a:r>
              <a:rPr lang="en-US" sz="2800" dirty="0"/>
              <a:t>don</a:t>
            </a:r>
            <a:r>
              <a:rPr lang="el-GR" sz="2800" dirty="0"/>
              <a:t>’</a:t>
            </a:r>
            <a:r>
              <a:rPr lang="en-US" sz="2800" dirty="0"/>
              <a:t>t have any</a:t>
            </a:r>
            <a:r>
              <a:rPr lang="el-GR" sz="2800" dirty="0"/>
              <a:t>, </a:t>
            </a:r>
            <a:r>
              <a:rPr lang="en-US" sz="2800" dirty="0"/>
              <a:t>I</a:t>
            </a:r>
            <a:r>
              <a:rPr lang="el-GR" sz="2800" dirty="0"/>
              <a:t>’</a:t>
            </a:r>
            <a:r>
              <a:rPr lang="en-US" sz="2800" dirty="0"/>
              <a:t>m sorry </a:t>
            </a:r>
          </a:p>
          <a:p>
            <a:r>
              <a:rPr lang="he-IL" sz="3600" dirty="0"/>
              <a:t>בְּסֵדֶר</a:t>
            </a:r>
            <a:r>
              <a:rPr lang="en-US" sz="3600" dirty="0"/>
              <a:t>  </a:t>
            </a:r>
            <a:r>
              <a:rPr lang="he-IL" sz="3600" dirty="0"/>
              <a:t>הַכֹּל</a:t>
            </a:r>
            <a:r>
              <a:rPr lang="en-US" sz="3600" dirty="0"/>
              <a:t> </a:t>
            </a:r>
            <a:r>
              <a:rPr lang="en-US" sz="2800" dirty="0"/>
              <a:t>  </a:t>
            </a:r>
            <a:r>
              <a:rPr lang="en-US" sz="2800" dirty="0" smtClean="0"/>
              <a:t> 			 All </a:t>
            </a:r>
            <a:r>
              <a:rPr lang="en-US" sz="2800" dirty="0"/>
              <a:t>right </a:t>
            </a:r>
          </a:p>
          <a:p>
            <a:r>
              <a:rPr lang="he-IL" sz="3600" dirty="0"/>
              <a:t>דַּי     </a:t>
            </a:r>
            <a:r>
              <a:rPr lang="en-US" sz="3600" dirty="0" smtClean="0"/>
              <a:t>  </a:t>
            </a:r>
            <a:r>
              <a:rPr lang="en-US" sz="2800" dirty="0" smtClean="0"/>
              <a:t>    				Enough/stop </a:t>
            </a:r>
            <a:r>
              <a:rPr lang="en-US" sz="2800" dirty="0"/>
              <a:t>it</a:t>
            </a:r>
          </a:p>
          <a:p>
            <a:r>
              <a:rPr lang="he-IL" sz="3600" dirty="0"/>
              <a:t>לְהִתְרָאוֹת </a:t>
            </a:r>
            <a:r>
              <a:rPr lang="en-US" sz="3600" dirty="0"/>
              <a:t> </a:t>
            </a:r>
            <a:r>
              <a:rPr lang="en-US" sz="2800" dirty="0"/>
              <a:t>     </a:t>
            </a:r>
            <a:r>
              <a:rPr lang="en-US" sz="2800" dirty="0" smtClean="0"/>
              <a:t>			Good-bye 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2150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9.A. Introduction to Weak 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1" y="1338349"/>
            <a:ext cx="10501255" cy="5436524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There </a:t>
            </a:r>
            <a:r>
              <a:rPr lang="en-US" sz="2800" dirty="0"/>
              <a:t>are two nomenclatures used for tackling the weak verbs built off the tri-consonantal root.  </a:t>
            </a:r>
            <a:endParaRPr lang="en-US" sz="2800" dirty="0" smtClean="0"/>
          </a:p>
          <a:p>
            <a:r>
              <a:rPr lang="en-US" sz="2800" dirty="0" smtClean="0"/>
              <a:t>Traditionally </a:t>
            </a:r>
            <a:r>
              <a:rPr lang="en-US" sz="2800" dirty="0"/>
              <a:t>the word </a:t>
            </a:r>
            <a:r>
              <a:rPr lang="he-IL" sz="4400" dirty="0"/>
              <a:t>פָּעַל</a:t>
            </a:r>
            <a:r>
              <a:rPr lang="he-IL" sz="2800" dirty="0"/>
              <a:t> </a:t>
            </a:r>
            <a:r>
              <a:rPr lang="en-US" sz="2800" dirty="0" smtClean="0"/>
              <a:t>  (</a:t>
            </a:r>
            <a:r>
              <a:rPr lang="en-US" sz="2800" dirty="0"/>
              <a:t>to do, make) is used to designate how the ten weak verbs are then classed (cf. Kelly, </a:t>
            </a:r>
            <a:r>
              <a:rPr lang="en-US" sz="2800" dirty="0" err="1"/>
              <a:t>Weingreen</a:t>
            </a:r>
            <a:r>
              <a:rPr lang="en-US" sz="2800" dirty="0"/>
              <a:t>):  </a:t>
            </a:r>
          </a:p>
          <a:p>
            <a:pPr lvl="0"/>
            <a:r>
              <a:rPr lang="en-US" sz="3000" b="1" dirty="0" err="1"/>
              <a:t>Pē</a:t>
            </a:r>
            <a:r>
              <a:rPr lang="en-US" sz="3000" b="1" dirty="0"/>
              <a:t> position</a:t>
            </a:r>
            <a:r>
              <a:rPr lang="en-US" sz="3000" dirty="0"/>
              <a:t>:  </a:t>
            </a:r>
            <a:r>
              <a:rPr lang="en-US" sz="3000" dirty="0" smtClean="0"/>
              <a:t>Position I</a:t>
            </a:r>
            <a:endParaRPr lang="en-US" sz="3000" dirty="0"/>
          </a:p>
          <a:p>
            <a:r>
              <a:rPr lang="en-US" sz="3000" dirty="0" err="1"/>
              <a:t>Pē-Nûn</a:t>
            </a:r>
            <a:r>
              <a:rPr lang="en-US" sz="3000" dirty="0"/>
              <a:t> [</a:t>
            </a:r>
            <a:r>
              <a:rPr lang="he-IL" sz="3600" dirty="0"/>
              <a:t>נָפַל</a:t>
            </a:r>
            <a:r>
              <a:rPr lang="he-IL" sz="3000" dirty="0"/>
              <a:t> </a:t>
            </a:r>
            <a:r>
              <a:rPr lang="en-US" sz="3000" dirty="0"/>
              <a:t>], </a:t>
            </a:r>
            <a:r>
              <a:rPr lang="en-US" sz="3000" dirty="0" smtClean="0"/>
              <a:t>--to fall</a:t>
            </a:r>
            <a:endParaRPr lang="en-US" sz="3000" dirty="0"/>
          </a:p>
          <a:p>
            <a:r>
              <a:rPr lang="en-US" sz="3000" dirty="0" err="1"/>
              <a:t>Pē-Yôd</a:t>
            </a:r>
            <a:r>
              <a:rPr lang="en-US" sz="3000" dirty="0"/>
              <a:t> [</a:t>
            </a:r>
            <a:r>
              <a:rPr lang="he-IL" sz="3600" dirty="0"/>
              <a:t>יָשַׂב</a:t>
            </a:r>
            <a:r>
              <a:rPr lang="he-IL" sz="3000" dirty="0"/>
              <a:t> </a:t>
            </a:r>
            <a:r>
              <a:rPr lang="en-US" sz="3000" dirty="0"/>
              <a:t>], </a:t>
            </a:r>
            <a:r>
              <a:rPr lang="en-US" sz="3000" dirty="0" smtClean="0"/>
              <a:t>-- to sit, dwell</a:t>
            </a:r>
            <a:endParaRPr lang="en-US" sz="3000" dirty="0"/>
          </a:p>
          <a:p>
            <a:r>
              <a:rPr lang="en-US" sz="3000" dirty="0" err="1"/>
              <a:t>Pē</a:t>
            </a:r>
            <a:r>
              <a:rPr lang="en-US" sz="3000" dirty="0"/>
              <a:t>-’</a:t>
            </a:r>
            <a:r>
              <a:rPr lang="en-US" sz="3000" dirty="0" err="1"/>
              <a:t>Āle</a:t>
            </a:r>
            <a:r>
              <a:rPr lang="en-US" sz="3000" u="sng" dirty="0" err="1"/>
              <a:t>f</a:t>
            </a:r>
            <a:r>
              <a:rPr lang="en-US" sz="3000" dirty="0"/>
              <a:t> [</a:t>
            </a:r>
            <a:r>
              <a:rPr lang="he-IL" sz="3600" dirty="0"/>
              <a:t>אָמַר</a:t>
            </a:r>
            <a:r>
              <a:rPr lang="he-IL" sz="3000" dirty="0"/>
              <a:t> </a:t>
            </a:r>
            <a:r>
              <a:rPr lang="en-US" sz="3000" dirty="0"/>
              <a:t>], </a:t>
            </a:r>
            <a:r>
              <a:rPr lang="en-US" sz="3000" dirty="0" smtClean="0"/>
              <a:t>-- to say </a:t>
            </a:r>
            <a:endParaRPr lang="en-US" sz="3000" dirty="0"/>
          </a:p>
          <a:p>
            <a:r>
              <a:rPr lang="en-US" sz="3000" dirty="0" err="1"/>
              <a:t>Pē</a:t>
            </a:r>
            <a:r>
              <a:rPr lang="en-US" sz="3000" dirty="0"/>
              <a:t>-Guttural  [ </a:t>
            </a:r>
            <a:r>
              <a:rPr lang="he-IL" sz="3900" dirty="0"/>
              <a:t>עָמַד</a:t>
            </a:r>
            <a:r>
              <a:rPr lang="en-US" sz="3000" dirty="0"/>
              <a:t>]; </a:t>
            </a:r>
            <a:r>
              <a:rPr lang="en-US" sz="3000" dirty="0" smtClean="0"/>
              <a:t>-- to stand</a:t>
            </a:r>
            <a:endParaRPr lang="en-US" sz="3000" dirty="0"/>
          </a:p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205143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68758"/>
          </a:xfrm>
        </p:spPr>
        <p:txBody>
          <a:bodyPr/>
          <a:lstStyle/>
          <a:p>
            <a:r>
              <a:rPr lang="en-US" b="1" dirty="0"/>
              <a:t>9.A. Introduction to Weak 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79666"/>
            <a:ext cx="8946541" cy="4768734"/>
          </a:xfrm>
        </p:spPr>
        <p:txBody>
          <a:bodyPr/>
          <a:lstStyle/>
          <a:p>
            <a:pPr lvl="0"/>
            <a:r>
              <a:rPr lang="en-US" sz="2800" b="1" dirty="0"/>
              <a:t>‘</a:t>
            </a:r>
            <a:r>
              <a:rPr lang="en-US" sz="2800" b="1" dirty="0" err="1"/>
              <a:t>Ayin</a:t>
            </a:r>
            <a:r>
              <a:rPr lang="en-US" sz="2800" dirty="0"/>
              <a:t> </a:t>
            </a:r>
            <a:r>
              <a:rPr lang="en-US" sz="2800" b="1" dirty="0"/>
              <a:t>position</a:t>
            </a:r>
            <a:r>
              <a:rPr lang="en-US" sz="2800" dirty="0"/>
              <a:t>: </a:t>
            </a:r>
            <a:r>
              <a:rPr lang="en-US" sz="2800" dirty="0" smtClean="0"/>
              <a:t>Position </a:t>
            </a:r>
            <a:r>
              <a:rPr lang="en-US" sz="2800" dirty="0"/>
              <a:t>II </a:t>
            </a:r>
          </a:p>
          <a:p>
            <a:r>
              <a:rPr lang="en-US" sz="2800" dirty="0"/>
              <a:t>‘</a:t>
            </a:r>
            <a:r>
              <a:rPr lang="en-US" sz="2800" dirty="0" err="1"/>
              <a:t>Ayin-Yôd</a:t>
            </a:r>
            <a:r>
              <a:rPr lang="en-US" sz="2800" dirty="0"/>
              <a:t>/</a:t>
            </a:r>
            <a:r>
              <a:rPr lang="en-US" sz="2800" dirty="0" err="1"/>
              <a:t>Vāv</a:t>
            </a:r>
            <a:r>
              <a:rPr lang="en-US" sz="2800" dirty="0"/>
              <a:t> [</a:t>
            </a:r>
            <a:r>
              <a:rPr lang="he-IL" sz="3600" dirty="0"/>
              <a:t>קוּם</a:t>
            </a:r>
            <a:r>
              <a:rPr lang="en-US" sz="2800" dirty="0"/>
              <a:t>], </a:t>
            </a:r>
          </a:p>
          <a:p>
            <a:r>
              <a:rPr lang="en-US" sz="2800" dirty="0"/>
              <a:t>‘</a:t>
            </a:r>
            <a:r>
              <a:rPr lang="en-US" sz="2800" dirty="0" err="1"/>
              <a:t>Ayin</a:t>
            </a:r>
            <a:r>
              <a:rPr lang="en-US" sz="2800" dirty="0"/>
              <a:t> guttural [</a:t>
            </a:r>
            <a:r>
              <a:rPr lang="he-IL" sz="3600" dirty="0"/>
              <a:t>בָּחַר</a:t>
            </a:r>
            <a:r>
              <a:rPr lang="he-IL" sz="2800" dirty="0"/>
              <a:t> </a:t>
            </a:r>
            <a:r>
              <a:rPr lang="en-US" sz="2800" dirty="0"/>
              <a:t>], </a:t>
            </a:r>
          </a:p>
          <a:p>
            <a:r>
              <a:rPr lang="en-US" sz="2800" dirty="0"/>
              <a:t>Double ‘</a:t>
            </a:r>
            <a:r>
              <a:rPr lang="en-US" sz="2800" dirty="0" err="1"/>
              <a:t>Ayin</a:t>
            </a:r>
            <a:r>
              <a:rPr lang="en-US" sz="2800" dirty="0"/>
              <a:t> [ </a:t>
            </a:r>
            <a:r>
              <a:rPr lang="he-IL" sz="3600" dirty="0"/>
              <a:t>תָּמַם</a:t>
            </a:r>
            <a:r>
              <a:rPr lang="en-US" sz="2800" dirty="0"/>
              <a:t>]; and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106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9.A. Introduction to Weak 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562794"/>
            <a:ext cx="8946541" cy="4685606"/>
          </a:xfrm>
        </p:spPr>
        <p:txBody>
          <a:bodyPr>
            <a:normAutofit/>
          </a:bodyPr>
          <a:lstStyle/>
          <a:p>
            <a:pPr lvl="0"/>
            <a:r>
              <a:rPr lang="en-US" sz="2800" b="1" dirty="0" err="1"/>
              <a:t>Lāme</a:t>
            </a:r>
            <a:r>
              <a:rPr lang="en-US" sz="2800" b="1" u="sng" dirty="0" err="1"/>
              <a:t>d</a:t>
            </a:r>
            <a:r>
              <a:rPr lang="en-US" sz="2800" b="1" dirty="0"/>
              <a:t> </a:t>
            </a:r>
            <a:r>
              <a:rPr lang="en-US" sz="2800" b="1" dirty="0" smtClean="0"/>
              <a:t>position / position</a:t>
            </a:r>
            <a:r>
              <a:rPr lang="en-US" sz="2800" dirty="0"/>
              <a:t>:  III</a:t>
            </a:r>
          </a:p>
          <a:p>
            <a:r>
              <a:rPr lang="en-US" sz="2800" dirty="0" err="1"/>
              <a:t>Lāme</a:t>
            </a:r>
            <a:r>
              <a:rPr lang="en-US" sz="2800" u="sng" dirty="0" err="1"/>
              <a:t>d</a:t>
            </a:r>
            <a:r>
              <a:rPr lang="en-US" sz="2800" dirty="0" err="1"/>
              <a:t>-Hē</a:t>
            </a:r>
            <a:r>
              <a:rPr lang="en-US" sz="2800" dirty="0"/>
              <a:t> [</a:t>
            </a:r>
            <a:r>
              <a:rPr lang="he-IL" sz="3600" dirty="0"/>
              <a:t>בָּנָה</a:t>
            </a:r>
            <a:r>
              <a:rPr lang="he-IL" sz="2800" dirty="0"/>
              <a:t> </a:t>
            </a:r>
            <a:r>
              <a:rPr lang="en-US" sz="2800" dirty="0"/>
              <a:t>], </a:t>
            </a:r>
          </a:p>
          <a:p>
            <a:r>
              <a:rPr lang="en-US" sz="2800" dirty="0" err="1"/>
              <a:t>Lāme</a:t>
            </a:r>
            <a:r>
              <a:rPr lang="en-US" sz="2800" u="sng" dirty="0" err="1"/>
              <a:t>d</a:t>
            </a:r>
            <a:r>
              <a:rPr lang="en-US" sz="2800" dirty="0"/>
              <a:t>-guttural [</a:t>
            </a:r>
            <a:r>
              <a:rPr lang="he-IL" sz="3600" dirty="0"/>
              <a:t>שָׁמַע</a:t>
            </a:r>
            <a:r>
              <a:rPr lang="en-US" sz="2800" dirty="0"/>
              <a:t>], </a:t>
            </a:r>
          </a:p>
          <a:p>
            <a:r>
              <a:rPr lang="en-US" sz="2800" dirty="0" err="1"/>
              <a:t>Lāme</a:t>
            </a:r>
            <a:r>
              <a:rPr lang="en-US" sz="2800" u="sng" dirty="0" err="1"/>
              <a:t>d</a:t>
            </a:r>
            <a:r>
              <a:rPr lang="en-US" sz="2800" dirty="0"/>
              <a:t>-’</a:t>
            </a:r>
            <a:r>
              <a:rPr lang="en-US" sz="2800" dirty="0" err="1"/>
              <a:t>Āle</a:t>
            </a:r>
            <a:r>
              <a:rPr lang="en-US" sz="2800" u="sng" dirty="0" err="1"/>
              <a:t>f</a:t>
            </a:r>
            <a:r>
              <a:rPr lang="en-US" sz="2800" dirty="0"/>
              <a:t> [</a:t>
            </a:r>
            <a:r>
              <a:rPr lang="he-IL" sz="3600" dirty="0"/>
              <a:t>מָצָא</a:t>
            </a:r>
            <a:r>
              <a:rPr lang="he-IL" sz="2800" dirty="0"/>
              <a:t> </a:t>
            </a:r>
            <a:r>
              <a:rPr lang="en-US" sz="2800" dirty="0"/>
              <a:t>].  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36999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732</TotalTime>
  <Words>755</Words>
  <Application>Microsoft Office PowerPoint</Application>
  <PresentationFormat>Widescreen</PresentationFormat>
  <Paragraphs>185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Century Gothic</vt:lpstr>
      <vt:lpstr>Times New Roman</vt:lpstr>
      <vt:lpstr>Wingdings 3</vt:lpstr>
      <vt:lpstr>Ion</vt:lpstr>
      <vt:lpstr>9.  Qal Perfect Weak Verbs  </vt:lpstr>
      <vt:lpstr>PowerPoint Presentation</vt:lpstr>
      <vt:lpstr>4.L.  Sing: Shema lullaby </vt:lpstr>
      <vt:lpstr>Speak Hebrew</vt:lpstr>
      <vt:lpstr>6.N.  Speak:   Lesson 6 Pronouns </vt:lpstr>
      <vt:lpstr>8.J.  Speak:   Lesson 8 Imperfects </vt:lpstr>
      <vt:lpstr>9.A. Introduction to Weak Verbs</vt:lpstr>
      <vt:lpstr>9.A. Introduction to Weak Verbs</vt:lpstr>
      <vt:lpstr>9.A. Introduction to Weak Verbs</vt:lpstr>
      <vt:lpstr>9.B.    Ι./Pē position--weak and guttural  </vt:lpstr>
      <vt:lpstr>9.B.    Ι. Pē position--weak and guttural</vt:lpstr>
      <vt:lpstr>9.B.    Ι./Pē position--weak and guttural</vt:lpstr>
      <vt:lpstr>9.B.    Ι./Pē position--Examples:  </vt:lpstr>
      <vt:lpstr>9.C.  II. ‘Ayin position--weak and guttural:   </vt:lpstr>
      <vt:lpstr>9.C.  II. ‘Ayin position--weak and guttural</vt:lpstr>
      <vt:lpstr>9.C.  II. ‘Ayin position--weak and guttural</vt:lpstr>
      <vt:lpstr>Observations on III. Lāmed position weak and guttural: </vt:lpstr>
      <vt:lpstr>Observations on III. Lāmed position weak and guttural: </vt:lpstr>
      <vt:lpstr>Observations on III. Lāmed position weak and guttural: </vt:lpstr>
      <vt:lpstr>9.E.  Very frequent verbs with double variation:   הָיָה, נָתַן and עָשָׂה </vt:lpstr>
      <vt:lpstr>9.E.  Very frequent verbs with double variation:   הָיָה, נָתַן and עָשָׂה</vt:lpstr>
      <vt:lpstr>Examples: </vt:lpstr>
      <vt:lpstr>9. F.  Chant:  Qal Perfect Weak Verb</vt:lpstr>
      <vt:lpstr>9.G.   Chapter 9 Vocabulary List</vt:lpstr>
      <vt:lpstr>9.G.   Chapter 9 Vocabulary List</vt:lpstr>
      <vt:lpstr>9.H.  Speak:   Lesson 9  Qal Perfect Weak Verbs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9.  Qal Perfect Weak Verbs</dc:title>
  <dc:creator>Ted Hildebrandt</dc:creator>
  <cp:lastModifiedBy>Ted Hildebrandt</cp:lastModifiedBy>
  <cp:revision>40</cp:revision>
  <dcterms:created xsi:type="dcterms:W3CDTF">2018-10-12T15:30:22Z</dcterms:created>
  <dcterms:modified xsi:type="dcterms:W3CDTF">2018-10-26T14:41:18Z</dcterms:modified>
</cp:coreProperties>
</file>