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5" r:id="rId3"/>
    <p:sldId id="276" r:id="rId4"/>
    <p:sldId id="257" r:id="rId5"/>
    <p:sldId id="272" r:id="rId6"/>
    <p:sldId id="258" r:id="rId7"/>
    <p:sldId id="273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4" r:id="rId21"/>
    <p:sldId id="271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Imperfect Verbs	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33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Paragogic</a:t>
            </a:r>
            <a:r>
              <a:rPr lang="en-US" b="1" dirty="0"/>
              <a:t> </a:t>
            </a:r>
            <a:r>
              <a:rPr lang="en-US" b="1" dirty="0" smtClean="0"/>
              <a:t>Nun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930" y="1678845"/>
            <a:ext cx="9744797" cy="44642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On </a:t>
            </a:r>
            <a:r>
              <a:rPr lang="en-US" sz="2800" dirty="0"/>
              <a:t>occasion a </a:t>
            </a:r>
            <a:r>
              <a:rPr lang="en-US" sz="2800" dirty="0" err="1"/>
              <a:t>Paragogic</a:t>
            </a:r>
            <a:r>
              <a:rPr lang="en-US" sz="2800" dirty="0"/>
              <a:t> Nun is suffixed on the 3MP and 2MP imperfect verbal forms that both normally end in a </a:t>
            </a:r>
            <a:r>
              <a:rPr lang="en-US" sz="2800" dirty="0" err="1"/>
              <a:t>šûreq</a:t>
            </a:r>
            <a:r>
              <a:rPr lang="en-US" sz="2800" dirty="0"/>
              <a:t>. </a:t>
            </a:r>
            <a:r>
              <a:rPr lang="en-US" sz="2800" dirty="0"/>
              <a:t>It does not impact the meaning. </a:t>
            </a:r>
            <a:endParaRPr lang="en-US" sz="2800" dirty="0" smtClean="0"/>
          </a:p>
          <a:p>
            <a:r>
              <a:rPr lang="en-US" sz="2800" dirty="0" smtClean="0"/>
              <a:t>Hence </a:t>
            </a:r>
            <a:r>
              <a:rPr lang="en-US" sz="2800" dirty="0"/>
              <a:t>instead of </a:t>
            </a:r>
            <a:r>
              <a:rPr lang="he-IL" sz="3600" dirty="0"/>
              <a:t>תִּשְׁמְרוּ</a:t>
            </a:r>
            <a:r>
              <a:rPr lang="he-IL" sz="2800" dirty="0"/>
              <a:t> </a:t>
            </a:r>
            <a:r>
              <a:rPr lang="en-US" sz="2800" dirty="0" smtClean="0"/>
              <a:t> for </a:t>
            </a:r>
            <a:r>
              <a:rPr lang="en-US" sz="2800" dirty="0"/>
              <a:t>the </a:t>
            </a:r>
            <a:r>
              <a:rPr lang="en-US" sz="2800" dirty="0" smtClean="0"/>
              <a:t>2MP </a:t>
            </a:r>
            <a:r>
              <a:rPr lang="he-IL" sz="3600" dirty="0" smtClean="0"/>
              <a:t>תִּשְׁמְרוּן</a:t>
            </a:r>
            <a:r>
              <a:rPr lang="he-IL" sz="2800" dirty="0" smtClean="0"/>
              <a:t> </a:t>
            </a:r>
            <a:r>
              <a:rPr lang="en-US" sz="2800" dirty="0" smtClean="0"/>
              <a:t> is </a:t>
            </a:r>
            <a:r>
              <a:rPr lang="en-US" sz="2800" dirty="0"/>
              <a:t>written or defectively as </a:t>
            </a:r>
            <a:r>
              <a:rPr lang="he-IL" sz="3600" dirty="0"/>
              <a:t>תִּשְׁמְרֻן</a:t>
            </a:r>
            <a:r>
              <a:rPr lang="he-IL" sz="2800" dirty="0"/>
              <a:t> </a:t>
            </a:r>
            <a:r>
              <a:rPr lang="en-US" sz="2800" dirty="0"/>
              <a:t>(you [m] will keep).  </a:t>
            </a:r>
            <a:endParaRPr lang="en-US" sz="2800" dirty="0" smtClean="0"/>
          </a:p>
          <a:p>
            <a:r>
              <a:rPr lang="en-US" sz="2800" dirty="0" smtClean="0"/>
              <a:t>Similarly</a:t>
            </a:r>
            <a:r>
              <a:rPr lang="en-US" sz="2800" dirty="0"/>
              <a:t>, for the 3MP instead of  </a:t>
            </a:r>
            <a:r>
              <a:rPr lang="he-IL" sz="3600" dirty="0"/>
              <a:t>יִשְׁמְרוּ</a:t>
            </a:r>
            <a:r>
              <a:rPr lang="he-IL" sz="2800" dirty="0"/>
              <a:t> </a:t>
            </a:r>
            <a:r>
              <a:rPr lang="en-US" sz="2800" dirty="0" smtClean="0"/>
              <a:t> it </a:t>
            </a:r>
            <a:r>
              <a:rPr lang="en-US" sz="2800" dirty="0"/>
              <a:t>is sometimes </a:t>
            </a:r>
            <a:r>
              <a:rPr lang="he-IL" sz="3600" dirty="0"/>
              <a:t>יִשְׁמְרוּן</a:t>
            </a:r>
            <a:r>
              <a:rPr lang="he-IL" sz="2800" dirty="0"/>
              <a:t> </a:t>
            </a:r>
            <a:r>
              <a:rPr lang="en-US" sz="2800" dirty="0" smtClean="0"/>
              <a:t> is </a:t>
            </a:r>
            <a:r>
              <a:rPr lang="en-US" sz="2800" dirty="0"/>
              <a:t>written as or defectively as </a:t>
            </a:r>
            <a:r>
              <a:rPr lang="he-IL" sz="3600" dirty="0"/>
              <a:t>יִשְׁמְרֻן</a:t>
            </a:r>
            <a:r>
              <a:rPr lang="en-US" sz="2800" dirty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125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8.D.  A Few Other Regular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679" y="1753660"/>
            <a:ext cx="10351626" cy="4195481"/>
          </a:xfrm>
        </p:spPr>
        <p:txBody>
          <a:bodyPr>
            <a:normAutofit/>
          </a:bodyPr>
          <a:lstStyle/>
          <a:p>
            <a:r>
              <a:rPr lang="he-IL" sz="3600" dirty="0" smtClean="0"/>
              <a:t>בָּרַךְ</a:t>
            </a:r>
            <a:r>
              <a:rPr lang="he-IL" sz="2800" dirty="0"/>
              <a:t>		</a:t>
            </a:r>
            <a:r>
              <a:rPr lang="en-US" sz="2800" dirty="0"/>
              <a:t>to bless, praise 	</a:t>
            </a:r>
            <a:r>
              <a:rPr lang="en-US" sz="2800" dirty="0" smtClean="0"/>
              <a:t>		</a:t>
            </a:r>
            <a:r>
              <a:rPr lang="en-US" sz="2800" dirty="0"/>
              <a:t>	</a:t>
            </a:r>
            <a:r>
              <a:rPr lang="he-IL" sz="3600" dirty="0"/>
              <a:t>קָבַץ</a:t>
            </a:r>
            <a:r>
              <a:rPr lang="he-IL" sz="2800" dirty="0"/>
              <a:t> 		</a:t>
            </a:r>
            <a:r>
              <a:rPr lang="en-US" sz="2800" dirty="0"/>
              <a:t>to gather</a:t>
            </a:r>
          </a:p>
          <a:p>
            <a:r>
              <a:rPr lang="he-IL" sz="3600" dirty="0"/>
              <a:t>זָכַר</a:t>
            </a:r>
            <a:r>
              <a:rPr lang="en-US" sz="2800" dirty="0"/>
              <a:t> 		to remember		</a:t>
            </a:r>
            <a:r>
              <a:rPr lang="en-US" sz="2800" dirty="0" smtClean="0"/>
              <a:t>	</a:t>
            </a:r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he-IL" sz="3600" dirty="0" smtClean="0"/>
              <a:t>פָּקַד</a:t>
            </a:r>
            <a:r>
              <a:rPr lang="en-US" sz="2800" dirty="0" smtClean="0"/>
              <a:t> </a:t>
            </a:r>
            <a:r>
              <a:rPr lang="en-US" sz="2800" dirty="0"/>
              <a:t>		to visit</a:t>
            </a:r>
          </a:p>
          <a:p>
            <a:r>
              <a:rPr lang="en-US" sz="2800" dirty="0"/>
              <a:t> </a:t>
            </a:r>
            <a:r>
              <a:rPr lang="he-IL" sz="3600" dirty="0"/>
              <a:t>כָּתַב</a:t>
            </a:r>
            <a:r>
              <a:rPr lang="en-US" sz="2800" dirty="0"/>
              <a:t> 		to write	</a:t>
            </a:r>
            <a:r>
              <a:rPr lang="en-US" sz="2800" dirty="0" smtClean="0"/>
              <a:t>			</a:t>
            </a:r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/>
              <a:t>	</a:t>
            </a:r>
            <a:r>
              <a:rPr lang="he-IL" sz="3600" dirty="0"/>
              <a:t>קָרַב</a:t>
            </a:r>
            <a:r>
              <a:rPr lang="en-US" sz="2800" dirty="0"/>
              <a:t> 		to approach</a:t>
            </a:r>
          </a:p>
          <a:p>
            <a:r>
              <a:rPr lang="he-IL" sz="3600" dirty="0"/>
              <a:t>כָּרַת</a:t>
            </a:r>
            <a:r>
              <a:rPr lang="en-US" sz="2800" dirty="0"/>
              <a:t> 		to make a covenant 	</a:t>
            </a:r>
            <a:r>
              <a:rPr lang="he-IL" sz="3600" dirty="0" smtClean="0"/>
              <a:t>קָטַל</a:t>
            </a:r>
            <a:r>
              <a:rPr lang="en-US" sz="2800" dirty="0" smtClean="0"/>
              <a:t> </a:t>
            </a:r>
            <a:r>
              <a:rPr lang="en-US" sz="2800" dirty="0"/>
              <a:t>		to kill</a:t>
            </a:r>
          </a:p>
          <a:p>
            <a:r>
              <a:rPr lang="he-IL" sz="3600" dirty="0"/>
              <a:t>מָשַׁל</a:t>
            </a:r>
            <a:r>
              <a:rPr lang="en-US" sz="2800" dirty="0"/>
              <a:t>   	</a:t>
            </a:r>
            <a:r>
              <a:rPr lang="en-US" sz="2800" dirty="0" smtClean="0"/>
              <a:t> 	to </a:t>
            </a:r>
            <a:r>
              <a:rPr lang="en-US" sz="2800" dirty="0"/>
              <a:t>rule		</a:t>
            </a:r>
            <a:r>
              <a:rPr lang="en-US" sz="2800" dirty="0" smtClean="0"/>
              <a:t>			</a:t>
            </a:r>
            <a:r>
              <a:rPr lang="he-IL" sz="2800" dirty="0"/>
              <a:t>	</a:t>
            </a:r>
            <a:r>
              <a:rPr lang="en-US" sz="2800" dirty="0"/>
              <a:t>	</a:t>
            </a:r>
            <a:r>
              <a:rPr lang="he-IL" sz="3600" dirty="0"/>
              <a:t>שָׁבַר</a:t>
            </a:r>
            <a:r>
              <a:rPr lang="he-IL" sz="2800" dirty="0"/>
              <a:t> </a:t>
            </a:r>
            <a:r>
              <a:rPr lang="en-US" sz="2800" dirty="0"/>
              <a:t>	</a:t>
            </a:r>
            <a:r>
              <a:rPr lang="he-IL" sz="2800" dirty="0"/>
              <a:t>	</a:t>
            </a:r>
            <a:r>
              <a:rPr lang="en-US" sz="2800" dirty="0"/>
              <a:t>to break</a:t>
            </a:r>
          </a:p>
          <a:p>
            <a:r>
              <a:rPr lang="he-IL" sz="3600" dirty="0"/>
              <a:t>מָלַךְ</a:t>
            </a:r>
            <a:r>
              <a:rPr lang="he-IL" sz="2800" dirty="0"/>
              <a:t>		</a:t>
            </a:r>
            <a:r>
              <a:rPr lang="en-US" sz="2800" dirty="0"/>
              <a:t>to rule			</a:t>
            </a:r>
            <a:r>
              <a:rPr lang="en-US" sz="2800" dirty="0" smtClean="0"/>
              <a:t>			</a:t>
            </a:r>
            <a:r>
              <a:rPr lang="en-US" sz="2800" dirty="0"/>
              <a:t>	 </a:t>
            </a:r>
            <a:r>
              <a:rPr lang="he-IL" sz="3600" dirty="0"/>
              <a:t>שָׁפַט</a:t>
            </a:r>
            <a:r>
              <a:rPr lang="he-IL" sz="2800" dirty="0"/>
              <a:t> </a:t>
            </a:r>
            <a:r>
              <a:rPr lang="en-US" sz="2800" dirty="0"/>
              <a:t>	</a:t>
            </a:r>
            <a:r>
              <a:rPr lang="en-US" sz="2800" dirty="0" smtClean="0"/>
              <a:t> 	to </a:t>
            </a:r>
            <a:r>
              <a:rPr lang="en-US" sz="2800" dirty="0"/>
              <a:t>judge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0625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Stative</a:t>
            </a:r>
            <a:r>
              <a:rPr lang="en-US" dirty="0" smtClean="0"/>
              <a:t>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614" y="1462715"/>
            <a:ext cx="10426441" cy="4195481"/>
          </a:xfrm>
        </p:spPr>
        <p:txBody>
          <a:bodyPr>
            <a:noAutofit/>
          </a:bodyPr>
          <a:lstStyle/>
          <a:p>
            <a:r>
              <a:rPr lang="en-US" sz="2800" b="1" dirty="0" err="1"/>
              <a:t>Fientive</a:t>
            </a:r>
            <a:r>
              <a:rPr lang="en-US" sz="2800" b="1" dirty="0"/>
              <a:t> verbs</a:t>
            </a:r>
            <a:r>
              <a:rPr lang="en-US" sz="2800" dirty="0"/>
              <a:t> are our normal verbs of action (e.g. he looked, she stood).  </a:t>
            </a:r>
          </a:p>
          <a:p>
            <a:r>
              <a:rPr lang="en-US" sz="2800" b="1" dirty="0" err="1"/>
              <a:t>Stative</a:t>
            </a:r>
            <a:r>
              <a:rPr lang="en-US" sz="2800" b="1" dirty="0"/>
              <a:t> verbs</a:t>
            </a:r>
            <a:r>
              <a:rPr lang="en-US" sz="2800" dirty="0"/>
              <a:t> describe a state of being “You are strong.” They can be classified according to the second vowel that is manifest when the 3MS perfect form or imperfect paradigms are examined:  1) </a:t>
            </a:r>
            <a:r>
              <a:rPr lang="en-US" sz="2800" dirty="0" err="1"/>
              <a:t>Pataḥ</a:t>
            </a:r>
            <a:r>
              <a:rPr lang="en-US" sz="2800" dirty="0"/>
              <a:t> </a:t>
            </a:r>
            <a:r>
              <a:rPr lang="en-US" sz="2800" dirty="0" err="1"/>
              <a:t>Stative</a:t>
            </a:r>
            <a:r>
              <a:rPr lang="en-US" sz="2800" dirty="0"/>
              <a:t>, 2) </a:t>
            </a:r>
            <a:r>
              <a:rPr lang="en-US" sz="2800" dirty="0" err="1"/>
              <a:t>Ṣerê</a:t>
            </a:r>
            <a:r>
              <a:rPr lang="en-US" sz="2800" dirty="0"/>
              <a:t> </a:t>
            </a:r>
            <a:r>
              <a:rPr lang="en-US" sz="2800" dirty="0" err="1"/>
              <a:t>Stative</a:t>
            </a:r>
            <a:r>
              <a:rPr lang="en-US" sz="2800" dirty="0"/>
              <a:t> or 3) </a:t>
            </a:r>
            <a:r>
              <a:rPr lang="en-US" sz="2800" dirty="0" err="1"/>
              <a:t>Ḥôlem</a:t>
            </a:r>
            <a:r>
              <a:rPr lang="en-US" sz="2800" dirty="0"/>
              <a:t> </a:t>
            </a:r>
            <a:r>
              <a:rPr lang="en-US" sz="2800" dirty="0" err="1"/>
              <a:t>Stative</a:t>
            </a:r>
            <a:r>
              <a:rPr lang="en-US" sz="2800" dirty="0"/>
              <a:t>.  </a:t>
            </a:r>
            <a:endParaRPr lang="en-US" sz="2800" dirty="0" smtClean="0"/>
          </a:p>
          <a:p>
            <a:r>
              <a:rPr lang="en-US" sz="2800" dirty="0" smtClean="0"/>
              <a:t>They </a:t>
            </a:r>
            <a:r>
              <a:rPr lang="en-US" sz="2800" dirty="0"/>
              <a:t>are formed normally in the Perfect paradigm except for the 3MS when the special root form is manifest as seen in the chart below.  </a:t>
            </a:r>
          </a:p>
        </p:txBody>
      </p:sp>
    </p:spTree>
    <p:extLst>
      <p:ext uri="{BB962C8B-B14F-4D97-AF65-F5344CB8AC3E}">
        <p14:creationId xmlns:p14="http://schemas.microsoft.com/office/powerpoint/2010/main" val="247632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Stative</a:t>
            </a:r>
            <a:r>
              <a:rPr lang="en-US" dirty="0" smtClean="0"/>
              <a:t>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471027"/>
            <a:ext cx="10831484" cy="5179155"/>
          </a:xfrm>
        </p:spPr>
        <p:txBody>
          <a:bodyPr>
            <a:noAutofit/>
          </a:bodyPr>
          <a:lstStyle/>
          <a:p>
            <a:r>
              <a:rPr lang="en-US" sz="2800" dirty="0"/>
              <a:t>In the Imperfect verbal forms, however, rather than the normal second stem vowel being a </a:t>
            </a:r>
            <a:r>
              <a:rPr lang="en-US" sz="2800" dirty="0" err="1"/>
              <a:t>ḥôlem</a:t>
            </a:r>
            <a:r>
              <a:rPr lang="en-US" sz="2800" dirty="0"/>
              <a:t> switches to a </a:t>
            </a:r>
            <a:r>
              <a:rPr lang="en-US" sz="2800" dirty="0" err="1"/>
              <a:t>pataḥ</a:t>
            </a:r>
            <a:r>
              <a:rPr lang="en-US" sz="2800" dirty="0"/>
              <a:t> in all three cases without regard to the original root vowel in the </a:t>
            </a:r>
            <a:r>
              <a:rPr lang="en-US" sz="2800" dirty="0" err="1"/>
              <a:t>stative</a:t>
            </a:r>
            <a:r>
              <a:rPr lang="en-US" sz="2800" dirty="0"/>
              <a:t> verb form.  </a:t>
            </a:r>
            <a:endParaRPr lang="en-US" sz="2800" b="1" dirty="0" smtClean="0"/>
          </a:p>
          <a:p>
            <a:r>
              <a:rPr lang="en-US" sz="2800" b="1" dirty="0" err="1" smtClean="0"/>
              <a:t>Pataḥ</a:t>
            </a:r>
            <a:r>
              <a:rPr lang="en-US" sz="2800" b="1" dirty="0" smtClean="0"/>
              <a:t> </a:t>
            </a:r>
            <a:r>
              <a:rPr lang="en-US" sz="2800" b="1" dirty="0" err="1"/>
              <a:t>Stative</a:t>
            </a:r>
            <a:r>
              <a:rPr lang="en-US" sz="2800" b="1" dirty="0"/>
              <a:t>	</a:t>
            </a:r>
            <a:r>
              <a:rPr lang="en-US" sz="2800" b="1" dirty="0" smtClean="0"/>
              <a:t>     </a:t>
            </a:r>
            <a:r>
              <a:rPr lang="en-US" sz="2800" b="1" dirty="0"/>
              <a:t>	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Ṣerê</a:t>
            </a:r>
            <a:r>
              <a:rPr lang="en-US" sz="2800" b="1" dirty="0" smtClean="0"/>
              <a:t> </a:t>
            </a:r>
            <a:r>
              <a:rPr lang="en-US" sz="2800" b="1" dirty="0" err="1"/>
              <a:t>Stative</a:t>
            </a:r>
            <a:r>
              <a:rPr lang="en-US" sz="2800" b="1" dirty="0"/>
              <a:t> 			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Ḥôlem</a:t>
            </a:r>
            <a:r>
              <a:rPr lang="en-US" sz="2800" b="1" dirty="0" smtClean="0"/>
              <a:t> </a:t>
            </a:r>
            <a:r>
              <a:rPr lang="en-US" sz="2800" b="1" dirty="0" err="1"/>
              <a:t>Stative</a:t>
            </a:r>
            <a:endParaRPr lang="en-US" sz="2800" dirty="0"/>
          </a:p>
          <a:p>
            <a:r>
              <a:rPr lang="en-US" sz="2800" dirty="0" smtClean="0"/>
              <a:t> </a:t>
            </a:r>
            <a:r>
              <a:rPr lang="he-IL" sz="3600" dirty="0" smtClean="0"/>
              <a:t>גּדַל</a:t>
            </a:r>
            <a:r>
              <a:rPr lang="en-US" sz="2800" dirty="0" smtClean="0"/>
              <a:t>  </a:t>
            </a:r>
            <a:r>
              <a:rPr lang="en-US" sz="2800" dirty="0"/>
              <a:t>to be great		</a:t>
            </a:r>
            <a:r>
              <a:rPr lang="he-IL" sz="3600" dirty="0"/>
              <a:t>כָּבֵד</a:t>
            </a:r>
            <a:r>
              <a:rPr lang="he-IL" sz="2800" dirty="0"/>
              <a:t> </a:t>
            </a:r>
            <a:r>
              <a:rPr lang="en-US" sz="2800" dirty="0"/>
              <a:t>	to be heavy	</a:t>
            </a:r>
            <a:r>
              <a:rPr lang="he-IL" sz="3600" dirty="0" smtClean="0"/>
              <a:t>קָטֹן</a:t>
            </a:r>
            <a:r>
              <a:rPr lang="he-IL" sz="2800" dirty="0" smtClean="0"/>
              <a:t> </a:t>
            </a:r>
            <a:r>
              <a:rPr lang="en-US" sz="2800" dirty="0"/>
              <a:t>	to be small</a:t>
            </a:r>
          </a:p>
          <a:p>
            <a:r>
              <a:rPr lang="he-IL" sz="3600" dirty="0"/>
              <a:t>חָכַם</a:t>
            </a:r>
            <a:r>
              <a:rPr lang="he-IL" sz="2800" dirty="0"/>
              <a:t> </a:t>
            </a:r>
            <a:r>
              <a:rPr lang="en-US" sz="2800" dirty="0"/>
              <a:t>	to be wise	</a:t>
            </a:r>
            <a:r>
              <a:rPr lang="he-IL" sz="2800" dirty="0"/>
              <a:t>	</a:t>
            </a:r>
            <a:r>
              <a:rPr lang="he-IL" sz="3600" dirty="0"/>
              <a:t>זָקֵן</a:t>
            </a:r>
            <a:r>
              <a:rPr lang="he-IL" sz="2800" dirty="0"/>
              <a:t> </a:t>
            </a:r>
            <a:r>
              <a:rPr lang="en-US" sz="2800" dirty="0"/>
              <a:t>	to be old  		</a:t>
            </a:r>
            <a:r>
              <a:rPr lang="he-IL" sz="3600" dirty="0"/>
              <a:t>יָכֹל</a:t>
            </a:r>
            <a:r>
              <a:rPr lang="he-IL" sz="2800" dirty="0"/>
              <a:t> </a:t>
            </a:r>
            <a:r>
              <a:rPr lang="en-US" sz="2800" dirty="0"/>
              <a:t>	to be able</a:t>
            </a:r>
          </a:p>
          <a:p>
            <a:r>
              <a:rPr lang="he-IL" sz="3600" dirty="0"/>
              <a:t>קָדַשׁ</a:t>
            </a:r>
            <a:r>
              <a:rPr lang="he-IL" sz="2800" dirty="0"/>
              <a:t> </a:t>
            </a:r>
            <a:r>
              <a:rPr lang="en-US" sz="2800" dirty="0"/>
              <a:t>	to be holy</a:t>
            </a:r>
            <a:r>
              <a:rPr lang="he-IL" sz="2800" dirty="0"/>
              <a:t> 		</a:t>
            </a:r>
            <a:r>
              <a:rPr lang="he-IL" sz="3600" dirty="0"/>
              <a:t>יָרֵא</a:t>
            </a:r>
            <a:r>
              <a:rPr lang="he-IL" sz="2800" dirty="0"/>
              <a:t> </a:t>
            </a:r>
            <a:r>
              <a:rPr lang="en-US" sz="2800" dirty="0"/>
              <a:t>	to be afraid</a:t>
            </a:r>
          </a:p>
          <a:p>
            <a:r>
              <a:rPr lang="he-IL" sz="3600" dirty="0"/>
              <a:t>חָזַק</a:t>
            </a:r>
            <a:r>
              <a:rPr lang="he-IL" sz="2800" dirty="0"/>
              <a:t> </a:t>
            </a:r>
            <a:r>
              <a:rPr lang="en-US" sz="2800" dirty="0"/>
              <a:t>	to be strong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804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Pataḥ</a:t>
            </a:r>
            <a:r>
              <a:rPr lang="en-US" b="1" dirty="0"/>
              <a:t> </a:t>
            </a:r>
            <a:r>
              <a:rPr lang="en-US" b="1" dirty="0" err="1"/>
              <a:t>Stative</a:t>
            </a:r>
            <a:r>
              <a:rPr lang="en-US" b="1" dirty="0"/>
              <a:t> Paradigm: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131" y="1529542"/>
            <a:ext cx="11662756" cy="4718857"/>
          </a:xfrm>
        </p:spPr>
        <p:txBody>
          <a:bodyPr>
            <a:noAutofit/>
          </a:bodyPr>
          <a:lstStyle/>
          <a:p>
            <a:r>
              <a:rPr lang="en-US" sz="2800" dirty="0" smtClean="0"/>
              <a:t>1CS</a:t>
            </a:r>
            <a:r>
              <a:rPr lang="en-US" sz="2800" dirty="0"/>
              <a:t>	</a:t>
            </a:r>
            <a:r>
              <a:rPr lang="he-IL" sz="3600" dirty="0"/>
              <a:t>אֶגְדַּל</a:t>
            </a:r>
            <a:r>
              <a:rPr lang="en-US" sz="2800" dirty="0"/>
              <a:t>	 I am great			1CP</a:t>
            </a:r>
            <a:r>
              <a:rPr lang="he-IL" sz="2800" dirty="0"/>
              <a:t>	</a:t>
            </a:r>
            <a:r>
              <a:rPr lang="he-IL" sz="3600" dirty="0"/>
              <a:t>נִגְדַּל</a:t>
            </a:r>
            <a:r>
              <a:rPr lang="en-US" sz="2800" dirty="0"/>
              <a:t>		we are great</a:t>
            </a:r>
          </a:p>
          <a:p>
            <a:r>
              <a:rPr lang="en-US" sz="2800" dirty="0"/>
              <a:t>2MS 	</a:t>
            </a:r>
            <a:r>
              <a:rPr lang="he-IL" sz="3600" dirty="0"/>
              <a:t>תִּגְדַּל</a:t>
            </a:r>
            <a:r>
              <a:rPr lang="en-US" sz="2800" dirty="0"/>
              <a:t>	 </a:t>
            </a:r>
            <a:r>
              <a:rPr lang="en-US" sz="2800" dirty="0" smtClean="0"/>
              <a:t>you(m</a:t>
            </a:r>
            <a:r>
              <a:rPr lang="en-US" sz="2800" dirty="0"/>
              <a:t>.) are great	</a:t>
            </a:r>
            <a:r>
              <a:rPr lang="en-US" sz="2800" dirty="0" smtClean="0"/>
              <a:t> 2MP</a:t>
            </a:r>
            <a:r>
              <a:rPr lang="he-IL" sz="2800" dirty="0" smtClean="0"/>
              <a:t> </a:t>
            </a:r>
            <a:r>
              <a:rPr lang="he-IL" sz="3600" dirty="0" smtClean="0"/>
              <a:t>תִּגְדְּלוּ</a:t>
            </a:r>
            <a:r>
              <a:rPr lang="he-IL" sz="2800" dirty="0" smtClean="0"/>
              <a:t> </a:t>
            </a:r>
            <a:r>
              <a:rPr lang="en-US" sz="2800" dirty="0"/>
              <a:t>	you (m.) are great</a:t>
            </a:r>
          </a:p>
          <a:p>
            <a:r>
              <a:rPr lang="en-US" sz="2800" dirty="0" smtClean="0"/>
              <a:t>2FS   </a:t>
            </a:r>
            <a:r>
              <a:rPr lang="he-IL" sz="3600" dirty="0" smtClean="0"/>
              <a:t>תִּגְדְּלִי</a:t>
            </a:r>
            <a:r>
              <a:rPr lang="he-IL" sz="2800" dirty="0" smtClean="0"/>
              <a:t> </a:t>
            </a:r>
            <a:r>
              <a:rPr lang="en-US" sz="2800" dirty="0" smtClean="0"/>
              <a:t>  you </a:t>
            </a:r>
            <a:r>
              <a:rPr lang="en-US" sz="2800" dirty="0"/>
              <a:t>(f.) are </a:t>
            </a:r>
            <a:r>
              <a:rPr lang="en-US" sz="2800" dirty="0" smtClean="0"/>
              <a:t>great</a:t>
            </a:r>
            <a:r>
              <a:rPr lang="en-US" sz="2800" dirty="0"/>
              <a:t>	2FP</a:t>
            </a:r>
            <a:r>
              <a:rPr lang="he-IL" sz="2800" dirty="0"/>
              <a:t> 	</a:t>
            </a:r>
            <a:r>
              <a:rPr lang="he-IL" sz="3600" dirty="0"/>
              <a:t>תּגְדַּלְנָה</a:t>
            </a:r>
            <a:r>
              <a:rPr lang="he-IL" sz="2800" dirty="0"/>
              <a:t> </a:t>
            </a:r>
            <a:r>
              <a:rPr lang="en-US" sz="2800" dirty="0"/>
              <a:t>	you (f.) are great</a:t>
            </a:r>
          </a:p>
          <a:p>
            <a:r>
              <a:rPr lang="en-US" sz="2800" dirty="0"/>
              <a:t>3MS 	</a:t>
            </a:r>
            <a:r>
              <a:rPr lang="he-IL" sz="3600" dirty="0"/>
              <a:t>יִגְדַּל</a:t>
            </a:r>
            <a:r>
              <a:rPr lang="en-US" sz="2800" dirty="0"/>
              <a:t>	he is great			</a:t>
            </a:r>
            <a:r>
              <a:rPr lang="en-US" sz="2800" dirty="0" smtClean="0"/>
              <a:t>	3MP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he-IL" sz="3600" dirty="0"/>
              <a:t>יִגְדְּלוּ</a:t>
            </a:r>
            <a:r>
              <a:rPr lang="he-IL" sz="2800" dirty="0"/>
              <a:t> </a:t>
            </a:r>
            <a:r>
              <a:rPr lang="en-US" sz="2800" dirty="0"/>
              <a:t>	</a:t>
            </a:r>
            <a:r>
              <a:rPr lang="en-US" sz="2800" dirty="0" smtClean="0"/>
              <a:t>    they </a:t>
            </a:r>
            <a:r>
              <a:rPr lang="en-US" sz="2800" dirty="0"/>
              <a:t>(m.) are great</a:t>
            </a:r>
          </a:p>
          <a:p>
            <a:r>
              <a:rPr lang="en-US" sz="2800" dirty="0" smtClean="0"/>
              <a:t>3FS </a:t>
            </a:r>
            <a:r>
              <a:rPr lang="en-US" sz="2800" dirty="0"/>
              <a:t>	</a:t>
            </a:r>
            <a:r>
              <a:rPr lang="he-IL" sz="3600" dirty="0"/>
              <a:t>תִּגְדַּל</a:t>
            </a:r>
            <a:r>
              <a:rPr lang="en-US" sz="2800" dirty="0"/>
              <a:t>	 she is great		</a:t>
            </a:r>
            <a:r>
              <a:rPr lang="en-US" sz="2800" dirty="0" smtClean="0"/>
              <a:t>	3FP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he-IL" sz="3600" dirty="0"/>
              <a:t>תִּגְדַּלְנָה</a:t>
            </a:r>
            <a:r>
              <a:rPr lang="he-IL" sz="2800" dirty="0"/>
              <a:t> </a:t>
            </a:r>
            <a:r>
              <a:rPr lang="en-US" sz="2800" dirty="0"/>
              <a:t>	they (f.) are great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1677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478" y="527532"/>
            <a:ext cx="10734013" cy="1010322"/>
          </a:xfrm>
        </p:spPr>
        <p:txBody>
          <a:bodyPr/>
          <a:lstStyle/>
          <a:p>
            <a:r>
              <a:rPr lang="en-US" b="1" dirty="0" err="1"/>
              <a:t>Ṣerê</a:t>
            </a:r>
            <a:r>
              <a:rPr lang="en-US" b="1" dirty="0"/>
              <a:t> </a:t>
            </a:r>
            <a:r>
              <a:rPr lang="en-US" b="1" dirty="0" err="1"/>
              <a:t>Stative</a:t>
            </a:r>
            <a:r>
              <a:rPr lang="en-US" b="1" dirty="0"/>
              <a:t> Paradigm:  </a:t>
            </a:r>
            <a:r>
              <a:rPr lang="he-IL" dirty="0"/>
              <a:t>כָּבֵד</a:t>
            </a:r>
            <a:r>
              <a:rPr lang="en-US" dirty="0"/>
              <a:t>  </a:t>
            </a:r>
            <a:r>
              <a:rPr lang="en-US" sz="2000" dirty="0"/>
              <a:t>to be heavy, honor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138" y="1961478"/>
            <a:ext cx="11305309" cy="3907307"/>
          </a:xfrm>
        </p:spPr>
        <p:txBody>
          <a:bodyPr>
            <a:noAutofit/>
          </a:bodyPr>
          <a:lstStyle/>
          <a:p>
            <a:r>
              <a:rPr lang="en-US" sz="2800" dirty="0" smtClean="0"/>
              <a:t>1CS</a:t>
            </a:r>
            <a:r>
              <a:rPr lang="en-US" sz="2800" dirty="0"/>
              <a:t>	</a:t>
            </a:r>
            <a:r>
              <a:rPr lang="he-IL" sz="3600" dirty="0"/>
              <a:t>אֶכְבַּד</a:t>
            </a:r>
            <a:r>
              <a:rPr lang="en-US" sz="2800" dirty="0"/>
              <a:t>	</a:t>
            </a:r>
            <a:r>
              <a:rPr lang="en-US" dirty="0"/>
              <a:t>    I am honored</a:t>
            </a:r>
            <a:r>
              <a:rPr lang="en-US" sz="2800" dirty="0"/>
              <a:t>	       	1CP	</a:t>
            </a:r>
            <a:r>
              <a:rPr lang="en-US" sz="2800" dirty="0" smtClean="0"/>
              <a:t>   </a:t>
            </a:r>
            <a:r>
              <a:rPr lang="he-IL" sz="3600" dirty="0" smtClean="0"/>
              <a:t>נִכְבַּד</a:t>
            </a:r>
            <a:r>
              <a:rPr lang="en-US" sz="2800" dirty="0" smtClean="0"/>
              <a:t>    </a:t>
            </a:r>
            <a:r>
              <a:rPr lang="en-US" dirty="0" smtClean="0"/>
              <a:t>we </a:t>
            </a:r>
            <a:r>
              <a:rPr lang="en-US" dirty="0"/>
              <a:t>are honored</a:t>
            </a:r>
            <a:endParaRPr lang="en-US" sz="2800" dirty="0"/>
          </a:p>
          <a:p>
            <a:r>
              <a:rPr lang="en-US" sz="2800" dirty="0"/>
              <a:t>2MS 	</a:t>
            </a:r>
            <a:r>
              <a:rPr lang="he-IL" sz="3600" dirty="0"/>
              <a:t>תִּכְבַּד</a:t>
            </a:r>
            <a:r>
              <a:rPr lang="en-US" sz="2800" dirty="0"/>
              <a:t>   </a:t>
            </a:r>
            <a:r>
              <a:rPr lang="en-US" sz="2800" dirty="0" smtClean="0"/>
              <a:t> </a:t>
            </a:r>
            <a:r>
              <a:rPr lang="en-US" dirty="0" smtClean="0"/>
              <a:t>you </a:t>
            </a:r>
            <a:r>
              <a:rPr lang="en-US" dirty="0"/>
              <a:t>(m.) are honored   </a:t>
            </a:r>
            <a:r>
              <a:rPr lang="en-US" sz="2800" dirty="0"/>
              <a:t>	2MP</a:t>
            </a:r>
            <a:r>
              <a:rPr lang="he-IL" sz="2800" dirty="0"/>
              <a:t> 	</a:t>
            </a:r>
            <a:r>
              <a:rPr lang="he-IL" sz="3600" dirty="0"/>
              <a:t>תִּכְבְּדוּ</a:t>
            </a:r>
            <a:r>
              <a:rPr lang="he-IL" sz="2800" dirty="0"/>
              <a:t> </a:t>
            </a:r>
            <a:r>
              <a:rPr lang="en-US" sz="2800" dirty="0"/>
              <a:t>	</a:t>
            </a:r>
            <a:r>
              <a:rPr lang="en-US" sz="2800" dirty="0" smtClean="0"/>
              <a:t>  </a:t>
            </a:r>
            <a:r>
              <a:rPr lang="en-US" dirty="0" smtClean="0"/>
              <a:t>you </a:t>
            </a:r>
            <a:r>
              <a:rPr lang="en-US" dirty="0"/>
              <a:t>(m.) are honored</a:t>
            </a:r>
            <a:endParaRPr lang="en-US" sz="2800" dirty="0"/>
          </a:p>
          <a:p>
            <a:r>
              <a:rPr lang="en-US" sz="2800" dirty="0" smtClean="0"/>
              <a:t>2FS    </a:t>
            </a:r>
            <a:r>
              <a:rPr lang="he-IL" sz="3600" dirty="0" smtClean="0"/>
              <a:t>תִּכְבְּדִי</a:t>
            </a:r>
            <a:r>
              <a:rPr lang="en-US" sz="2800" dirty="0" smtClean="0"/>
              <a:t>   </a:t>
            </a:r>
            <a:r>
              <a:rPr lang="en-US" dirty="0" smtClean="0"/>
              <a:t>you </a:t>
            </a:r>
            <a:r>
              <a:rPr lang="en-US" dirty="0"/>
              <a:t>(f.) are honored   </a:t>
            </a:r>
            <a:r>
              <a:rPr lang="en-US" sz="2800" dirty="0"/>
              <a:t>	2FP</a:t>
            </a:r>
            <a:r>
              <a:rPr lang="he-IL" sz="2800" dirty="0"/>
              <a:t> 	</a:t>
            </a:r>
            <a:r>
              <a:rPr lang="he-IL" sz="3600" dirty="0"/>
              <a:t>תִּכְבַּדְנָה</a:t>
            </a:r>
            <a:r>
              <a:rPr lang="en-US" sz="2800" dirty="0"/>
              <a:t>    </a:t>
            </a:r>
            <a:r>
              <a:rPr lang="en-US" dirty="0"/>
              <a:t>you (f.) are honored</a:t>
            </a:r>
            <a:endParaRPr lang="en-US" sz="2800" dirty="0"/>
          </a:p>
          <a:p>
            <a:r>
              <a:rPr lang="en-US" sz="2800" dirty="0"/>
              <a:t>3MS </a:t>
            </a:r>
            <a:r>
              <a:rPr lang="en-US" sz="2800" dirty="0" smtClean="0"/>
              <a:t>   </a:t>
            </a:r>
            <a:r>
              <a:rPr lang="he-IL" sz="3600" dirty="0" smtClean="0"/>
              <a:t>יִכְבַּד</a:t>
            </a:r>
            <a:r>
              <a:rPr lang="en-US" sz="2800" dirty="0"/>
              <a:t>	 </a:t>
            </a:r>
            <a:r>
              <a:rPr lang="en-US" sz="2800" dirty="0" smtClean="0"/>
              <a:t>  </a:t>
            </a:r>
            <a:r>
              <a:rPr lang="en-US" dirty="0"/>
              <a:t>he is honored</a:t>
            </a:r>
            <a:r>
              <a:rPr lang="en-US" sz="2800" dirty="0"/>
              <a:t>	        	</a:t>
            </a:r>
            <a:r>
              <a:rPr lang="en-US" sz="2800" dirty="0" smtClean="0"/>
              <a:t>3MP     </a:t>
            </a:r>
            <a:r>
              <a:rPr lang="he-IL" sz="3600" dirty="0" smtClean="0"/>
              <a:t>יִכְבְּדוּ</a:t>
            </a:r>
            <a:r>
              <a:rPr lang="en-US" sz="3600" dirty="0" smtClean="0"/>
              <a:t> </a:t>
            </a:r>
            <a:r>
              <a:rPr lang="he-IL" sz="2800" dirty="0" smtClean="0"/>
              <a:t> </a:t>
            </a:r>
            <a:r>
              <a:rPr lang="en-US" sz="2800" dirty="0" smtClean="0"/>
              <a:t>  </a:t>
            </a:r>
            <a:r>
              <a:rPr lang="en-US" dirty="0" smtClean="0"/>
              <a:t>they </a:t>
            </a:r>
            <a:r>
              <a:rPr lang="en-US" dirty="0"/>
              <a:t>(m.) are honored</a:t>
            </a:r>
            <a:endParaRPr lang="en-US" sz="2800" dirty="0"/>
          </a:p>
          <a:p>
            <a:r>
              <a:rPr lang="en-US" sz="2800" dirty="0" smtClean="0"/>
              <a:t>3FS </a:t>
            </a:r>
            <a:r>
              <a:rPr lang="en-US" sz="2800" dirty="0"/>
              <a:t>	</a:t>
            </a:r>
            <a:r>
              <a:rPr lang="he-IL" sz="3600" dirty="0"/>
              <a:t>תִּכְבַּד</a:t>
            </a:r>
            <a:r>
              <a:rPr lang="en-US" sz="2800" dirty="0"/>
              <a:t>  </a:t>
            </a:r>
            <a:r>
              <a:rPr lang="en-US" sz="2800" dirty="0" smtClean="0"/>
              <a:t>  </a:t>
            </a:r>
            <a:r>
              <a:rPr lang="en-US" dirty="0" smtClean="0"/>
              <a:t>she </a:t>
            </a:r>
            <a:r>
              <a:rPr lang="en-US" dirty="0"/>
              <a:t>is honored</a:t>
            </a:r>
            <a:r>
              <a:rPr lang="en-US" sz="2800" dirty="0"/>
              <a:t>	         3FP</a:t>
            </a:r>
            <a:r>
              <a:rPr lang="he-IL" sz="2800" dirty="0"/>
              <a:t> 	</a:t>
            </a:r>
            <a:r>
              <a:rPr lang="he-IL" sz="3600" dirty="0"/>
              <a:t>תִּכְבַּדְנָה</a:t>
            </a:r>
            <a:r>
              <a:rPr lang="en-US" sz="2800" dirty="0"/>
              <a:t>    </a:t>
            </a:r>
            <a:r>
              <a:rPr lang="en-US" dirty="0"/>
              <a:t>they (f.) are honored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810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Ḥôlem</a:t>
            </a:r>
            <a:r>
              <a:rPr lang="en-US" b="1" dirty="0"/>
              <a:t> </a:t>
            </a:r>
            <a:r>
              <a:rPr lang="en-US" b="1" dirty="0" err="1"/>
              <a:t>Stative</a:t>
            </a:r>
            <a:r>
              <a:rPr lang="en-US" b="1" dirty="0"/>
              <a:t> Paradigm: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074" y="2052918"/>
            <a:ext cx="11563002" cy="4195481"/>
          </a:xfrm>
        </p:spPr>
        <p:txBody>
          <a:bodyPr>
            <a:noAutofit/>
          </a:bodyPr>
          <a:lstStyle/>
          <a:p>
            <a:r>
              <a:rPr lang="en-US" sz="2800" dirty="0" smtClean="0"/>
              <a:t>1CS</a:t>
            </a:r>
            <a:r>
              <a:rPr lang="en-US" sz="2800" dirty="0"/>
              <a:t>	</a:t>
            </a:r>
            <a:r>
              <a:rPr lang="he-IL" sz="3600" dirty="0"/>
              <a:t>אֶקְטַן</a:t>
            </a:r>
            <a:r>
              <a:rPr lang="en-US" sz="2800" dirty="0"/>
              <a:t>	 </a:t>
            </a:r>
            <a:r>
              <a:rPr lang="en-US" dirty="0"/>
              <a:t>I am small	</a:t>
            </a:r>
            <a:r>
              <a:rPr lang="en-US" sz="2800" dirty="0"/>
              <a:t>	</a:t>
            </a:r>
            <a:r>
              <a:rPr lang="en-US" sz="2800" dirty="0" smtClean="0"/>
              <a:t>		1CP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he-IL" sz="3600" dirty="0"/>
              <a:t>נִקְטַן</a:t>
            </a:r>
            <a:r>
              <a:rPr lang="he-IL" sz="2800" dirty="0"/>
              <a:t> </a:t>
            </a:r>
            <a:r>
              <a:rPr lang="en-US" sz="2800" dirty="0"/>
              <a:t>		</a:t>
            </a:r>
            <a:r>
              <a:rPr lang="en-US" dirty="0"/>
              <a:t>we are small</a:t>
            </a:r>
          </a:p>
          <a:p>
            <a:r>
              <a:rPr lang="en-US" sz="2800" dirty="0"/>
              <a:t>2MS 	</a:t>
            </a:r>
            <a:r>
              <a:rPr lang="he-IL" sz="3600" dirty="0"/>
              <a:t>תִּקְטַן</a:t>
            </a:r>
            <a:r>
              <a:rPr lang="en-US" sz="2800" dirty="0"/>
              <a:t>	 </a:t>
            </a:r>
            <a:r>
              <a:rPr lang="en-US" dirty="0" smtClean="0"/>
              <a:t>you </a:t>
            </a:r>
            <a:r>
              <a:rPr lang="en-US" dirty="0"/>
              <a:t>(m.) are small</a:t>
            </a:r>
            <a:r>
              <a:rPr lang="en-US" sz="2800" dirty="0"/>
              <a:t>	2MP</a:t>
            </a:r>
            <a:r>
              <a:rPr lang="he-IL" sz="2800" dirty="0"/>
              <a:t> 	</a:t>
            </a:r>
            <a:r>
              <a:rPr lang="he-IL" sz="3600" dirty="0"/>
              <a:t>תִּקְטְנוּ</a:t>
            </a:r>
            <a:r>
              <a:rPr lang="he-IL" sz="2800" dirty="0"/>
              <a:t> </a:t>
            </a:r>
            <a:r>
              <a:rPr lang="en-US" sz="2800" dirty="0"/>
              <a:t>	</a:t>
            </a:r>
            <a:r>
              <a:rPr lang="en-US" dirty="0"/>
              <a:t>you (m.) are small</a:t>
            </a:r>
          </a:p>
          <a:p>
            <a:r>
              <a:rPr lang="en-US" sz="2800" dirty="0" smtClean="0"/>
              <a:t>2FS  </a:t>
            </a:r>
            <a:r>
              <a:rPr lang="he-IL" sz="3600" dirty="0" smtClean="0"/>
              <a:t>תִּקְטְנִי</a:t>
            </a:r>
            <a:r>
              <a:rPr lang="he-IL" sz="2800" dirty="0" smtClean="0"/>
              <a:t> </a:t>
            </a:r>
            <a:r>
              <a:rPr lang="en-US" sz="2800" dirty="0" smtClean="0"/>
              <a:t>   </a:t>
            </a:r>
            <a:r>
              <a:rPr lang="en-US" dirty="0" smtClean="0"/>
              <a:t>you </a:t>
            </a:r>
            <a:r>
              <a:rPr lang="en-US" dirty="0"/>
              <a:t>(f.) are small</a:t>
            </a:r>
            <a:r>
              <a:rPr lang="en-US" sz="2800" dirty="0"/>
              <a:t>	</a:t>
            </a:r>
            <a:r>
              <a:rPr lang="en-US" sz="2800" dirty="0" smtClean="0"/>
              <a:t>	2FP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he-IL" sz="3600" dirty="0"/>
              <a:t>תִּקְטַנָּה</a:t>
            </a:r>
            <a:r>
              <a:rPr lang="he-IL" sz="2800" dirty="0"/>
              <a:t> </a:t>
            </a:r>
            <a:r>
              <a:rPr lang="en-US" sz="2800" dirty="0"/>
              <a:t>	</a:t>
            </a:r>
            <a:r>
              <a:rPr lang="en-US" dirty="0"/>
              <a:t>you (f.) are small</a:t>
            </a:r>
          </a:p>
          <a:p>
            <a:r>
              <a:rPr lang="en-US" sz="2800" dirty="0"/>
              <a:t>3MS 	</a:t>
            </a:r>
            <a:r>
              <a:rPr lang="he-IL" sz="3600" dirty="0"/>
              <a:t>יִקְטַן</a:t>
            </a:r>
            <a:r>
              <a:rPr lang="en-US" sz="2800" dirty="0"/>
              <a:t>	 </a:t>
            </a:r>
            <a:r>
              <a:rPr lang="en-US" dirty="0"/>
              <a:t>he is small	</a:t>
            </a:r>
            <a:r>
              <a:rPr lang="en-US" sz="2800" dirty="0"/>
              <a:t>	</a:t>
            </a:r>
            <a:r>
              <a:rPr lang="en-US" sz="2800" dirty="0" smtClean="0"/>
              <a:t>		3MP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he-IL" sz="3600" dirty="0"/>
              <a:t>יִקְטַנוּ</a:t>
            </a:r>
            <a:r>
              <a:rPr lang="he-IL" sz="2800" dirty="0"/>
              <a:t> </a:t>
            </a:r>
            <a:r>
              <a:rPr lang="en-US" sz="2800" dirty="0"/>
              <a:t>	</a:t>
            </a:r>
            <a:r>
              <a:rPr lang="en-US" sz="2800" dirty="0" smtClean="0"/>
              <a:t>     </a:t>
            </a:r>
            <a:r>
              <a:rPr lang="en-US" dirty="0" smtClean="0"/>
              <a:t>they </a:t>
            </a:r>
            <a:r>
              <a:rPr lang="en-US" dirty="0"/>
              <a:t>(m.) are small</a:t>
            </a:r>
          </a:p>
          <a:p>
            <a:r>
              <a:rPr lang="en-US" sz="2800" dirty="0" smtClean="0"/>
              <a:t>3FS    </a:t>
            </a:r>
            <a:r>
              <a:rPr lang="he-IL" sz="3600" dirty="0" smtClean="0"/>
              <a:t>תִּקְטַן</a:t>
            </a:r>
            <a:r>
              <a:rPr lang="en-US" sz="2800" dirty="0"/>
              <a:t>	 </a:t>
            </a:r>
            <a:r>
              <a:rPr lang="en-US" dirty="0" smtClean="0"/>
              <a:t>she </a:t>
            </a:r>
            <a:r>
              <a:rPr lang="en-US" dirty="0"/>
              <a:t>is small	</a:t>
            </a:r>
            <a:r>
              <a:rPr lang="en-US" sz="2800" dirty="0"/>
              <a:t>	</a:t>
            </a:r>
            <a:r>
              <a:rPr lang="en-US" sz="2800" dirty="0" smtClean="0"/>
              <a:t>	3FP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he-IL" sz="3600" dirty="0"/>
              <a:t>תִּקְטַנָּה</a:t>
            </a:r>
            <a:r>
              <a:rPr lang="he-IL" sz="2800" dirty="0"/>
              <a:t> </a:t>
            </a:r>
            <a:r>
              <a:rPr lang="en-US" sz="2800" dirty="0"/>
              <a:t>	</a:t>
            </a:r>
            <a:r>
              <a:rPr lang="en-US" dirty="0"/>
              <a:t>they (f.) are small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43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8.G.</a:t>
            </a:r>
            <a:r>
              <a:rPr lang="en-US" dirty="0"/>
              <a:t>  </a:t>
            </a:r>
            <a:r>
              <a:rPr lang="en-US" b="1" dirty="0"/>
              <a:t>Negation</a:t>
            </a:r>
            <a:r>
              <a:rPr lang="en-US" b="1" dirty="0" smtClean="0"/>
              <a:t>: 3 ways to say “no”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513" y="1512916"/>
            <a:ext cx="11055927" cy="4735483"/>
          </a:xfrm>
        </p:spPr>
        <p:txBody>
          <a:bodyPr>
            <a:noAutofit/>
          </a:bodyPr>
          <a:lstStyle/>
          <a:p>
            <a:r>
              <a:rPr lang="en-US" sz="2800" dirty="0" smtClean="0"/>
              <a:t>We </a:t>
            </a:r>
            <a:r>
              <a:rPr lang="en-US" sz="2800" dirty="0"/>
              <a:t>have learned so far that </a:t>
            </a:r>
            <a:r>
              <a:rPr lang="he-IL" sz="3600" dirty="0" smtClean="0"/>
              <a:t>לֹא</a:t>
            </a:r>
            <a:r>
              <a:rPr lang="he-IL" sz="2800" dirty="0" smtClean="0"/>
              <a:t> </a:t>
            </a:r>
            <a:r>
              <a:rPr lang="en-US" sz="2800" dirty="0" smtClean="0"/>
              <a:t>  is </a:t>
            </a:r>
            <a:r>
              <a:rPr lang="en-US" sz="2800" dirty="0"/>
              <a:t>the most common way of saying a negative “no.” It is usually placed directly in front of the accompanying verb as a permanent prohibition as in the ten commandments “thou shalt not…”.  </a:t>
            </a:r>
            <a:endParaRPr lang="en-US" sz="2800" dirty="0" smtClean="0"/>
          </a:p>
          <a:p>
            <a:r>
              <a:rPr lang="en-US" sz="2800" dirty="0" smtClean="0"/>
              <a:t>Secondly</a:t>
            </a:r>
            <a:r>
              <a:rPr lang="en-US" sz="2800" dirty="0"/>
              <a:t>, </a:t>
            </a:r>
            <a:r>
              <a:rPr lang="he-IL" sz="3600" dirty="0"/>
              <a:t>אַל</a:t>
            </a:r>
            <a:r>
              <a:rPr lang="he-IL" sz="2800" dirty="0"/>
              <a:t> </a:t>
            </a:r>
            <a:r>
              <a:rPr lang="en-US" sz="2800" dirty="0" smtClean="0"/>
              <a:t>  or </a:t>
            </a:r>
            <a:r>
              <a:rPr lang="he-IL" sz="3600" dirty="0"/>
              <a:t>אַל</a:t>
            </a:r>
            <a:r>
              <a:rPr lang="he-IL" sz="2800" dirty="0"/>
              <a:t>־ </a:t>
            </a:r>
            <a:r>
              <a:rPr lang="en-US" sz="2800" dirty="0" smtClean="0"/>
              <a:t>  is </a:t>
            </a:r>
            <a:r>
              <a:rPr lang="en-US" sz="2800" dirty="0"/>
              <a:t>used in cases that are not permanent but more limited to a specific context.  </a:t>
            </a:r>
            <a:endParaRPr lang="en-US" sz="2800" dirty="0" smtClean="0"/>
          </a:p>
          <a:p>
            <a:r>
              <a:rPr lang="en-US" sz="2800" dirty="0" smtClean="0"/>
              <a:t>Thirdly</a:t>
            </a:r>
            <a:r>
              <a:rPr lang="en-US" sz="2800" dirty="0"/>
              <a:t>, </a:t>
            </a:r>
            <a:r>
              <a:rPr lang="he-IL" sz="3600" dirty="0"/>
              <a:t>אַיִן</a:t>
            </a:r>
            <a:r>
              <a:rPr lang="he-IL" sz="2800" dirty="0"/>
              <a:t> </a:t>
            </a:r>
            <a:r>
              <a:rPr lang="en-US" sz="2800" dirty="0" smtClean="0"/>
              <a:t> or </a:t>
            </a:r>
            <a:r>
              <a:rPr lang="en-US" sz="2800" dirty="0"/>
              <a:t>more frequently in the construct state </a:t>
            </a:r>
            <a:r>
              <a:rPr lang="he-IL" sz="3600" dirty="0"/>
              <a:t>אֵין</a:t>
            </a:r>
            <a:r>
              <a:rPr lang="he-IL" sz="2800" dirty="0"/>
              <a:t> </a:t>
            </a:r>
            <a:r>
              <a:rPr lang="en-US" sz="2800" dirty="0" smtClean="0"/>
              <a:t>  is </a:t>
            </a:r>
            <a:r>
              <a:rPr lang="en-US" sz="2800" dirty="0"/>
              <a:t>a substantive standing just before a noun that it negates (</a:t>
            </a:r>
            <a:r>
              <a:rPr lang="he-IL" sz="3600" dirty="0"/>
              <a:t>אֵין</a:t>
            </a:r>
            <a:r>
              <a:rPr lang="he-IL" sz="2800" dirty="0"/>
              <a:t> </a:t>
            </a:r>
            <a:r>
              <a:rPr lang="he-IL" sz="3600" dirty="0"/>
              <a:t>הַסֵּפֶר טוֹב </a:t>
            </a:r>
            <a:r>
              <a:rPr lang="en-US" sz="3600" dirty="0" smtClean="0"/>
              <a:t>  </a:t>
            </a:r>
            <a:r>
              <a:rPr lang="en-US" sz="2800" dirty="0" smtClean="0"/>
              <a:t>“</a:t>
            </a:r>
            <a:r>
              <a:rPr lang="en-US" sz="2800" dirty="0"/>
              <a:t>nothing of the book is good”—Harris, p. 43). 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316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8.H.  Parsing form: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2052918"/>
            <a:ext cx="10650885" cy="2760151"/>
          </a:xfrm>
        </p:spPr>
        <p:txBody>
          <a:bodyPr>
            <a:normAutofit/>
          </a:bodyPr>
          <a:lstStyle/>
          <a:p>
            <a:r>
              <a:rPr lang="he-IL" sz="3600" dirty="0" smtClean="0"/>
              <a:t>תִּשְׁמְרִי</a:t>
            </a:r>
            <a:r>
              <a:rPr lang="en-US" sz="2800" dirty="0"/>
              <a:t>	</a:t>
            </a:r>
            <a:r>
              <a:rPr lang="en-US" sz="2800" dirty="0" err="1"/>
              <a:t>Qal</a:t>
            </a:r>
            <a:r>
              <a:rPr lang="en-US" sz="2800" dirty="0"/>
              <a:t> Impf. 2FS from </a:t>
            </a:r>
            <a:r>
              <a:rPr lang="he-IL" sz="3600" dirty="0"/>
              <a:t>שָׁמַר</a:t>
            </a:r>
            <a:r>
              <a:rPr lang="he-IL" sz="2800" dirty="0"/>
              <a:t> </a:t>
            </a:r>
            <a:r>
              <a:rPr lang="en-US" sz="2800" dirty="0" smtClean="0"/>
              <a:t>  meaning </a:t>
            </a:r>
            <a:r>
              <a:rPr lang="en-US" sz="2800" dirty="0"/>
              <a:t>“you (f.) will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                    keep</a:t>
            </a:r>
            <a:r>
              <a:rPr lang="en-US" sz="2800" dirty="0"/>
              <a:t>”</a:t>
            </a:r>
          </a:p>
          <a:p>
            <a:r>
              <a:rPr lang="he-IL" sz="3600" dirty="0"/>
              <a:t>יִכְבְּדוּ</a:t>
            </a:r>
            <a:r>
              <a:rPr lang="he-IL" sz="2800" dirty="0"/>
              <a:t> </a:t>
            </a:r>
            <a:r>
              <a:rPr lang="en-US" sz="2800" dirty="0"/>
              <a:t>	</a:t>
            </a:r>
            <a:r>
              <a:rPr lang="en-US" sz="2800" dirty="0" err="1"/>
              <a:t>Qal</a:t>
            </a:r>
            <a:r>
              <a:rPr lang="en-US" sz="2800" dirty="0"/>
              <a:t> Impf. 3MP from </a:t>
            </a:r>
            <a:r>
              <a:rPr lang="he-IL" sz="3600" dirty="0"/>
              <a:t>כָּבֵד</a:t>
            </a:r>
            <a:r>
              <a:rPr lang="he-IL" sz="2800" dirty="0"/>
              <a:t> </a:t>
            </a:r>
            <a:r>
              <a:rPr lang="en-US" sz="2800" dirty="0" smtClean="0"/>
              <a:t>  meaning </a:t>
            </a:r>
            <a:r>
              <a:rPr lang="en-US" sz="2800" dirty="0"/>
              <a:t>“they (m.) are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                    honored</a:t>
            </a:r>
            <a:r>
              <a:rPr lang="en-US" sz="2800" dirty="0"/>
              <a:t>”</a:t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3611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02257"/>
          </a:xfrm>
        </p:spPr>
        <p:txBody>
          <a:bodyPr/>
          <a:lstStyle/>
          <a:p>
            <a:r>
              <a:rPr lang="en-US" b="1" dirty="0"/>
              <a:t>8.I.   Chapter 8 Vocabulary List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7057" y="1703784"/>
            <a:ext cx="8946541" cy="4195481"/>
          </a:xfrm>
        </p:spPr>
        <p:txBody>
          <a:bodyPr>
            <a:normAutofit/>
          </a:bodyPr>
          <a:lstStyle/>
          <a:p>
            <a:r>
              <a:rPr lang="he-IL" sz="4000" dirty="0" smtClean="0"/>
              <a:t>אַחֲרֵי</a:t>
            </a:r>
            <a:r>
              <a:rPr lang="en-US" sz="2800" dirty="0"/>
              <a:t>		</a:t>
            </a:r>
            <a:r>
              <a:rPr lang="en-US" sz="2800" dirty="0" smtClean="0"/>
              <a:t>	after</a:t>
            </a:r>
            <a:r>
              <a:rPr lang="en-US" sz="2800" dirty="0"/>
              <a:t>, behind			</a:t>
            </a:r>
            <a:r>
              <a:rPr lang="en-US" sz="2800" dirty="0" smtClean="0"/>
              <a:t>	618</a:t>
            </a:r>
            <a:r>
              <a:rPr lang="en-US" sz="2800" dirty="0"/>
              <a:t>	</a:t>
            </a:r>
          </a:p>
          <a:p>
            <a:r>
              <a:rPr lang="he-IL" sz="4000" dirty="0"/>
              <a:t>אַל</a:t>
            </a:r>
            <a:r>
              <a:rPr lang="he-IL" sz="2800" dirty="0"/>
              <a:t> </a:t>
            </a:r>
            <a:r>
              <a:rPr lang="en-US" sz="2800" dirty="0"/>
              <a:t>			</a:t>
            </a:r>
            <a:r>
              <a:rPr lang="en-US" sz="2800" dirty="0" smtClean="0"/>
              <a:t>	no</a:t>
            </a:r>
            <a:r>
              <a:rPr lang="en-US" sz="2800" dirty="0"/>
              <a:t>, not, nothing 		694</a:t>
            </a:r>
          </a:p>
          <a:p>
            <a:r>
              <a:rPr lang="he-IL" sz="4000" dirty="0"/>
              <a:t>בָּרַךְ</a:t>
            </a:r>
            <a:r>
              <a:rPr lang="he-IL" sz="2800" dirty="0"/>
              <a:t> </a:t>
            </a:r>
            <a:r>
              <a:rPr lang="en-US" sz="2800" dirty="0"/>
              <a:t>			to bless, praise	</a:t>
            </a:r>
            <a:r>
              <a:rPr lang="en-US" sz="2800" dirty="0" smtClean="0"/>
              <a:t>	</a:t>
            </a:r>
            <a:r>
              <a:rPr lang="en-US" sz="2800" dirty="0"/>
              <a:t>	330</a:t>
            </a:r>
          </a:p>
          <a:p>
            <a:r>
              <a:rPr lang="he-IL" sz="4000" dirty="0"/>
              <a:t>דָּוִד</a:t>
            </a:r>
            <a:r>
              <a:rPr lang="he-IL" sz="2800" dirty="0"/>
              <a:t> </a:t>
            </a:r>
            <a:r>
              <a:rPr lang="en-US" sz="2800" dirty="0"/>
              <a:t>			David 			</a:t>
            </a:r>
            <a:r>
              <a:rPr lang="en-US" sz="2800" dirty="0" smtClean="0"/>
              <a:t>		</a:t>
            </a:r>
            <a:r>
              <a:rPr lang="en-US" sz="2800" dirty="0"/>
              <a:t>	</a:t>
            </a:r>
            <a:r>
              <a:rPr lang="en-US" sz="2800" dirty="0" smtClean="0"/>
              <a:t>1,075</a:t>
            </a:r>
          </a:p>
          <a:p>
            <a:r>
              <a:rPr lang="he-IL" sz="4000" dirty="0"/>
              <a:t>מֹשֶׁה</a:t>
            </a:r>
            <a:r>
              <a:rPr lang="en-US" sz="2800" dirty="0"/>
              <a:t>		</a:t>
            </a:r>
            <a:r>
              <a:rPr lang="en-US" sz="2800" dirty="0" smtClean="0"/>
              <a:t> 	Moses</a:t>
            </a:r>
            <a:r>
              <a:rPr lang="en-US" sz="2800" dirty="0"/>
              <a:t>				</a:t>
            </a:r>
            <a:r>
              <a:rPr lang="en-US" sz="2800" dirty="0" smtClean="0"/>
              <a:t>		766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489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501" y="1023243"/>
            <a:ext cx="11719035" cy="6180081"/>
          </a:xfrm>
        </p:spPr>
        <p:txBody>
          <a:bodyPr>
            <a:noAutofit/>
          </a:bodyPr>
          <a:lstStyle/>
          <a:p>
            <a:r>
              <a:rPr lang="he-IL" sz="4000" dirty="0"/>
              <a:t>הִנֵּה   מַה־טּוֹב </a:t>
            </a:r>
            <a:r>
              <a:rPr lang="he-IL" sz="4000" dirty="0" smtClean="0"/>
              <a:t>         </a:t>
            </a:r>
            <a:r>
              <a:rPr lang="he-IL" sz="4000" dirty="0"/>
              <a:t>וּמַה־נָּעִים </a:t>
            </a:r>
            <a:r>
              <a:rPr lang="he-IL" sz="4000" dirty="0" smtClean="0"/>
              <a:t>         </a:t>
            </a:r>
            <a:r>
              <a:rPr lang="he-IL" sz="4000" dirty="0"/>
              <a:t>שֶׁבֶת    אַחִים    גַּם־  יָֽחַד׃ </a:t>
            </a:r>
            <a:endParaRPr lang="en-US" sz="4000" dirty="0"/>
          </a:p>
          <a:p>
            <a:r>
              <a:rPr lang="en-US" dirty="0"/>
              <a:t>     as one       </a:t>
            </a:r>
            <a:r>
              <a:rPr lang="en-US" dirty="0" smtClean="0"/>
              <a:t>  </a:t>
            </a:r>
            <a:r>
              <a:rPr lang="he-IL" dirty="0" smtClean="0"/>
              <a:t>    </a:t>
            </a:r>
            <a:r>
              <a:rPr lang="en-US" dirty="0" smtClean="0"/>
              <a:t>  </a:t>
            </a:r>
            <a:r>
              <a:rPr lang="en-US" dirty="0"/>
              <a:t>brothers    </a:t>
            </a:r>
            <a:r>
              <a:rPr lang="he-IL" dirty="0" smtClean="0"/>
              <a:t>  </a:t>
            </a:r>
            <a:r>
              <a:rPr lang="en-US" dirty="0" smtClean="0"/>
              <a:t> </a:t>
            </a:r>
            <a:r>
              <a:rPr lang="en-US" dirty="0"/>
              <a:t>dwell  </a:t>
            </a:r>
            <a:r>
              <a:rPr lang="he-IL" dirty="0" smtClean="0"/>
              <a:t>             </a:t>
            </a:r>
            <a:r>
              <a:rPr lang="en-US" dirty="0" smtClean="0"/>
              <a:t>   </a:t>
            </a:r>
            <a:r>
              <a:rPr lang="en-US" dirty="0"/>
              <a:t>and how pleasant  </a:t>
            </a:r>
            <a:r>
              <a:rPr lang="he-IL" dirty="0" smtClean="0"/>
              <a:t>     </a:t>
            </a:r>
            <a:r>
              <a:rPr lang="en-US" dirty="0" smtClean="0"/>
              <a:t>   </a:t>
            </a:r>
            <a:r>
              <a:rPr lang="en-US" dirty="0"/>
              <a:t>how good  </a:t>
            </a:r>
            <a:r>
              <a:rPr lang="he-IL" dirty="0" smtClean="0"/>
              <a:t>  </a:t>
            </a:r>
            <a:r>
              <a:rPr lang="en-US" dirty="0" smtClean="0"/>
              <a:t>   </a:t>
            </a:r>
            <a:r>
              <a:rPr lang="en-US" dirty="0"/>
              <a:t>behold</a:t>
            </a:r>
          </a:p>
          <a:p>
            <a:r>
              <a:rPr lang="en-US" sz="2800" dirty="0"/>
              <a:t> How good and pleasant it is when brothers live together</a:t>
            </a:r>
            <a:r>
              <a:rPr lang="en-US" sz="2800" baseline="30000" dirty="0"/>
              <a:t> </a:t>
            </a:r>
            <a:r>
              <a:rPr lang="en-US" sz="2800" dirty="0"/>
              <a:t>in unity!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        </a:t>
            </a:r>
            <a:r>
              <a:rPr lang="en-US" dirty="0" smtClean="0"/>
              <a:t>(repeat)</a:t>
            </a:r>
            <a:endParaRPr lang="en-US" sz="1600" dirty="0"/>
          </a:p>
          <a:p>
            <a:r>
              <a:rPr lang="en-US" sz="2800" dirty="0"/>
              <a:t>Chorus:</a:t>
            </a:r>
          </a:p>
          <a:p>
            <a:r>
              <a:rPr lang="he-IL" sz="3600" dirty="0"/>
              <a:t>הִנֵּה   </a:t>
            </a:r>
            <a:r>
              <a:rPr lang="he-IL" sz="3600" dirty="0" smtClean="0"/>
              <a:t>מַה־טּוֹב               שֶׁבֶת    </a:t>
            </a:r>
            <a:r>
              <a:rPr lang="he-IL" sz="3600" dirty="0"/>
              <a:t>אַחִים    גַּם־  יָֽחַד׃ </a:t>
            </a:r>
            <a:endParaRPr lang="en-US" sz="3600" dirty="0"/>
          </a:p>
          <a:p>
            <a:r>
              <a:rPr lang="en-US" sz="2800" dirty="0"/>
              <a:t>        How good when brothers live together</a:t>
            </a:r>
            <a:r>
              <a:rPr lang="en-US" sz="2800" baseline="30000" dirty="0"/>
              <a:t> </a:t>
            </a:r>
            <a:r>
              <a:rPr lang="en-US" sz="2800" dirty="0"/>
              <a:t>in unity!</a:t>
            </a:r>
          </a:p>
          <a:p>
            <a:r>
              <a:rPr lang="he-IL" sz="3600" dirty="0"/>
              <a:t>הִנֵּה   מַה־טּוֹב   </a:t>
            </a:r>
            <a:r>
              <a:rPr lang="he-IL" sz="3600" dirty="0" smtClean="0"/>
              <a:t>            </a:t>
            </a:r>
            <a:r>
              <a:rPr lang="he-IL" sz="3600" dirty="0"/>
              <a:t>שֶׁבֶת    אַחִים    גַּם־  יָֽחַד׃ </a:t>
            </a:r>
            <a:endParaRPr lang="en-US" sz="3600" dirty="0"/>
          </a:p>
          <a:p>
            <a:r>
              <a:rPr lang="en-US" sz="2800" dirty="0"/>
              <a:t>        How good when brothers live together</a:t>
            </a:r>
            <a:r>
              <a:rPr lang="en-US" sz="2800" baseline="30000" dirty="0"/>
              <a:t> </a:t>
            </a:r>
            <a:r>
              <a:rPr lang="en-US" sz="2800" dirty="0"/>
              <a:t>in unity!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0130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77071"/>
          </a:xfrm>
        </p:spPr>
        <p:txBody>
          <a:bodyPr/>
          <a:lstStyle/>
          <a:p>
            <a:r>
              <a:rPr lang="en-US" b="1" dirty="0"/>
              <a:t>8.I.   Chapter 8 Vocabulary List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4000" dirty="0" smtClean="0"/>
              <a:t>גָּם</a:t>
            </a:r>
            <a:r>
              <a:rPr lang="he-IL" sz="2800" dirty="0" smtClean="0"/>
              <a:t> </a:t>
            </a:r>
            <a:r>
              <a:rPr lang="he-IL" sz="2800" dirty="0"/>
              <a:t>			</a:t>
            </a:r>
            <a:r>
              <a:rPr lang="en-US" sz="2800" dirty="0" smtClean="0"/>
              <a:t>	also</a:t>
            </a:r>
            <a:r>
              <a:rPr lang="en-US" sz="2800" dirty="0"/>
              <a:t>, even, moreover 	769</a:t>
            </a:r>
          </a:p>
          <a:p>
            <a:r>
              <a:rPr lang="he-IL" sz="4000" dirty="0"/>
              <a:t>מָה</a:t>
            </a:r>
            <a:r>
              <a:rPr lang="he-IL" sz="2800" dirty="0"/>
              <a:t> </a:t>
            </a:r>
            <a:r>
              <a:rPr lang="en-US" sz="2800" dirty="0"/>
              <a:t>			what? how? 			</a:t>
            </a:r>
            <a:r>
              <a:rPr lang="en-US" sz="2800" dirty="0" smtClean="0"/>
              <a:t> 		757</a:t>
            </a:r>
            <a:endParaRPr lang="en-US" sz="2800" dirty="0"/>
          </a:p>
          <a:p>
            <a:r>
              <a:rPr lang="he-IL" sz="4000" dirty="0"/>
              <a:t>מָלַךְ</a:t>
            </a:r>
            <a:r>
              <a:rPr lang="he-IL" sz="2800" dirty="0"/>
              <a:t> </a:t>
            </a:r>
            <a:r>
              <a:rPr lang="en-US" sz="2800" dirty="0"/>
              <a:t>			to rule, be king 		</a:t>
            </a:r>
            <a:r>
              <a:rPr lang="en-US" sz="2800" dirty="0" smtClean="0"/>
              <a:t>		348</a:t>
            </a:r>
          </a:p>
          <a:p>
            <a:r>
              <a:rPr lang="he-IL" sz="4000" dirty="0"/>
              <a:t>פָּקַד</a:t>
            </a:r>
            <a:r>
              <a:rPr lang="he-IL" sz="2800" dirty="0"/>
              <a:t> </a:t>
            </a:r>
            <a:r>
              <a:rPr lang="en-US" sz="2800" dirty="0"/>
              <a:t>			to visit, number, appoint	320</a:t>
            </a:r>
          </a:p>
          <a:p>
            <a:r>
              <a:rPr lang="he-IL" sz="4000" dirty="0"/>
              <a:t>תַּחַת</a:t>
            </a:r>
            <a:r>
              <a:rPr lang="he-IL" sz="2800" dirty="0"/>
              <a:t> </a:t>
            </a:r>
            <a:r>
              <a:rPr lang="en-US" sz="2800" dirty="0"/>
              <a:t>		</a:t>
            </a:r>
            <a:r>
              <a:rPr lang="en-US" sz="2800" dirty="0" smtClean="0"/>
              <a:t> 	under</a:t>
            </a:r>
            <a:r>
              <a:rPr lang="en-US" sz="2800" dirty="0"/>
              <a:t>, below 			</a:t>
            </a:r>
            <a:r>
              <a:rPr lang="en-US" sz="2800" dirty="0" smtClean="0"/>
              <a:t>	510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2251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8.J.  Speak:   Lesson </a:t>
            </a:r>
            <a:r>
              <a:rPr lang="en-US" b="1" dirty="0" smtClean="0"/>
              <a:t>8 Imperfects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2052918"/>
            <a:ext cx="11022676" cy="41954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</a:t>
            </a:r>
            <a:r>
              <a:rPr lang="he-IL" sz="3600" dirty="0" smtClean="0"/>
              <a:t>בָּא לִי גְּלִידָה   </a:t>
            </a:r>
            <a:r>
              <a:rPr lang="en-US" sz="3600" dirty="0" smtClean="0"/>
              <a:t>    </a:t>
            </a:r>
            <a:r>
              <a:rPr lang="en-US" sz="2800" dirty="0" smtClean="0"/>
              <a:t>   	 I </a:t>
            </a:r>
            <a:r>
              <a:rPr lang="en-US" sz="2800" dirty="0"/>
              <a:t>feel like (lit. it comes to me) ice cream  </a:t>
            </a:r>
          </a:p>
          <a:p>
            <a:r>
              <a:rPr lang="en-US" sz="3600" dirty="0"/>
              <a:t>  </a:t>
            </a:r>
            <a:r>
              <a:rPr lang="he-IL" sz="3600" dirty="0"/>
              <a:t>כַּמָה זֶה עוֹלֶה?</a:t>
            </a:r>
            <a:r>
              <a:rPr lang="en-US" sz="3600" dirty="0"/>
              <a:t>,  </a:t>
            </a:r>
            <a:r>
              <a:rPr lang="he-IL" sz="3600" dirty="0"/>
              <a:t>כֵּן</a:t>
            </a:r>
            <a:r>
              <a:rPr lang="en-US" sz="2800" dirty="0"/>
              <a:t>   </a:t>
            </a:r>
            <a:r>
              <a:rPr lang="en-US" sz="2800" dirty="0" smtClean="0"/>
              <a:t>Yes</a:t>
            </a:r>
            <a:r>
              <a:rPr lang="en-US" sz="2800" dirty="0"/>
              <a:t>, how much is it?</a:t>
            </a:r>
          </a:p>
          <a:p>
            <a:r>
              <a:rPr lang="he-IL" sz="3600" dirty="0"/>
              <a:t>אֵין לִי ,אֲנִי מִצְטַעֵר </a:t>
            </a:r>
            <a:r>
              <a:rPr lang="el-GR" sz="3600" dirty="0"/>
              <a:t> </a:t>
            </a:r>
            <a:r>
              <a:rPr lang="el-GR" sz="2800" dirty="0"/>
              <a:t> </a:t>
            </a:r>
            <a:r>
              <a:rPr lang="en-US" sz="2800" dirty="0" smtClean="0"/>
              <a:t> 	 I </a:t>
            </a:r>
            <a:r>
              <a:rPr lang="en-US" sz="2800" dirty="0"/>
              <a:t>don</a:t>
            </a:r>
            <a:r>
              <a:rPr lang="el-GR" sz="2800" dirty="0"/>
              <a:t>’</a:t>
            </a:r>
            <a:r>
              <a:rPr lang="en-US" sz="2800" dirty="0"/>
              <a:t>t have any</a:t>
            </a:r>
            <a:r>
              <a:rPr lang="el-GR" sz="2800" dirty="0"/>
              <a:t>, </a:t>
            </a:r>
            <a:r>
              <a:rPr lang="en-US" sz="2800" dirty="0"/>
              <a:t>I</a:t>
            </a:r>
            <a:r>
              <a:rPr lang="el-GR" sz="2800" dirty="0"/>
              <a:t>’</a:t>
            </a:r>
            <a:r>
              <a:rPr lang="en-US" sz="2800" dirty="0"/>
              <a:t>m sorry </a:t>
            </a:r>
          </a:p>
          <a:p>
            <a:r>
              <a:rPr lang="he-IL" sz="3600" dirty="0"/>
              <a:t>בְּסֵדֶר</a:t>
            </a:r>
            <a:r>
              <a:rPr lang="en-US" sz="3600" dirty="0"/>
              <a:t>  </a:t>
            </a:r>
            <a:r>
              <a:rPr lang="he-IL" sz="3600" dirty="0"/>
              <a:t>הַכֹּל</a:t>
            </a:r>
            <a:r>
              <a:rPr lang="en-US" sz="3600" dirty="0"/>
              <a:t> </a:t>
            </a:r>
            <a:r>
              <a:rPr lang="en-US" sz="2800" dirty="0"/>
              <a:t>  </a:t>
            </a:r>
            <a:r>
              <a:rPr lang="en-US" sz="2800" dirty="0" smtClean="0"/>
              <a:t> 			 All </a:t>
            </a:r>
            <a:r>
              <a:rPr lang="en-US" sz="2800" dirty="0"/>
              <a:t>right </a:t>
            </a:r>
          </a:p>
          <a:p>
            <a:r>
              <a:rPr lang="he-IL" sz="3600" dirty="0"/>
              <a:t>דַּי     </a:t>
            </a:r>
            <a:r>
              <a:rPr lang="en-US" sz="3600" dirty="0" smtClean="0"/>
              <a:t>  </a:t>
            </a:r>
            <a:r>
              <a:rPr lang="en-US" sz="2800" dirty="0" smtClean="0"/>
              <a:t>    				Enough/stop </a:t>
            </a:r>
            <a:r>
              <a:rPr lang="en-US" sz="2800" dirty="0"/>
              <a:t>it</a:t>
            </a:r>
          </a:p>
          <a:p>
            <a:r>
              <a:rPr lang="he-IL" sz="3600" dirty="0"/>
              <a:t>לְהִתְרָאוֹת </a:t>
            </a:r>
            <a:r>
              <a:rPr lang="en-US" sz="3600" dirty="0"/>
              <a:t> </a:t>
            </a:r>
            <a:r>
              <a:rPr lang="en-US" sz="2800" dirty="0"/>
              <a:t>     </a:t>
            </a:r>
            <a:r>
              <a:rPr lang="en-US" sz="2800" dirty="0" smtClean="0"/>
              <a:t>			Good-bye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3897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7. I.  Chapter 7 Vocabulary List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37856"/>
            <a:ext cx="8946541" cy="4876798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good </a:t>
            </a:r>
          </a:p>
          <a:p>
            <a:r>
              <a:rPr lang="he-IL" sz="3900" dirty="0" smtClean="0"/>
              <a:t>טוֹב</a:t>
            </a:r>
            <a:r>
              <a:rPr lang="en-US" sz="3900" dirty="0"/>
              <a:t>	</a:t>
            </a:r>
            <a:r>
              <a:rPr lang="en-US" sz="2800" dirty="0"/>
              <a:t>		</a:t>
            </a:r>
            <a:r>
              <a:rPr lang="he-IL" sz="2800" dirty="0"/>
              <a:t>		</a:t>
            </a:r>
            <a:r>
              <a:rPr lang="he-IL" sz="2800" dirty="0" smtClean="0"/>
              <a:t>		</a:t>
            </a:r>
            <a:endParaRPr lang="en-US" sz="2800" dirty="0" smtClean="0"/>
          </a:p>
          <a:p>
            <a:r>
              <a:rPr lang="en-US" sz="3000" dirty="0"/>
              <a:t>g</a:t>
            </a:r>
            <a:r>
              <a:rPr lang="en-US" sz="3000" dirty="0" smtClean="0"/>
              <a:t>reat</a:t>
            </a:r>
          </a:p>
          <a:p>
            <a:r>
              <a:rPr lang="en-US" sz="3900" dirty="0" smtClean="0"/>
              <a:t> </a:t>
            </a:r>
            <a:r>
              <a:rPr lang="he-IL" sz="3900" dirty="0"/>
              <a:t>גָּדוֹל </a:t>
            </a:r>
            <a:r>
              <a:rPr lang="en-US" sz="2800" dirty="0"/>
              <a:t>		</a:t>
            </a:r>
            <a:r>
              <a:rPr lang="he-IL" sz="2800" dirty="0"/>
              <a:t>	</a:t>
            </a:r>
            <a:r>
              <a:rPr lang="he-IL" sz="2800" dirty="0" smtClean="0"/>
              <a:t>				</a:t>
            </a:r>
            <a:endParaRPr lang="en-US" sz="2800" dirty="0" smtClean="0"/>
          </a:p>
          <a:p>
            <a:r>
              <a:rPr lang="en-US" sz="3000" dirty="0" smtClean="0"/>
              <a:t>much, many, great</a:t>
            </a:r>
          </a:p>
          <a:p>
            <a:r>
              <a:rPr lang="he-IL" sz="3900" dirty="0" smtClean="0"/>
              <a:t>רַב </a:t>
            </a:r>
            <a:r>
              <a:rPr lang="en-US" dirty="0"/>
              <a:t>	</a:t>
            </a:r>
            <a:r>
              <a:rPr lang="en-US" sz="2800" dirty="0" smtClean="0"/>
              <a:t>	</a:t>
            </a:r>
            <a:r>
              <a:rPr lang="he-IL" sz="2800" dirty="0" smtClean="0"/>
              <a:t>	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en-US" sz="3000" dirty="0"/>
              <a:t>very (adv.), might (N</a:t>
            </a:r>
            <a:r>
              <a:rPr lang="en-US" sz="3000" dirty="0" smtClean="0"/>
              <a:t>.)</a:t>
            </a:r>
          </a:p>
          <a:p>
            <a:r>
              <a:rPr lang="he-IL" sz="3900" dirty="0" smtClean="0"/>
              <a:t>מְאֹד </a:t>
            </a:r>
            <a:r>
              <a:rPr lang="en-US" sz="3900" dirty="0"/>
              <a:t>	</a:t>
            </a:r>
            <a:r>
              <a:rPr lang="he-IL" sz="2800" dirty="0" smtClean="0"/>
              <a:t>	</a:t>
            </a:r>
            <a:r>
              <a:rPr lang="he-IL" sz="2800" dirty="0"/>
              <a:t>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0484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7. I.  Chapter 7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87732"/>
            <a:ext cx="8946541" cy="4660668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/>
              <a:t>this (</a:t>
            </a:r>
            <a:r>
              <a:rPr lang="en-US" sz="3000" dirty="0" err="1"/>
              <a:t>m.s.</a:t>
            </a:r>
            <a:r>
              <a:rPr lang="en-US" sz="3000" dirty="0"/>
              <a:t> / </a:t>
            </a:r>
            <a:r>
              <a:rPr lang="en-US" sz="3000" dirty="0" err="1"/>
              <a:t>f.s</a:t>
            </a:r>
            <a:r>
              <a:rPr lang="en-US" sz="3000" dirty="0"/>
              <a:t>.)</a:t>
            </a:r>
          </a:p>
          <a:p>
            <a:r>
              <a:rPr lang="he-IL" sz="3900" dirty="0"/>
              <a:t>זֹאת / זֶה 	</a:t>
            </a:r>
            <a:endParaRPr lang="en-US" sz="3900" dirty="0" smtClean="0"/>
          </a:p>
          <a:p>
            <a:r>
              <a:rPr lang="en-US" sz="3000" dirty="0" smtClean="0"/>
              <a:t>face</a:t>
            </a:r>
            <a:r>
              <a:rPr lang="en-US" sz="3000" dirty="0"/>
              <a:t>, front </a:t>
            </a:r>
            <a:endParaRPr lang="en-US" sz="3000" dirty="0" smtClean="0"/>
          </a:p>
          <a:p>
            <a:r>
              <a:rPr lang="en-US" sz="3900" dirty="0"/>
              <a:t>	</a:t>
            </a:r>
            <a:r>
              <a:rPr lang="he-IL" sz="3900" dirty="0"/>
              <a:t>פָּנִים </a:t>
            </a:r>
            <a:r>
              <a:rPr lang="en-US" dirty="0"/>
              <a:t>	</a:t>
            </a:r>
            <a:r>
              <a:rPr lang="en-US" sz="2800" dirty="0"/>
              <a:t>	</a:t>
            </a:r>
            <a:r>
              <a:rPr lang="he-IL" sz="2800" dirty="0"/>
              <a:t>	</a:t>
            </a:r>
            <a:endParaRPr lang="en-US" sz="2800" dirty="0"/>
          </a:p>
          <a:p>
            <a:r>
              <a:rPr lang="en-US" sz="3000" dirty="0" smtClean="0"/>
              <a:t>year</a:t>
            </a:r>
            <a:r>
              <a:rPr lang="en-US" sz="2800" dirty="0" smtClean="0"/>
              <a:t> </a:t>
            </a:r>
          </a:p>
          <a:p>
            <a:r>
              <a:rPr lang="en-US" sz="2800" dirty="0"/>
              <a:t>	</a:t>
            </a:r>
            <a:r>
              <a:rPr lang="he-IL" sz="3900" dirty="0"/>
              <a:t>שָׁנָה </a:t>
            </a:r>
            <a:r>
              <a:rPr lang="el-GR" dirty="0"/>
              <a:t>	</a:t>
            </a:r>
            <a:r>
              <a:rPr lang="en-US" sz="2800" dirty="0"/>
              <a:t>		</a:t>
            </a:r>
            <a:r>
              <a:rPr lang="he-IL" sz="2800" dirty="0" smtClean="0"/>
              <a:t>		</a:t>
            </a:r>
            <a:endParaRPr lang="en-US" sz="2800" dirty="0"/>
          </a:p>
          <a:p>
            <a:r>
              <a:rPr lang="en-US" sz="2800" dirty="0"/>
              <a:t>	</a:t>
            </a:r>
            <a:r>
              <a:rPr lang="en-US" sz="3000" dirty="0"/>
              <a:t>heart, </a:t>
            </a:r>
            <a:r>
              <a:rPr lang="en-US" sz="3000" dirty="0" smtClean="0"/>
              <a:t>mind</a:t>
            </a:r>
          </a:p>
          <a:p>
            <a:r>
              <a:rPr lang="en-US" sz="3900" dirty="0"/>
              <a:t>	</a:t>
            </a:r>
            <a:r>
              <a:rPr lang="he-IL" sz="3900" dirty="0"/>
              <a:t>לֵבָב / לֵב</a:t>
            </a:r>
            <a:r>
              <a:rPr lang="en-US" sz="3900" dirty="0"/>
              <a:t> </a:t>
            </a:r>
            <a:r>
              <a:rPr lang="en-US" sz="2800" dirty="0"/>
              <a:t>	</a:t>
            </a:r>
            <a:r>
              <a:rPr lang="he-IL" sz="2800" dirty="0"/>
              <a:t>	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201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7. I.  Chapter 7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	there, thither</a:t>
            </a:r>
          </a:p>
          <a:p>
            <a:r>
              <a:rPr lang="he-IL" sz="3600" dirty="0" smtClean="0"/>
              <a:t>שָׁם </a:t>
            </a:r>
            <a:r>
              <a:rPr lang="en-US" dirty="0"/>
              <a:t>	</a:t>
            </a:r>
          </a:p>
          <a:p>
            <a:r>
              <a:rPr lang="en-US" sz="2800" dirty="0"/>
              <a:t>	thus, so </a:t>
            </a:r>
          </a:p>
          <a:p>
            <a:r>
              <a:rPr lang="en-US" sz="3600" dirty="0"/>
              <a:t>	</a:t>
            </a:r>
            <a:r>
              <a:rPr lang="he-IL" sz="3600" dirty="0"/>
              <a:t>כֵּן </a:t>
            </a:r>
            <a:r>
              <a:rPr lang="en-US" dirty="0"/>
              <a:t>	</a:t>
            </a:r>
            <a:r>
              <a:rPr lang="he-IL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26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6.L.   Chapter 6 Vocabulary List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79172"/>
            <a:ext cx="8946541" cy="4569228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 smtClean="0"/>
              <a:t>spring</a:t>
            </a:r>
            <a:r>
              <a:rPr lang="en-US" sz="3000" dirty="0"/>
              <a:t>, </a:t>
            </a:r>
            <a:r>
              <a:rPr lang="en-US" sz="3000" dirty="0" smtClean="0"/>
              <a:t>eye</a:t>
            </a:r>
          </a:p>
          <a:p>
            <a:r>
              <a:rPr lang="en-US" sz="3000" dirty="0"/>
              <a:t>	</a:t>
            </a:r>
            <a:r>
              <a:rPr lang="he-IL" sz="4200" dirty="0"/>
              <a:t>עַ֫יִן</a:t>
            </a:r>
            <a:r>
              <a:rPr lang="he-IL" sz="3000" dirty="0"/>
              <a:t> </a:t>
            </a:r>
            <a:r>
              <a:rPr lang="en-US" sz="3000" dirty="0"/>
              <a:t>			</a:t>
            </a:r>
          </a:p>
          <a:p>
            <a:r>
              <a:rPr lang="en-US" sz="3000" dirty="0" smtClean="0"/>
              <a:t>servant</a:t>
            </a:r>
            <a:r>
              <a:rPr lang="en-US" sz="3000" dirty="0"/>
              <a:t>, </a:t>
            </a:r>
            <a:r>
              <a:rPr lang="en-US" sz="3000" dirty="0" smtClean="0"/>
              <a:t>slave</a:t>
            </a:r>
          </a:p>
          <a:p>
            <a:r>
              <a:rPr lang="en-US" sz="3000" dirty="0" smtClean="0"/>
              <a:t> </a:t>
            </a:r>
            <a:r>
              <a:rPr lang="en-US" sz="3000" dirty="0"/>
              <a:t>	</a:t>
            </a:r>
            <a:r>
              <a:rPr lang="he-IL" sz="4200" dirty="0"/>
              <a:t>עֶ֫בֶד</a:t>
            </a:r>
            <a:r>
              <a:rPr lang="en-US" sz="3000" dirty="0"/>
              <a:t>	</a:t>
            </a:r>
          </a:p>
          <a:p>
            <a:r>
              <a:rPr lang="en-US" sz="3000" dirty="0" smtClean="0"/>
              <a:t>Priest</a:t>
            </a:r>
          </a:p>
          <a:p>
            <a:r>
              <a:rPr lang="he-IL" sz="4600" dirty="0" smtClean="0"/>
              <a:t>כֹּהֵן</a:t>
            </a:r>
            <a:r>
              <a:rPr lang="he-IL" sz="3000" dirty="0" smtClean="0"/>
              <a:t> </a:t>
            </a:r>
            <a:r>
              <a:rPr lang="en-US" sz="3000" dirty="0"/>
              <a:t>		</a:t>
            </a:r>
          </a:p>
          <a:p>
            <a:r>
              <a:rPr lang="en-US" sz="3000" dirty="0" smtClean="0"/>
              <a:t>Egypt</a:t>
            </a:r>
          </a:p>
          <a:p>
            <a:r>
              <a:rPr lang="he-IL" sz="4600" dirty="0" smtClean="0"/>
              <a:t>מִצְרַ֫יִם</a:t>
            </a:r>
            <a:r>
              <a:rPr lang="he-IL" sz="3000" dirty="0" smtClean="0"/>
              <a:t> </a:t>
            </a:r>
            <a:r>
              <a:rPr lang="en-US" sz="3000" dirty="0"/>
              <a:t>		</a:t>
            </a:r>
            <a:r>
              <a:rPr lang="en-US" sz="2800" dirty="0"/>
              <a:t>	</a:t>
            </a:r>
            <a:r>
              <a:rPr lang="en-US" sz="2800" dirty="0" smtClean="0"/>
              <a:t>	</a:t>
            </a:r>
            <a:endParaRPr lang="en-US" sz="2800" dirty="0"/>
          </a:p>
          <a:p>
            <a:r>
              <a:rPr lang="en-US" sz="2800" dirty="0"/>
              <a:t>	</a:t>
            </a:r>
            <a:r>
              <a:rPr lang="en-US" sz="2800" dirty="0" smtClean="0"/>
              <a:t>	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8966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6.L.   Chapter 6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/>
              <a:t>Brother</a:t>
            </a:r>
          </a:p>
          <a:p>
            <a:r>
              <a:rPr lang="he-IL" sz="3600" dirty="0"/>
              <a:t>אָח </a:t>
            </a:r>
            <a:r>
              <a:rPr lang="en-US" sz="3600" dirty="0"/>
              <a:t>	</a:t>
            </a:r>
          </a:p>
          <a:p>
            <a:r>
              <a:rPr lang="en-US" sz="2800" dirty="0" smtClean="0"/>
              <a:t>who</a:t>
            </a:r>
            <a:r>
              <a:rPr lang="en-US" sz="2800" dirty="0"/>
              <a:t>, which, </a:t>
            </a:r>
            <a:r>
              <a:rPr lang="en-US" sz="2800" dirty="0" smtClean="0"/>
              <a:t>because</a:t>
            </a:r>
          </a:p>
          <a:p>
            <a:r>
              <a:rPr lang="en-US" sz="2800" dirty="0"/>
              <a:t>	</a:t>
            </a:r>
            <a:r>
              <a:rPr lang="he-IL" sz="2800" dirty="0"/>
              <a:t>אֲשֶׂר</a:t>
            </a:r>
            <a:endParaRPr lang="en-US" sz="2800" dirty="0"/>
          </a:p>
          <a:p>
            <a:r>
              <a:rPr lang="en-US" sz="2800" dirty="0" smtClean="0"/>
              <a:t>Head</a:t>
            </a:r>
          </a:p>
          <a:p>
            <a:r>
              <a:rPr lang="en-US" sz="2800" dirty="0"/>
              <a:t>		</a:t>
            </a:r>
            <a:r>
              <a:rPr lang="he-IL" sz="2800" dirty="0"/>
              <a:t>רֹאשׁ </a:t>
            </a:r>
            <a:r>
              <a:rPr lang="en-US" sz="2800" dirty="0"/>
              <a:t>		</a:t>
            </a:r>
            <a:r>
              <a:rPr lang="en-US" sz="2800" dirty="0" smtClean="0"/>
              <a:t>		</a:t>
            </a:r>
            <a:endParaRPr lang="en-US" sz="2800" dirty="0"/>
          </a:p>
          <a:p>
            <a:r>
              <a:rPr lang="en-US" sz="2800" dirty="0" smtClean="0"/>
              <a:t>Daughter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	</a:t>
            </a:r>
            <a:r>
              <a:rPr lang="he-IL" sz="2800" dirty="0"/>
              <a:t>בַּת </a:t>
            </a:r>
            <a:r>
              <a:rPr lang="en-US" sz="2800" dirty="0"/>
              <a:t>			</a:t>
            </a:r>
            <a:r>
              <a:rPr lang="en-US" sz="2800" dirty="0" smtClean="0"/>
              <a:t>			</a:t>
            </a:r>
            <a:endParaRPr lang="en-US" sz="2800" dirty="0"/>
          </a:p>
          <a:p>
            <a:r>
              <a:rPr lang="en-US" sz="2800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071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6.L.   Chapter 6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Water</a:t>
            </a:r>
          </a:p>
          <a:p>
            <a:r>
              <a:rPr lang="en-US" sz="2800" dirty="0"/>
              <a:t> </a:t>
            </a:r>
            <a:r>
              <a:rPr lang="he-IL" sz="3600" dirty="0"/>
              <a:t>מַ֫יִם</a:t>
            </a:r>
            <a:r>
              <a:rPr lang="he-IL" sz="2800" dirty="0"/>
              <a:t> </a:t>
            </a:r>
            <a:r>
              <a:rPr lang="en-US" sz="2800" dirty="0"/>
              <a:t>								</a:t>
            </a:r>
          </a:p>
          <a:p>
            <a:r>
              <a:rPr lang="en-US" sz="2800" dirty="0"/>
              <a:t>man, mankind, </a:t>
            </a:r>
            <a:r>
              <a:rPr lang="en-US" sz="2800" dirty="0" smtClean="0"/>
              <a:t>Adam</a:t>
            </a:r>
          </a:p>
          <a:p>
            <a:r>
              <a:rPr lang="he-IL" sz="3600" dirty="0" smtClean="0"/>
              <a:t>אָדָם </a:t>
            </a:r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3489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5.G.  Chapter 5 Vocabulary List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20982"/>
            <a:ext cx="8946541" cy="484632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to</a:t>
            </a:r>
            <a:r>
              <a:rPr lang="en-US" sz="3000" dirty="0"/>
              <a:t>, into, </a:t>
            </a:r>
            <a:r>
              <a:rPr lang="en-US" sz="3000" dirty="0" smtClean="0"/>
              <a:t>towards</a:t>
            </a:r>
          </a:p>
          <a:p>
            <a:r>
              <a:rPr lang="en-US" sz="3900" dirty="0"/>
              <a:t>	</a:t>
            </a:r>
            <a:r>
              <a:rPr lang="he-IL" sz="3900" dirty="0"/>
              <a:t>אֶל</a:t>
            </a:r>
            <a:r>
              <a:rPr lang="en-US" sz="3900" dirty="0"/>
              <a:t>	</a:t>
            </a:r>
            <a:r>
              <a:rPr lang="en-US" sz="3000" dirty="0"/>
              <a:t>		</a:t>
            </a:r>
          </a:p>
          <a:p>
            <a:r>
              <a:rPr lang="en-US" sz="3000" dirty="0" smtClean="0"/>
              <a:t>in</a:t>
            </a:r>
            <a:r>
              <a:rPr lang="en-US" sz="3000" dirty="0"/>
              <a:t>, at, with, among, </a:t>
            </a:r>
            <a:r>
              <a:rPr lang="en-US" sz="3000" dirty="0" smtClean="0"/>
              <a:t>from</a:t>
            </a:r>
          </a:p>
          <a:p>
            <a:r>
              <a:rPr lang="en-US" sz="3900" dirty="0" smtClean="0"/>
              <a:t> </a:t>
            </a:r>
            <a:r>
              <a:rPr lang="he-IL" sz="3900" dirty="0"/>
              <a:t>בְּ </a:t>
            </a:r>
            <a:r>
              <a:rPr lang="en-US" sz="3900" dirty="0"/>
              <a:t>	</a:t>
            </a:r>
            <a:r>
              <a:rPr lang="en-US" sz="3000" dirty="0"/>
              <a:t>	</a:t>
            </a:r>
          </a:p>
          <a:p>
            <a:r>
              <a:rPr lang="en-US" sz="3000" dirty="0" smtClean="0"/>
              <a:t>like</a:t>
            </a:r>
            <a:r>
              <a:rPr lang="en-US" sz="3000" dirty="0"/>
              <a:t>, </a:t>
            </a:r>
            <a:r>
              <a:rPr lang="en-US" sz="3000" dirty="0" smtClean="0"/>
              <a:t>as</a:t>
            </a:r>
          </a:p>
          <a:p>
            <a:r>
              <a:rPr lang="he-IL" sz="3900" dirty="0" smtClean="0"/>
              <a:t>כְּ </a:t>
            </a:r>
            <a:r>
              <a:rPr lang="en-US" sz="3000" dirty="0"/>
              <a:t>	</a:t>
            </a:r>
            <a:r>
              <a:rPr lang="en-US" sz="3000" dirty="0" smtClean="0"/>
              <a:t>				</a:t>
            </a:r>
            <a:endParaRPr lang="en-US" sz="3000" dirty="0"/>
          </a:p>
          <a:p>
            <a:r>
              <a:rPr lang="en-US" sz="3000" dirty="0"/>
              <a:t>	</a:t>
            </a:r>
            <a:r>
              <a:rPr lang="en-US" sz="3000" dirty="0" smtClean="0"/>
              <a:t>because</a:t>
            </a:r>
            <a:r>
              <a:rPr lang="en-US" sz="3000" dirty="0"/>
              <a:t>, that, for, </a:t>
            </a:r>
            <a:r>
              <a:rPr lang="en-US" sz="3000" dirty="0" smtClean="0"/>
              <a:t>when</a:t>
            </a:r>
          </a:p>
          <a:p>
            <a:r>
              <a:rPr lang="en-US" sz="3900" dirty="0"/>
              <a:t>	</a:t>
            </a:r>
            <a:r>
              <a:rPr lang="he-IL" sz="3900" dirty="0"/>
              <a:t>כִּי</a:t>
            </a:r>
            <a:r>
              <a:rPr lang="en-US" sz="3900" dirty="0"/>
              <a:t> </a:t>
            </a:r>
            <a:r>
              <a:rPr lang="en-US" sz="3000" dirty="0" smtClean="0"/>
              <a:t> </a:t>
            </a:r>
            <a:r>
              <a:rPr lang="en-US" sz="3000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72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5.G.  Chapter 5 Vocabulary List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62794"/>
            <a:ext cx="8946541" cy="4685606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for, to, until, towards</a:t>
            </a:r>
          </a:p>
          <a:p>
            <a:r>
              <a:rPr lang="he-IL" sz="3600" dirty="0" smtClean="0"/>
              <a:t>לְ </a:t>
            </a:r>
            <a:r>
              <a:rPr lang="en-US" sz="2800" dirty="0"/>
              <a:t>	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from</a:t>
            </a:r>
            <a:r>
              <a:rPr lang="en-US" sz="2800" dirty="0"/>
              <a:t>, out of, because, </a:t>
            </a:r>
            <a:r>
              <a:rPr lang="en-US" sz="2800" dirty="0" smtClean="0"/>
              <a:t>since</a:t>
            </a:r>
          </a:p>
          <a:p>
            <a:r>
              <a:rPr lang="en-US" sz="3600" dirty="0" smtClean="0"/>
              <a:t> </a:t>
            </a:r>
            <a:r>
              <a:rPr lang="he-IL" sz="3600" dirty="0"/>
              <a:t>מִן </a:t>
            </a:r>
            <a:r>
              <a:rPr lang="en-US" sz="3600" dirty="0"/>
              <a:t>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until</a:t>
            </a:r>
            <a:r>
              <a:rPr lang="en-US" sz="2800" dirty="0"/>
              <a:t>, while, </a:t>
            </a:r>
            <a:r>
              <a:rPr lang="en-US" sz="2800" dirty="0" smtClean="0"/>
              <a:t>toward</a:t>
            </a:r>
          </a:p>
          <a:p>
            <a:r>
              <a:rPr lang="he-IL" sz="3600" dirty="0" smtClean="0"/>
              <a:t>עַד </a:t>
            </a:r>
            <a:r>
              <a:rPr lang="en-US" sz="3600" dirty="0"/>
              <a:t>	</a:t>
            </a:r>
          </a:p>
          <a:p>
            <a:r>
              <a:rPr lang="en-US" sz="2800" dirty="0" smtClean="0"/>
              <a:t>town</a:t>
            </a:r>
            <a:r>
              <a:rPr lang="en-US" sz="2800" dirty="0"/>
              <a:t>, </a:t>
            </a:r>
            <a:r>
              <a:rPr lang="en-US" sz="2800" dirty="0" smtClean="0"/>
              <a:t>city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	</a:t>
            </a:r>
            <a:r>
              <a:rPr lang="he-IL" sz="3600" dirty="0" smtClean="0"/>
              <a:t>עִיר </a:t>
            </a:r>
            <a:r>
              <a:rPr lang="en-US" sz="2800" dirty="0"/>
              <a:t>		</a:t>
            </a:r>
            <a:r>
              <a:rPr lang="en-US" sz="2800" dirty="0" smtClean="0"/>
              <a:t>		</a:t>
            </a:r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09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487" y="389965"/>
            <a:ext cx="11097654" cy="1400530"/>
          </a:xfrm>
        </p:spPr>
        <p:txBody>
          <a:bodyPr/>
          <a:lstStyle/>
          <a:p>
            <a:r>
              <a:rPr lang="en-US" b="1" dirty="0"/>
              <a:t>Demonstrative Pronouns:  this and that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953" y="1452282"/>
            <a:ext cx="11483788" cy="258770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This / these                     that /  those                       who, which </a:t>
            </a:r>
            <a:endParaRPr lang="en-US" sz="2800" dirty="0"/>
          </a:p>
          <a:p>
            <a:r>
              <a:rPr lang="en-US" sz="2800" dirty="0"/>
              <a:t>	</a:t>
            </a:r>
            <a:r>
              <a:rPr lang="he-IL" sz="3600" dirty="0"/>
              <a:t>זֶה</a:t>
            </a:r>
            <a:r>
              <a:rPr lang="he-IL" sz="2800" dirty="0"/>
              <a:t> </a:t>
            </a:r>
            <a:r>
              <a:rPr lang="en-US" sz="3600" dirty="0"/>
              <a:t>	</a:t>
            </a:r>
            <a:r>
              <a:rPr lang="en-US" sz="3600" dirty="0" smtClean="0"/>
              <a:t> </a:t>
            </a:r>
            <a:r>
              <a:rPr lang="en-US" sz="3600" dirty="0"/>
              <a:t>	</a:t>
            </a:r>
            <a:r>
              <a:rPr lang="he-IL" sz="3600" dirty="0"/>
              <a:t> 	</a:t>
            </a:r>
            <a:r>
              <a:rPr lang="he-IL" sz="3600" dirty="0" smtClean="0"/>
              <a:t>א</a:t>
            </a:r>
            <a:r>
              <a:rPr lang="he-IL" sz="3600" dirty="0"/>
              <a:t>ֵ</a:t>
            </a:r>
            <a:r>
              <a:rPr lang="he-IL" sz="3600" dirty="0" smtClean="0"/>
              <a:t>לֶּה </a:t>
            </a:r>
            <a:r>
              <a:rPr lang="en-US" sz="3600" dirty="0"/>
              <a:t>		</a:t>
            </a:r>
            <a:r>
              <a:rPr lang="he-IL" sz="3600" dirty="0" smtClean="0"/>
              <a:t>הוּא         </a:t>
            </a:r>
            <a:r>
              <a:rPr lang="en-US" sz="3600" dirty="0" smtClean="0"/>
              <a:t>      </a:t>
            </a:r>
            <a:r>
              <a:rPr lang="he-IL" sz="3600" dirty="0"/>
              <a:t>הֵמָה / הֵ</a:t>
            </a:r>
            <a:r>
              <a:rPr lang="en-US" sz="3600" dirty="0">
                <a:latin typeface="Times New Roman" panose="02020603050405020304" pitchFamily="18" charset="0"/>
              </a:rPr>
              <a:t>ם</a:t>
            </a:r>
            <a:r>
              <a:rPr lang="he-IL" sz="3600" dirty="0"/>
              <a:t> </a:t>
            </a:r>
            <a:r>
              <a:rPr lang="en-US" sz="3600" dirty="0" smtClean="0"/>
              <a:t>              </a:t>
            </a:r>
            <a:r>
              <a:rPr lang="he-IL" sz="3600" dirty="0" smtClean="0"/>
              <a:t> </a:t>
            </a:r>
            <a:r>
              <a:rPr lang="en-US" sz="3600" dirty="0" smtClean="0"/>
              <a:t>א</a:t>
            </a:r>
            <a:r>
              <a:rPr lang="he-IL" sz="3600" dirty="0" smtClean="0"/>
              <a:t>ֲשֶׁר</a:t>
            </a:r>
          </a:p>
          <a:p>
            <a:r>
              <a:rPr lang="he-IL" sz="3600" dirty="0" smtClean="0"/>
              <a:t>זֹאת </a:t>
            </a:r>
            <a:r>
              <a:rPr lang="en-US" sz="3600" dirty="0"/>
              <a:t>		</a:t>
            </a:r>
            <a:r>
              <a:rPr lang="he-IL" sz="3600" dirty="0"/>
              <a:t>אֵלֶּה </a:t>
            </a:r>
            <a:r>
              <a:rPr lang="en-US" sz="3600" dirty="0"/>
              <a:t>	</a:t>
            </a:r>
            <a:r>
              <a:rPr lang="en-US" sz="3600" dirty="0" smtClean="0"/>
              <a:t>	</a:t>
            </a:r>
            <a:r>
              <a:rPr lang="he-IL" sz="3600" dirty="0" smtClean="0"/>
              <a:t>     </a:t>
            </a:r>
            <a:r>
              <a:rPr lang="en-US" sz="3600" dirty="0"/>
              <a:t>	</a:t>
            </a:r>
            <a:r>
              <a:rPr lang="he-IL" sz="3600" dirty="0" smtClean="0"/>
              <a:t>הִיא </a:t>
            </a:r>
            <a:r>
              <a:rPr lang="en-US" sz="3600" dirty="0" smtClean="0"/>
              <a:t>	     </a:t>
            </a:r>
            <a:r>
              <a:rPr lang="he-IL" sz="3600" dirty="0" smtClean="0"/>
              <a:t>הֵנָּה </a:t>
            </a:r>
            <a:r>
              <a:rPr lang="he-IL" sz="3600" dirty="0"/>
              <a:t>/ הֵ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ן</a:t>
            </a:r>
            <a:r>
              <a:rPr lang="el-GR" sz="3600" dirty="0"/>
              <a:t>	</a:t>
            </a:r>
            <a:endParaRPr lang="en-US" sz="36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5638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60198"/>
          </a:xfrm>
        </p:spPr>
        <p:txBody>
          <a:bodyPr/>
          <a:lstStyle/>
          <a:p>
            <a:r>
              <a:rPr lang="en-US" b="1" dirty="0"/>
              <a:t>5.G.  Chapter 5 Vocabulary </a:t>
            </a:r>
            <a:r>
              <a:rPr lang="en-US" b="1" dirty="0" smtClean="0"/>
              <a:t>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</a:t>
            </a:r>
            <a:r>
              <a:rPr lang="en-US" sz="2800" dirty="0"/>
              <a:t>, upon, above, </a:t>
            </a:r>
            <a:r>
              <a:rPr lang="en-US" sz="2800" dirty="0" smtClean="0"/>
              <a:t>over</a:t>
            </a:r>
          </a:p>
          <a:p>
            <a:r>
              <a:rPr lang="en-US" sz="2800" dirty="0"/>
              <a:t>	</a:t>
            </a:r>
            <a:r>
              <a:rPr lang="he-IL" sz="3600" dirty="0"/>
              <a:t>עַל</a:t>
            </a:r>
            <a:r>
              <a:rPr lang="en-US" sz="2800" dirty="0"/>
              <a:t>	</a:t>
            </a:r>
          </a:p>
          <a:p>
            <a:r>
              <a:rPr lang="en-US" sz="2800" dirty="0" smtClean="0"/>
              <a:t>with </a:t>
            </a:r>
          </a:p>
          <a:p>
            <a:r>
              <a:rPr lang="he-IL" sz="2800" dirty="0" smtClean="0"/>
              <a:t>ע</a:t>
            </a:r>
            <a:r>
              <a:rPr lang="he-IL" sz="3600" dirty="0" smtClean="0"/>
              <a:t>ִם </a:t>
            </a:r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47083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201" y="1612344"/>
            <a:ext cx="8946541" cy="4954711"/>
          </a:xfrm>
        </p:spPr>
        <p:txBody>
          <a:bodyPr>
            <a:noAutofit/>
          </a:bodyPr>
          <a:lstStyle/>
          <a:p>
            <a:r>
              <a:rPr lang="en-US" sz="2800" dirty="0" smtClean="0"/>
              <a:t>son</a:t>
            </a:r>
            <a:r>
              <a:rPr lang="en-US" sz="2800" dirty="0"/>
              <a:t>, </a:t>
            </a:r>
            <a:r>
              <a:rPr lang="en-US" sz="2800" dirty="0" smtClean="0"/>
              <a:t>descendant</a:t>
            </a:r>
          </a:p>
          <a:p>
            <a:r>
              <a:rPr lang="en-US" sz="3600" dirty="0"/>
              <a:t>	</a:t>
            </a:r>
            <a:r>
              <a:rPr lang="he-IL" sz="3600" dirty="0" smtClean="0"/>
              <a:t>בֵּן </a:t>
            </a:r>
            <a:r>
              <a:rPr lang="en-US" sz="3600" dirty="0"/>
              <a:t>	</a:t>
            </a:r>
            <a:r>
              <a:rPr lang="en-US" sz="2800" dirty="0"/>
              <a:t>	</a:t>
            </a:r>
            <a:r>
              <a:rPr lang="en-US" sz="2800" dirty="0" smtClean="0"/>
              <a:t>	</a:t>
            </a:r>
            <a:endParaRPr lang="en-US" sz="2800" dirty="0"/>
          </a:p>
          <a:p>
            <a:r>
              <a:rPr lang="en-US" sz="2800" dirty="0"/>
              <a:t>	</a:t>
            </a:r>
            <a:r>
              <a:rPr lang="en-US" sz="2800" dirty="0" smtClean="0"/>
              <a:t>all</a:t>
            </a:r>
            <a:r>
              <a:rPr lang="en-US" sz="2800" dirty="0"/>
              <a:t>, each, every	</a:t>
            </a:r>
            <a:endParaRPr lang="en-US" sz="2800" dirty="0" smtClean="0"/>
          </a:p>
          <a:p>
            <a:r>
              <a:rPr lang="en-US" sz="3600" dirty="0"/>
              <a:t>	</a:t>
            </a:r>
            <a:r>
              <a:rPr lang="he-IL" sz="3600" dirty="0"/>
              <a:t>כֹּל </a:t>
            </a:r>
            <a:r>
              <a:rPr lang="en-US" sz="3600" dirty="0"/>
              <a:t>	</a:t>
            </a:r>
            <a:r>
              <a:rPr lang="en-US" sz="2800" dirty="0"/>
              <a:t>	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way</a:t>
            </a:r>
            <a:r>
              <a:rPr lang="en-US" sz="2800" dirty="0"/>
              <a:t>, road</a:t>
            </a:r>
            <a:r>
              <a:rPr lang="he-IL" sz="2800" dirty="0"/>
              <a:t>	</a:t>
            </a:r>
            <a:endParaRPr lang="en-US" sz="2800" dirty="0" smtClean="0"/>
          </a:p>
          <a:p>
            <a:r>
              <a:rPr lang="en-US" sz="3600" dirty="0"/>
              <a:t>	</a:t>
            </a:r>
            <a:r>
              <a:rPr lang="he-IL" sz="3600" dirty="0"/>
              <a:t>דֶּ֫רֶךְ</a:t>
            </a:r>
            <a:r>
              <a:rPr lang="en-US" sz="2800" dirty="0"/>
              <a:t>		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hand</a:t>
            </a:r>
            <a:r>
              <a:rPr lang="en-US" sz="2800" dirty="0"/>
              <a:t>, </a:t>
            </a:r>
            <a:r>
              <a:rPr lang="en-US" sz="2800" dirty="0" smtClean="0"/>
              <a:t>forearm</a:t>
            </a:r>
          </a:p>
          <a:p>
            <a:r>
              <a:rPr lang="he-IL" sz="3600" dirty="0" smtClean="0"/>
              <a:t>יָד </a:t>
            </a:r>
            <a:r>
              <a:rPr lang="en-US" sz="3600" dirty="0"/>
              <a:t>	</a:t>
            </a:r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5690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76824"/>
          </a:xfrm>
        </p:spPr>
        <p:txBody>
          <a:bodyPr/>
          <a:lstStyle/>
          <a:p>
            <a:r>
              <a:rPr lang="en-US" dirty="0" smtClean="0"/>
              <a:t>Chapter 4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201" y="1645594"/>
            <a:ext cx="8946541" cy="5071090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sz="2800" dirty="0"/>
              <a:t>name</a:t>
            </a:r>
          </a:p>
          <a:p>
            <a:r>
              <a:rPr lang="en-US" sz="3600" dirty="0"/>
              <a:t>	</a:t>
            </a:r>
            <a:r>
              <a:rPr lang="he-IL" sz="3600" dirty="0"/>
              <a:t>שֵׁם </a:t>
            </a:r>
            <a:r>
              <a:rPr lang="en-US" sz="2800" dirty="0"/>
              <a:t>					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en-US" sz="2800" dirty="0" smtClean="0"/>
              <a:t>behold</a:t>
            </a:r>
            <a:r>
              <a:rPr lang="en-US" sz="2800" dirty="0"/>
              <a:t>! lo</a:t>
            </a:r>
            <a:r>
              <a:rPr lang="en-US" sz="2800" dirty="0" smtClean="0"/>
              <a:t>!</a:t>
            </a:r>
          </a:p>
          <a:p>
            <a:r>
              <a:rPr lang="en-US" sz="3600" dirty="0" smtClean="0"/>
              <a:t> </a:t>
            </a:r>
            <a:r>
              <a:rPr lang="he-IL" sz="3600" dirty="0" smtClean="0"/>
              <a:t>הִנֵּה</a:t>
            </a:r>
            <a:r>
              <a:rPr lang="en-US" sz="3600" dirty="0"/>
              <a:t>	</a:t>
            </a:r>
            <a:r>
              <a:rPr lang="en-US" sz="2800" dirty="0"/>
              <a:t>		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soul</a:t>
            </a:r>
            <a:r>
              <a:rPr lang="en-US" sz="2800" dirty="0"/>
              <a:t>, </a:t>
            </a:r>
            <a:r>
              <a:rPr lang="en-US" sz="2800" dirty="0" smtClean="0"/>
              <a:t>life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	</a:t>
            </a:r>
            <a:r>
              <a:rPr lang="he-IL" sz="3600" dirty="0"/>
              <a:t>נֶ֫פֶשׁ</a:t>
            </a:r>
            <a:r>
              <a:rPr lang="he-IL" sz="2800" dirty="0"/>
              <a:t> </a:t>
            </a:r>
            <a:r>
              <a:rPr lang="en-US" sz="2800" dirty="0"/>
              <a:t>		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heavens</a:t>
            </a:r>
            <a:r>
              <a:rPr lang="en-US" sz="2800" dirty="0"/>
              <a:t>, </a:t>
            </a:r>
            <a:r>
              <a:rPr lang="en-US" sz="2800" dirty="0" smtClean="0"/>
              <a:t>sky</a:t>
            </a:r>
          </a:p>
          <a:p>
            <a:r>
              <a:rPr lang="en-US" sz="2800" dirty="0" smtClean="0"/>
              <a:t> </a:t>
            </a:r>
            <a:r>
              <a:rPr lang="he-IL" sz="3600" dirty="0" smtClean="0"/>
              <a:t>שָׁמִַ֫יִם</a:t>
            </a:r>
            <a:r>
              <a:rPr lang="en-US" sz="28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4372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4 Vocabulary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 </a:t>
            </a:r>
            <a:r>
              <a:rPr lang="en-US" sz="2800" dirty="0"/>
              <a:t>hear, listen, </a:t>
            </a:r>
            <a:r>
              <a:rPr lang="en-US" sz="2800" dirty="0" smtClean="0"/>
              <a:t>obey</a:t>
            </a:r>
          </a:p>
          <a:p>
            <a:r>
              <a:rPr lang="en-US" sz="3600" dirty="0"/>
              <a:t>	</a:t>
            </a:r>
            <a:r>
              <a:rPr lang="he-IL" sz="3600" dirty="0"/>
              <a:t>שָׁמַע </a:t>
            </a:r>
            <a:endParaRPr lang="en-US" sz="3600" dirty="0"/>
          </a:p>
          <a:p>
            <a:r>
              <a:rPr lang="en-US" sz="2800" dirty="0"/>
              <a:t>	</a:t>
            </a:r>
            <a:r>
              <a:rPr lang="en-US" sz="2800" dirty="0" smtClean="0"/>
              <a:t>law</a:t>
            </a:r>
            <a:r>
              <a:rPr lang="en-US" sz="2800" dirty="0"/>
              <a:t>, </a:t>
            </a:r>
            <a:r>
              <a:rPr lang="en-US" sz="2800" dirty="0" smtClean="0"/>
              <a:t>instruction</a:t>
            </a:r>
          </a:p>
          <a:p>
            <a:r>
              <a:rPr lang="en-US" sz="3600" dirty="0"/>
              <a:t>	</a:t>
            </a:r>
            <a:r>
              <a:rPr lang="he-IL" sz="3600" dirty="0"/>
              <a:t>תּוֹרָה </a:t>
            </a:r>
            <a:r>
              <a:rPr lang="en-US" sz="3600" dirty="0"/>
              <a:t>	</a:t>
            </a:r>
            <a:r>
              <a:rPr lang="en-US" sz="2800" dirty="0"/>
              <a:t>		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694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96292"/>
            <a:ext cx="10142757" cy="4752108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 </a:t>
            </a:r>
            <a:r>
              <a:rPr lang="en-US" sz="2800" dirty="0" smtClean="0"/>
              <a:t>father</a:t>
            </a:r>
            <a:r>
              <a:rPr lang="en-US" sz="2800" dirty="0"/>
              <a:t>, ancestor	</a:t>
            </a:r>
            <a:endParaRPr lang="en-US" sz="2800" dirty="0" smtClean="0"/>
          </a:p>
          <a:p>
            <a:r>
              <a:rPr lang="en-US" sz="3600" dirty="0"/>
              <a:t>	</a:t>
            </a:r>
            <a:r>
              <a:rPr lang="he-IL" sz="3600" dirty="0"/>
              <a:t>אָב </a:t>
            </a:r>
            <a:r>
              <a:rPr lang="en-US" sz="3600" dirty="0"/>
              <a:t>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 God</a:t>
            </a:r>
            <a:r>
              <a:rPr lang="en-US" sz="2800" dirty="0"/>
              <a:t>, </a:t>
            </a:r>
            <a:r>
              <a:rPr lang="en-US" sz="2800" dirty="0" smtClean="0"/>
              <a:t>god</a:t>
            </a:r>
          </a:p>
          <a:p>
            <a:r>
              <a:rPr lang="en-US" sz="2800" dirty="0"/>
              <a:t>	</a:t>
            </a:r>
            <a:r>
              <a:rPr lang="he-IL" sz="3600" dirty="0" smtClean="0"/>
              <a:t>אֱלֹהִים </a:t>
            </a:r>
            <a:r>
              <a:rPr lang="en-US" sz="3600" dirty="0"/>
              <a:t>	</a:t>
            </a:r>
            <a:r>
              <a:rPr lang="en-US" sz="2800" dirty="0"/>
              <a:t>	</a:t>
            </a:r>
            <a:r>
              <a:rPr lang="en-US" sz="2800" dirty="0" smtClean="0"/>
              <a:t>	</a:t>
            </a:r>
            <a:endParaRPr lang="en-US" sz="2800" dirty="0"/>
          </a:p>
          <a:p>
            <a:r>
              <a:rPr lang="en-US" sz="2800" dirty="0"/>
              <a:t>	</a:t>
            </a:r>
            <a:r>
              <a:rPr lang="en-US" sz="2800" dirty="0" smtClean="0"/>
              <a:t> to say</a:t>
            </a:r>
          </a:p>
          <a:p>
            <a:r>
              <a:rPr lang="en-US" sz="3600" dirty="0"/>
              <a:t>	</a:t>
            </a:r>
            <a:r>
              <a:rPr lang="he-IL" sz="3600" dirty="0" smtClean="0"/>
              <a:t>אָמַר</a:t>
            </a:r>
            <a:r>
              <a:rPr lang="en-US" sz="2800" dirty="0"/>
              <a:t>			</a:t>
            </a:r>
            <a:r>
              <a:rPr lang="en-US" sz="2800" dirty="0" smtClean="0"/>
              <a:t>		 </a:t>
            </a:r>
            <a:endParaRPr lang="en-US" sz="2800" dirty="0"/>
          </a:p>
          <a:p>
            <a:r>
              <a:rPr lang="en-US" sz="2800" dirty="0"/>
              <a:t>	</a:t>
            </a:r>
            <a:r>
              <a:rPr lang="en-US" sz="2800" dirty="0" smtClean="0"/>
              <a:t> house</a:t>
            </a:r>
            <a:r>
              <a:rPr lang="en-US" sz="2800" dirty="0"/>
              <a:t>, palace, </a:t>
            </a:r>
            <a:r>
              <a:rPr lang="en-US" sz="2800" dirty="0" smtClean="0"/>
              <a:t>dynasty</a:t>
            </a:r>
          </a:p>
          <a:p>
            <a:r>
              <a:rPr lang="en-US" sz="2800" dirty="0"/>
              <a:t>	</a:t>
            </a:r>
            <a:r>
              <a:rPr lang="he-IL" sz="3600" dirty="0"/>
              <a:t>בַּ֫יִת</a:t>
            </a:r>
            <a:r>
              <a:rPr lang="en-US" sz="3600" dirty="0"/>
              <a:t>	</a:t>
            </a:r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5727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68512"/>
          </a:xfrm>
        </p:spPr>
        <p:txBody>
          <a:bodyPr/>
          <a:lstStyle/>
          <a:p>
            <a:r>
              <a:rPr lang="en-US" dirty="0" smtClean="0"/>
              <a:t>Chapter 3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21230"/>
            <a:ext cx="10121736" cy="472717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	</a:t>
            </a:r>
            <a:r>
              <a:rPr lang="en-US" sz="2800" dirty="0" smtClean="0"/>
              <a:t>to </a:t>
            </a:r>
            <a:r>
              <a:rPr lang="en-US" sz="2800" dirty="0"/>
              <a:t>be, become, </a:t>
            </a:r>
            <a:r>
              <a:rPr lang="en-US" sz="2800" dirty="0" smtClean="0"/>
              <a:t>happen</a:t>
            </a:r>
          </a:p>
          <a:p>
            <a:r>
              <a:rPr lang="en-US" sz="3600" dirty="0"/>
              <a:t>	</a:t>
            </a:r>
            <a:r>
              <a:rPr lang="he-IL" sz="3600" dirty="0"/>
              <a:t>הָיָה </a:t>
            </a:r>
            <a:r>
              <a:rPr lang="en-US" sz="2800" dirty="0"/>
              <a:t>		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en-US" sz="2800" dirty="0" smtClean="0"/>
              <a:t>to </a:t>
            </a:r>
            <a:r>
              <a:rPr lang="en-US" sz="2800" dirty="0"/>
              <a:t>remember, </a:t>
            </a:r>
            <a:r>
              <a:rPr lang="en-US" sz="2800" dirty="0" smtClean="0"/>
              <a:t>mention</a:t>
            </a:r>
          </a:p>
          <a:p>
            <a:r>
              <a:rPr lang="en-US" sz="3600" dirty="0"/>
              <a:t>	</a:t>
            </a:r>
            <a:r>
              <a:rPr lang="he-IL" sz="3600" dirty="0" smtClean="0"/>
              <a:t>זָכַר </a:t>
            </a:r>
            <a:r>
              <a:rPr lang="en-US" sz="2800" dirty="0"/>
              <a:t>	</a:t>
            </a:r>
            <a:r>
              <a:rPr lang="en-US" sz="2800" dirty="0" smtClean="0"/>
              <a:t>	</a:t>
            </a:r>
            <a:endParaRPr lang="en-US" sz="2800" dirty="0"/>
          </a:p>
          <a:p>
            <a:r>
              <a:rPr lang="en-US" sz="2800" dirty="0"/>
              <a:t>	</a:t>
            </a:r>
            <a:r>
              <a:rPr lang="en-US" sz="2800" dirty="0" smtClean="0"/>
              <a:t>to </a:t>
            </a:r>
            <a:r>
              <a:rPr lang="en-US" sz="2800" dirty="0"/>
              <a:t>write 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en-US" sz="2800" dirty="0" smtClean="0"/>
              <a:t> </a:t>
            </a:r>
            <a:r>
              <a:rPr lang="he-IL" sz="3600" dirty="0" smtClean="0"/>
              <a:t>כָּתַב</a:t>
            </a:r>
            <a:r>
              <a:rPr lang="en-US" sz="3600" dirty="0"/>
              <a:t>		</a:t>
            </a:r>
            <a:r>
              <a:rPr lang="en-US" sz="3600" dirty="0" smtClean="0"/>
              <a:t>				</a:t>
            </a:r>
            <a:endParaRPr lang="en-US" sz="3600" dirty="0"/>
          </a:p>
          <a:p>
            <a:r>
              <a:rPr lang="en-US" sz="2800" dirty="0"/>
              <a:t>	</a:t>
            </a:r>
            <a:r>
              <a:rPr lang="en-US" sz="2800" dirty="0" smtClean="0"/>
              <a:t>people</a:t>
            </a:r>
            <a:r>
              <a:rPr lang="en-US" sz="2800" dirty="0"/>
              <a:t>	</a:t>
            </a:r>
            <a:endParaRPr lang="en-US" sz="2800" dirty="0" smtClean="0"/>
          </a:p>
          <a:p>
            <a:r>
              <a:rPr lang="en-US" sz="3600" dirty="0"/>
              <a:t>	</a:t>
            </a:r>
            <a:r>
              <a:rPr lang="he-IL" sz="3600" dirty="0"/>
              <a:t>עַם </a:t>
            </a:r>
            <a:r>
              <a:rPr lang="en-US" sz="3600" dirty="0"/>
              <a:t>	</a:t>
            </a:r>
            <a:r>
              <a:rPr lang="en-US" sz="2800" dirty="0"/>
              <a:t>		</a:t>
            </a:r>
            <a:r>
              <a:rPr lang="en-US" sz="2800" dirty="0" smtClean="0"/>
              <a:t>					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811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3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	</a:t>
            </a:r>
            <a:r>
              <a:rPr lang="en-US" sz="2800" dirty="0" smtClean="0"/>
              <a:t>to </a:t>
            </a:r>
            <a:r>
              <a:rPr lang="en-US" sz="2800" dirty="0"/>
              <a:t>slay, </a:t>
            </a:r>
            <a:r>
              <a:rPr lang="en-US" sz="2800" dirty="0" smtClean="0"/>
              <a:t>kill</a:t>
            </a:r>
          </a:p>
          <a:p>
            <a:r>
              <a:rPr lang="he-IL" sz="3600" dirty="0" smtClean="0"/>
              <a:t>קָטַל</a:t>
            </a:r>
            <a:r>
              <a:rPr lang="he-IL" sz="2800" dirty="0" smtClean="0"/>
              <a:t> </a:t>
            </a:r>
            <a:r>
              <a:rPr lang="en-US" sz="2800" dirty="0"/>
              <a:t>						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to </a:t>
            </a:r>
            <a:r>
              <a:rPr lang="en-US" sz="2800" dirty="0"/>
              <a:t>keep, watch over, </a:t>
            </a:r>
            <a:r>
              <a:rPr lang="en-US" sz="2800" dirty="0" smtClean="0"/>
              <a:t>guard</a:t>
            </a:r>
          </a:p>
          <a:p>
            <a:r>
              <a:rPr lang="en-US" sz="2800" dirty="0"/>
              <a:t>	</a:t>
            </a:r>
            <a:r>
              <a:rPr lang="he-IL" sz="3600" dirty="0"/>
              <a:t>שָׁמַר</a:t>
            </a:r>
            <a:r>
              <a:rPr lang="he-IL" sz="2800" dirty="0"/>
              <a:t> </a:t>
            </a:r>
            <a:r>
              <a:rPr lang="en-US" sz="2800" dirty="0" smtClean="0"/>
              <a:t>  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4296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 Vocabulary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04604"/>
            <a:ext cx="10045334" cy="5079076"/>
          </a:xfrm>
        </p:spPr>
        <p:txBody>
          <a:bodyPr>
            <a:normAutofit lnSpcReduction="10000"/>
          </a:bodyPr>
          <a:lstStyle/>
          <a:p>
            <a:r>
              <a:rPr lang="en-US" sz="4800" dirty="0"/>
              <a:t>	</a:t>
            </a:r>
            <a:r>
              <a:rPr lang="en-US" sz="2800" dirty="0" smtClean="0"/>
              <a:t> land</a:t>
            </a:r>
            <a:r>
              <a:rPr lang="en-US" sz="2800" dirty="0"/>
              <a:t>, earth, </a:t>
            </a:r>
            <a:r>
              <a:rPr lang="en-US" sz="2800" dirty="0" smtClean="0"/>
              <a:t>ground</a:t>
            </a:r>
          </a:p>
          <a:p>
            <a:r>
              <a:rPr lang="en-US" sz="2800" dirty="0"/>
              <a:t>	</a:t>
            </a:r>
            <a:r>
              <a:rPr lang="he-IL" sz="3600" dirty="0"/>
              <a:t>אֶ֫רֶץ</a:t>
            </a:r>
            <a:r>
              <a:rPr lang="en-US" sz="2800" dirty="0"/>
              <a:t>	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 man</a:t>
            </a:r>
            <a:r>
              <a:rPr lang="en-US" sz="2800" dirty="0"/>
              <a:t>, </a:t>
            </a:r>
            <a:r>
              <a:rPr lang="en-US" sz="2800" dirty="0" smtClean="0"/>
              <a:t>human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	</a:t>
            </a:r>
            <a:r>
              <a:rPr lang="he-IL" sz="3600" dirty="0"/>
              <a:t>אִישׁ</a:t>
            </a:r>
            <a:r>
              <a:rPr lang="en-US" sz="2800" dirty="0"/>
              <a:t>		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 woman</a:t>
            </a:r>
            <a:r>
              <a:rPr lang="en-US" sz="2800" dirty="0"/>
              <a:t>, </a:t>
            </a:r>
            <a:r>
              <a:rPr lang="en-US" sz="2800" dirty="0" smtClean="0"/>
              <a:t>wife</a:t>
            </a:r>
          </a:p>
          <a:p>
            <a:r>
              <a:rPr lang="en-US" sz="2800" dirty="0"/>
              <a:t>	</a:t>
            </a:r>
            <a:r>
              <a:rPr lang="he-IL" sz="3600" dirty="0" smtClean="0"/>
              <a:t>אִשָּׁה</a:t>
            </a:r>
            <a:r>
              <a:rPr lang="en-US" sz="2800" dirty="0"/>
              <a:t>		</a:t>
            </a:r>
          </a:p>
          <a:p>
            <a:r>
              <a:rPr lang="en-US" sz="2800" dirty="0"/>
              <a:t>	word, matter, thing 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he-IL" sz="3600" dirty="0" smtClean="0"/>
              <a:t>דָּבָר</a:t>
            </a:r>
            <a:r>
              <a:rPr lang="he-IL" sz="2800" dirty="0" smtClean="0"/>
              <a:t> </a:t>
            </a:r>
            <a:r>
              <a:rPr lang="en-US" sz="28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50747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0559" y="1463040"/>
            <a:ext cx="10089296" cy="5079075"/>
          </a:xfrm>
        </p:spPr>
        <p:txBody>
          <a:bodyPr>
            <a:normAutofit/>
          </a:bodyPr>
          <a:lstStyle/>
          <a:p>
            <a:r>
              <a:rPr lang="en-US" sz="3000" dirty="0" smtClean="0"/>
              <a:t> to </a:t>
            </a:r>
            <a:r>
              <a:rPr lang="en-US" sz="3000" dirty="0"/>
              <a:t>go, </a:t>
            </a:r>
            <a:r>
              <a:rPr lang="en-US" sz="3000" dirty="0" smtClean="0"/>
              <a:t>walk</a:t>
            </a:r>
          </a:p>
          <a:p>
            <a:r>
              <a:rPr lang="en-US" sz="3000" dirty="0" smtClean="0"/>
              <a:t> </a:t>
            </a:r>
            <a:r>
              <a:rPr lang="en-US" sz="3000" dirty="0"/>
              <a:t>	</a:t>
            </a:r>
            <a:r>
              <a:rPr lang="he-IL" sz="3600" dirty="0"/>
              <a:t>הָלַךְ</a:t>
            </a:r>
            <a:r>
              <a:rPr lang="he-IL" sz="3000" dirty="0"/>
              <a:t> </a:t>
            </a:r>
            <a:r>
              <a:rPr lang="en-US" sz="3000" dirty="0"/>
              <a:t>				</a:t>
            </a:r>
            <a:endParaRPr lang="en-US" sz="3000" dirty="0" smtClean="0"/>
          </a:p>
          <a:p>
            <a:r>
              <a:rPr lang="he-IL" sz="3000" dirty="0"/>
              <a:t>	</a:t>
            </a:r>
            <a:r>
              <a:rPr lang="en-US" sz="3000" dirty="0" smtClean="0"/>
              <a:t>Yahweh</a:t>
            </a:r>
            <a:r>
              <a:rPr lang="en-US" sz="3000" dirty="0"/>
              <a:t>, Jehovah, </a:t>
            </a:r>
            <a:r>
              <a:rPr lang="en-US" sz="3000" dirty="0" smtClean="0"/>
              <a:t>LORD</a:t>
            </a:r>
          </a:p>
          <a:p>
            <a:r>
              <a:rPr lang="en-US" sz="3000" dirty="0" smtClean="0"/>
              <a:t> </a:t>
            </a:r>
            <a:r>
              <a:rPr lang="he-IL" sz="3600" dirty="0"/>
              <a:t>יְהוָה</a:t>
            </a:r>
            <a:r>
              <a:rPr lang="en-US" sz="3000" dirty="0"/>
              <a:t> </a:t>
            </a:r>
          </a:p>
          <a:p>
            <a:r>
              <a:rPr lang="en-US" sz="3000" dirty="0"/>
              <a:t>	</a:t>
            </a:r>
            <a:r>
              <a:rPr lang="en-US" sz="3000" dirty="0" smtClean="0"/>
              <a:t>day</a:t>
            </a:r>
            <a:r>
              <a:rPr lang="en-US" sz="3000" dirty="0"/>
              <a:t>, daylight, </a:t>
            </a:r>
            <a:r>
              <a:rPr lang="en-US" sz="3000" dirty="0" smtClean="0"/>
              <a:t>time</a:t>
            </a:r>
          </a:p>
          <a:p>
            <a:r>
              <a:rPr lang="en-US" sz="3000" dirty="0"/>
              <a:t>	</a:t>
            </a:r>
            <a:r>
              <a:rPr lang="he-IL" sz="3600" dirty="0"/>
              <a:t>יוֺם</a:t>
            </a:r>
            <a:r>
              <a:rPr lang="he-IL" sz="3000" dirty="0"/>
              <a:t> </a:t>
            </a:r>
            <a:r>
              <a:rPr lang="en-US" sz="3000" dirty="0"/>
              <a:t>		</a:t>
            </a:r>
          </a:p>
          <a:p>
            <a:r>
              <a:rPr lang="en-US" sz="3000" dirty="0"/>
              <a:t>	</a:t>
            </a:r>
            <a:r>
              <a:rPr lang="en-US" sz="3000" dirty="0" smtClean="0"/>
              <a:t>Israel</a:t>
            </a:r>
          </a:p>
          <a:p>
            <a:r>
              <a:rPr lang="en-US" sz="3000" dirty="0"/>
              <a:t>	</a:t>
            </a:r>
            <a:r>
              <a:rPr lang="he-IL" sz="3600" dirty="0" smtClean="0"/>
              <a:t>יִשְׂרָאֵל</a:t>
            </a:r>
            <a:r>
              <a:rPr lang="he-IL" sz="3000" dirty="0" smtClean="0"/>
              <a:t> </a:t>
            </a:r>
            <a:r>
              <a:rPr lang="en-US" sz="3000" dirty="0"/>
              <a:t>				</a:t>
            </a:r>
            <a:r>
              <a:rPr lang="en-US" sz="3000" dirty="0" smtClean="0"/>
              <a:t>	</a:t>
            </a:r>
            <a:endParaRPr lang="en-US" sz="30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3864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2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87484"/>
            <a:ext cx="8946541" cy="4560915"/>
          </a:xfrm>
        </p:spPr>
        <p:txBody>
          <a:bodyPr/>
          <a:lstStyle/>
          <a:p>
            <a:r>
              <a:rPr lang="en-US" sz="4000" dirty="0"/>
              <a:t>	</a:t>
            </a:r>
            <a:r>
              <a:rPr lang="en-US" sz="2800" dirty="0" smtClean="0"/>
              <a:t>no</a:t>
            </a:r>
            <a:r>
              <a:rPr lang="en-US" sz="2800" dirty="0"/>
              <a:t>, not	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he-IL" sz="3600" dirty="0"/>
              <a:t>לֹא</a:t>
            </a:r>
            <a:r>
              <a:rPr lang="he-IL" sz="2800" dirty="0"/>
              <a:t> </a:t>
            </a:r>
            <a:r>
              <a:rPr lang="en-US" sz="2800" dirty="0"/>
              <a:t>				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king</a:t>
            </a:r>
            <a:r>
              <a:rPr lang="en-US" sz="2800" dirty="0"/>
              <a:t>, ruler, </a:t>
            </a:r>
            <a:r>
              <a:rPr lang="en-US" sz="2800" dirty="0" smtClean="0"/>
              <a:t>prince</a:t>
            </a:r>
          </a:p>
          <a:p>
            <a:r>
              <a:rPr lang="en-US" sz="2800" dirty="0"/>
              <a:t>	</a:t>
            </a:r>
            <a:r>
              <a:rPr lang="he-IL" sz="3600" dirty="0"/>
              <a:t>מֶ֫לֶךְ</a:t>
            </a:r>
            <a:r>
              <a:rPr lang="he-IL" sz="2800" dirty="0"/>
              <a:t> </a:t>
            </a:r>
            <a:r>
              <a:rPr lang="en-US" sz="2800" dirty="0"/>
              <a:t>	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67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85384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514" y="1778925"/>
            <a:ext cx="10665228" cy="3341715"/>
          </a:xfrm>
        </p:spPr>
        <p:txBody>
          <a:bodyPr>
            <a:noAutofit/>
          </a:bodyPr>
          <a:lstStyle/>
          <a:p>
            <a:r>
              <a:rPr lang="en-US" sz="2800" dirty="0" smtClean="0"/>
              <a:t>A </a:t>
            </a:r>
            <a:r>
              <a:rPr lang="en-US" sz="2800" dirty="0"/>
              <a:t>Logos search reveals that there are about 50,000 </a:t>
            </a:r>
            <a:r>
              <a:rPr lang="en-US" sz="2800" dirty="0" err="1"/>
              <a:t>qal</a:t>
            </a:r>
            <a:r>
              <a:rPr lang="en-US" sz="2800" dirty="0"/>
              <a:t> verbs out of a total 74,017 verbs total in the </a:t>
            </a:r>
            <a:r>
              <a:rPr lang="en-US" sz="2800" dirty="0" err="1" smtClean="0"/>
              <a:t>Tanak</a:t>
            </a:r>
            <a:endParaRPr lang="en-US" sz="2800" dirty="0" smtClean="0"/>
          </a:p>
          <a:p>
            <a:r>
              <a:rPr lang="en-US" sz="2800" dirty="0" smtClean="0"/>
              <a:t>21,000 </a:t>
            </a:r>
            <a:r>
              <a:rPr lang="en-US" sz="2800" dirty="0"/>
              <a:t>being </a:t>
            </a:r>
            <a:r>
              <a:rPr lang="en-US" sz="2800" dirty="0" err="1"/>
              <a:t>Qal</a:t>
            </a:r>
            <a:r>
              <a:rPr lang="en-US" sz="2800" dirty="0"/>
              <a:t> Perfect; 23,440 being </a:t>
            </a:r>
            <a:r>
              <a:rPr lang="en-US" sz="2800" dirty="0" err="1"/>
              <a:t>Qal</a:t>
            </a:r>
            <a:r>
              <a:rPr lang="en-US" sz="2800" dirty="0"/>
              <a:t> </a:t>
            </a:r>
            <a:r>
              <a:rPr lang="en-US" sz="2800" dirty="0" smtClean="0"/>
              <a:t>Imperfect  </a:t>
            </a:r>
          </a:p>
          <a:p>
            <a:r>
              <a:rPr lang="en-US" sz="2800" dirty="0" smtClean="0"/>
              <a:t>So </a:t>
            </a:r>
            <a:r>
              <a:rPr lang="en-US" sz="2800" dirty="0"/>
              <a:t>the </a:t>
            </a:r>
            <a:r>
              <a:rPr lang="en-US" sz="2800" dirty="0" err="1"/>
              <a:t>Qal</a:t>
            </a:r>
            <a:r>
              <a:rPr lang="en-US" sz="2800" dirty="0"/>
              <a:t> is the major stem over all others and splits almost evenly between the perfect and imperfect forms.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58546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93944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305" y="1579420"/>
            <a:ext cx="10060681" cy="4660668"/>
          </a:xfrm>
        </p:spPr>
        <p:txBody>
          <a:bodyPr>
            <a:normAutofit/>
          </a:bodyPr>
          <a:lstStyle/>
          <a:p>
            <a:r>
              <a:rPr lang="en-US" sz="2800" dirty="0"/>
              <a:t>The perfect is a </a:t>
            </a:r>
            <a:r>
              <a:rPr lang="en-US" sz="2800" dirty="0">
                <a:solidFill>
                  <a:srgbClr val="FFFF00"/>
                </a:solidFill>
              </a:rPr>
              <a:t>suffixing verbal form </a:t>
            </a:r>
            <a:r>
              <a:rPr lang="en-US" sz="2800" dirty="0"/>
              <a:t>adding endings onto the end of the verbal form.  As we have learned with </a:t>
            </a:r>
            <a:r>
              <a:rPr lang="he-IL" sz="3600" dirty="0"/>
              <a:t>שָׁמַרְתִּי</a:t>
            </a:r>
            <a:r>
              <a:rPr lang="he-IL" sz="2800" dirty="0"/>
              <a:t> </a:t>
            </a:r>
            <a:r>
              <a:rPr lang="en-US" sz="2800" dirty="0"/>
              <a:t> and </a:t>
            </a:r>
            <a:r>
              <a:rPr lang="he-IL" sz="3600" dirty="0"/>
              <a:t>שָׁמַרְתָּ</a:t>
            </a:r>
            <a:r>
              <a:rPr lang="el-GR" sz="2800" dirty="0"/>
              <a:t> </a:t>
            </a:r>
            <a:r>
              <a:rPr lang="en-US" sz="2800" dirty="0"/>
              <a:t>etc. mostly translated into our past tense— I guarded, you guarded </a:t>
            </a:r>
          </a:p>
          <a:p>
            <a:r>
              <a:rPr lang="en-US" sz="2800" dirty="0"/>
              <a:t>The imperfect will be a </a:t>
            </a:r>
            <a:r>
              <a:rPr lang="en-US" sz="2800" dirty="0">
                <a:solidFill>
                  <a:srgbClr val="FFFF00"/>
                </a:solidFill>
              </a:rPr>
              <a:t>prefixing verbal form </a:t>
            </a:r>
            <a:r>
              <a:rPr lang="en-US" sz="2800" dirty="0"/>
              <a:t>with prefixes added to the front of the verbal form and often translated as a future.  Hence we will get forms such as:  </a:t>
            </a:r>
            <a:r>
              <a:rPr lang="he-IL" sz="3600" dirty="0"/>
              <a:t>אֶשְׁמֹר</a:t>
            </a:r>
            <a:r>
              <a:rPr lang="en-US" sz="2800" dirty="0"/>
              <a:t> (I will guard) and </a:t>
            </a:r>
            <a:r>
              <a:rPr lang="he-IL" sz="3600" dirty="0"/>
              <a:t>תִּשְׁמֹר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/>
              <a:t>(you </a:t>
            </a:r>
            <a:r>
              <a:rPr lang="en-US" sz="2800" dirty="0" smtClean="0"/>
              <a:t>will guard). 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689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Qal</a:t>
            </a:r>
            <a:r>
              <a:rPr lang="en-US" dirty="0" smtClean="0"/>
              <a:t> Imperfect Morphology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853248"/>
            <a:ext cx="11978639" cy="4195481"/>
          </a:xfrm>
        </p:spPr>
        <p:txBody>
          <a:bodyPr>
            <a:noAutofit/>
          </a:bodyPr>
          <a:lstStyle/>
          <a:p>
            <a:r>
              <a:rPr lang="en-US" sz="2800" dirty="0"/>
              <a:t>1CS	</a:t>
            </a:r>
            <a:r>
              <a:rPr lang="he-IL" sz="3600" dirty="0"/>
              <a:t>אֶשְׁמֹר</a:t>
            </a:r>
            <a:r>
              <a:rPr lang="en-US" sz="2800" dirty="0"/>
              <a:t>	I will keep		</a:t>
            </a:r>
            <a:r>
              <a:rPr lang="en-US" sz="2800" dirty="0" smtClean="0"/>
              <a:t> 		1CP</a:t>
            </a:r>
            <a:r>
              <a:rPr lang="en-US" sz="2800" dirty="0"/>
              <a:t>	</a:t>
            </a:r>
            <a:r>
              <a:rPr lang="he-IL" sz="3600" dirty="0"/>
              <a:t>נִשְׂמֹר</a:t>
            </a:r>
            <a:r>
              <a:rPr lang="he-IL" sz="2800" dirty="0"/>
              <a:t>	</a:t>
            </a:r>
            <a:r>
              <a:rPr lang="en-US" sz="2800" dirty="0" smtClean="0"/>
              <a:t>    we </a:t>
            </a:r>
            <a:r>
              <a:rPr lang="en-US" sz="2800" dirty="0"/>
              <a:t>will keep</a:t>
            </a:r>
          </a:p>
          <a:p>
            <a:r>
              <a:rPr lang="en-US" sz="2800" dirty="0"/>
              <a:t>2MS	</a:t>
            </a:r>
            <a:r>
              <a:rPr lang="he-IL" sz="3600" dirty="0"/>
              <a:t>תִּשְׁמֹר</a:t>
            </a:r>
            <a:r>
              <a:rPr lang="en-US" sz="2800" dirty="0"/>
              <a:t>	you (m.) will keep	2MP</a:t>
            </a:r>
            <a:r>
              <a:rPr lang="he-IL" sz="2800" dirty="0"/>
              <a:t> 	</a:t>
            </a:r>
            <a:r>
              <a:rPr lang="he-IL" sz="3600" dirty="0"/>
              <a:t>תִּשְׁמְרוּ</a:t>
            </a:r>
            <a:r>
              <a:rPr lang="he-IL" sz="2800" dirty="0"/>
              <a:t> </a:t>
            </a:r>
            <a:r>
              <a:rPr lang="en-US" sz="2800" dirty="0"/>
              <a:t>	you (m.) will keep</a:t>
            </a:r>
          </a:p>
          <a:p>
            <a:r>
              <a:rPr lang="en-US" sz="2800" dirty="0"/>
              <a:t>2FS 	</a:t>
            </a:r>
            <a:r>
              <a:rPr lang="he-IL" sz="3600" dirty="0"/>
              <a:t>תִּשְׁמְרִי</a:t>
            </a:r>
            <a:r>
              <a:rPr lang="en-US" sz="2800" dirty="0"/>
              <a:t>	you (f.) will keep	2FP</a:t>
            </a:r>
            <a:r>
              <a:rPr lang="he-IL" sz="2800" dirty="0"/>
              <a:t> 	</a:t>
            </a:r>
            <a:r>
              <a:rPr lang="he-IL" sz="3600" dirty="0"/>
              <a:t>תִּשְׁמֹרְנָה</a:t>
            </a:r>
            <a:r>
              <a:rPr lang="he-IL" sz="2800" dirty="0"/>
              <a:t> </a:t>
            </a:r>
            <a:r>
              <a:rPr lang="en-US" sz="2800" dirty="0"/>
              <a:t> </a:t>
            </a:r>
            <a:r>
              <a:rPr lang="en-US" sz="2800" dirty="0" smtClean="0"/>
              <a:t>you </a:t>
            </a:r>
            <a:r>
              <a:rPr lang="en-US" sz="2800" dirty="0"/>
              <a:t>(f.) will keep</a:t>
            </a:r>
            <a:endParaRPr lang="en-US" dirty="0"/>
          </a:p>
          <a:p>
            <a:r>
              <a:rPr lang="en-US" sz="2800" dirty="0"/>
              <a:t>3MS 	</a:t>
            </a:r>
            <a:r>
              <a:rPr lang="he-IL" sz="3600" dirty="0"/>
              <a:t>יִשְׁמֹר</a:t>
            </a:r>
            <a:r>
              <a:rPr lang="en-US" sz="2800" dirty="0"/>
              <a:t>	</a:t>
            </a:r>
            <a:r>
              <a:rPr lang="en-US" sz="2800" dirty="0" smtClean="0"/>
              <a:t>    he </a:t>
            </a:r>
            <a:r>
              <a:rPr lang="en-US" sz="2800" dirty="0"/>
              <a:t>will keep		</a:t>
            </a:r>
            <a:r>
              <a:rPr lang="en-US" sz="2800" dirty="0" smtClean="0"/>
              <a:t> 	3MP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he-IL" sz="3600" dirty="0"/>
              <a:t>יִשְׁמְרוּ</a:t>
            </a:r>
            <a:r>
              <a:rPr lang="he-IL" sz="2800" dirty="0"/>
              <a:t> </a:t>
            </a:r>
            <a:r>
              <a:rPr lang="en-US" sz="2800" dirty="0"/>
              <a:t>	they (m.) will keep</a:t>
            </a:r>
          </a:p>
          <a:p>
            <a:r>
              <a:rPr lang="en-US" sz="2800" dirty="0"/>
              <a:t>3FS 	</a:t>
            </a:r>
            <a:r>
              <a:rPr lang="he-IL" sz="3600" dirty="0"/>
              <a:t>תִּשְׁמֹר</a:t>
            </a:r>
            <a:r>
              <a:rPr lang="en-US" sz="2800" dirty="0"/>
              <a:t>	she will keep		</a:t>
            </a:r>
            <a:r>
              <a:rPr lang="en-US" sz="2800" dirty="0" smtClean="0"/>
              <a:t> 	3FP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he-IL" sz="3600" dirty="0"/>
              <a:t>תִּשְׁמֹרְנָה</a:t>
            </a:r>
            <a:r>
              <a:rPr lang="he-IL" sz="2800" dirty="0"/>
              <a:t> </a:t>
            </a:r>
            <a:r>
              <a:rPr lang="en-US" sz="2800" dirty="0"/>
              <a:t>	they (f.) will keep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0064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Qal</a:t>
            </a:r>
            <a:r>
              <a:rPr lang="en-US" dirty="0" smtClean="0"/>
              <a:t> Imperfect Chant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464" y="1853248"/>
            <a:ext cx="8670174" cy="4195481"/>
          </a:xfrm>
        </p:spPr>
        <p:txBody>
          <a:bodyPr>
            <a:noAutofit/>
          </a:bodyPr>
          <a:lstStyle/>
          <a:p>
            <a:r>
              <a:rPr lang="en-US" sz="2800" dirty="0"/>
              <a:t>1CS	</a:t>
            </a:r>
            <a:r>
              <a:rPr lang="he-IL" sz="3600" dirty="0"/>
              <a:t>אֶשְׁמֹר</a:t>
            </a:r>
            <a:r>
              <a:rPr lang="en-US" sz="2800" dirty="0"/>
              <a:t>			</a:t>
            </a:r>
            <a:r>
              <a:rPr lang="en-US" sz="2800" dirty="0" smtClean="0"/>
              <a:t> 		1CP</a:t>
            </a:r>
            <a:r>
              <a:rPr lang="en-US" sz="2800" dirty="0"/>
              <a:t>	</a:t>
            </a:r>
            <a:r>
              <a:rPr lang="he-IL" sz="3600" dirty="0"/>
              <a:t>נִשְׂמֹר</a:t>
            </a:r>
            <a:r>
              <a:rPr lang="he-IL" sz="2800" dirty="0"/>
              <a:t>	</a:t>
            </a:r>
            <a:r>
              <a:rPr lang="en-US" sz="2800" dirty="0" smtClean="0"/>
              <a:t>    </a:t>
            </a:r>
            <a:endParaRPr lang="en-US" sz="2800" dirty="0"/>
          </a:p>
          <a:p>
            <a:r>
              <a:rPr lang="en-US" sz="2800" dirty="0"/>
              <a:t>2MS	</a:t>
            </a:r>
            <a:r>
              <a:rPr lang="he-IL" sz="3600" dirty="0"/>
              <a:t>תִּשְׁמֹר</a:t>
            </a:r>
            <a:r>
              <a:rPr lang="en-US" sz="2800" dirty="0"/>
              <a:t>	</a:t>
            </a:r>
            <a:r>
              <a:rPr lang="en-US" sz="2800" dirty="0" smtClean="0"/>
              <a:t>				2MP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he-IL" sz="3600" dirty="0" smtClean="0"/>
              <a:t>תִּשְׁמְרוּ</a:t>
            </a:r>
            <a:r>
              <a:rPr lang="he-IL" sz="2800" dirty="0" smtClean="0"/>
              <a:t> </a:t>
            </a:r>
            <a:r>
              <a:rPr lang="en-US" sz="2800" dirty="0" smtClean="0"/>
              <a:t>	</a:t>
            </a:r>
            <a:endParaRPr lang="en-US" sz="2800" dirty="0"/>
          </a:p>
          <a:p>
            <a:r>
              <a:rPr lang="en-US" sz="2800" dirty="0"/>
              <a:t>2FS 	</a:t>
            </a:r>
            <a:r>
              <a:rPr lang="he-IL" sz="3600" dirty="0"/>
              <a:t>תִּשְׁמְרִי</a:t>
            </a:r>
            <a:r>
              <a:rPr lang="en-US" sz="2800" dirty="0"/>
              <a:t>	</a:t>
            </a:r>
            <a:r>
              <a:rPr lang="en-US" sz="2800" dirty="0" smtClean="0"/>
              <a:t>				2FP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he-IL" sz="3600" dirty="0"/>
              <a:t>תִּשְׁמֹרְנָה</a:t>
            </a:r>
            <a:r>
              <a:rPr lang="he-IL" sz="2800" dirty="0"/>
              <a:t> </a:t>
            </a:r>
            <a:r>
              <a:rPr lang="en-US" sz="2800" dirty="0"/>
              <a:t> </a:t>
            </a:r>
            <a:endParaRPr lang="en-US" dirty="0"/>
          </a:p>
          <a:p>
            <a:r>
              <a:rPr lang="en-US" sz="2800" dirty="0"/>
              <a:t>3MS 	</a:t>
            </a:r>
            <a:r>
              <a:rPr lang="he-IL" sz="3600" dirty="0"/>
              <a:t>יִשְׁמֹר</a:t>
            </a:r>
            <a:r>
              <a:rPr lang="en-US" sz="2800" dirty="0"/>
              <a:t>	</a:t>
            </a:r>
            <a:r>
              <a:rPr lang="en-US" sz="2800" dirty="0" smtClean="0"/>
              <a:t>   </a:t>
            </a:r>
            <a:r>
              <a:rPr lang="en-US" sz="2800" dirty="0"/>
              <a:t>	</a:t>
            </a:r>
            <a:r>
              <a:rPr lang="en-US" sz="2800" dirty="0" smtClean="0"/>
              <a:t> 				3MP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he-IL" sz="3600" dirty="0"/>
              <a:t>יִשְׁמְרוּ</a:t>
            </a:r>
            <a:r>
              <a:rPr lang="he-IL" sz="2800" dirty="0"/>
              <a:t> </a:t>
            </a:r>
            <a:r>
              <a:rPr lang="en-US" sz="2800" dirty="0"/>
              <a:t>	</a:t>
            </a:r>
          </a:p>
          <a:p>
            <a:r>
              <a:rPr lang="en-US" sz="2800" dirty="0"/>
              <a:t>3FS 	</a:t>
            </a:r>
            <a:r>
              <a:rPr lang="he-IL" sz="3600" dirty="0"/>
              <a:t>תִּשְׁמֹר</a:t>
            </a:r>
            <a:r>
              <a:rPr lang="en-US" sz="2800" dirty="0"/>
              <a:t>		</a:t>
            </a:r>
            <a:r>
              <a:rPr lang="en-US" sz="2800" dirty="0" smtClean="0"/>
              <a:t> 			3FP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he-IL" sz="3600" dirty="0"/>
              <a:t>תִּשְׁמֹרְנָה</a:t>
            </a:r>
            <a:r>
              <a:rPr lang="he-IL" sz="2800" dirty="0"/>
              <a:t> </a:t>
            </a:r>
            <a:r>
              <a:rPr lang="en-US" sz="2800" dirty="0"/>
              <a:t>	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851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Imperfect Prefixes and suffixes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1CS</a:t>
            </a:r>
            <a:r>
              <a:rPr lang="en-US" sz="2800" dirty="0"/>
              <a:t>		</a:t>
            </a:r>
            <a:r>
              <a:rPr lang="he-IL" sz="3600" dirty="0"/>
              <a:t>אֶ־־־</a:t>
            </a:r>
            <a:r>
              <a:rPr lang="en-US" sz="2800" dirty="0"/>
              <a:t>			1CP</a:t>
            </a:r>
            <a:r>
              <a:rPr lang="he-IL" sz="2800" dirty="0"/>
              <a:t> 	</a:t>
            </a:r>
            <a:r>
              <a:rPr lang="en-US" sz="2800" dirty="0" smtClean="0"/>
              <a:t>     </a:t>
            </a:r>
            <a:r>
              <a:rPr lang="he-IL" sz="3600" dirty="0" smtClean="0"/>
              <a:t>נִ</a:t>
            </a:r>
            <a:r>
              <a:rPr lang="he-IL" sz="3600" dirty="0"/>
              <a:t>־־־</a:t>
            </a:r>
            <a:endParaRPr lang="en-US" sz="3600" dirty="0"/>
          </a:p>
          <a:p>
            <a:r>
              <a:rPr lang="en-US" sz="2800" dirty="0"/>
              <a:t>2MS 		</a:t>
            </a:r>
            <a:r>
              <a:rPr lang="he-IL" sz="3600" dirty="0"/>
              <a:t>תִּ־־־</a:t>
            </a:r>
            <a:r>
              <a:rPr lang="en-US" sz="2800" dirty="0"/>
              <a:t>			</a:t>
            </a:r>
            <a:r>
              <a:rPr lang="en-US" sz="2800" dirty="0" smtClean="0"/>
              <a:t>2MP   </a:t>
            </a:r>
            <a:r>
              <a:rPr lang="he-IL" sz="2800" dirty="0"/>
              <a:t>	</a:t>
            </a:r>
            <a:r>
              <a:rPr lang="he-IL" sz="3600" dirty="0"/>
              <a:t>תִּ־־־וּ</a:t>
            </a:r>
            <a:endParaRPr lang="en-US" sz="3600" dirty="0"/>
          </a:p>
          <a:p>
            <a:r>
              <a:rPr lang="en-US" sz="2800" dirty="0"/>
              <a:t>2FS 		</a:t>
            </a:r>
            <a:r>
              <a:rPr lang="he-IL" sz="3600" dirty="0"/>
              <a:t>תִּ־־־ִי</a:t>
            </a:r>
            <a:r>
              <a:rPr lang="en-US" sz="2800" dirty="0"/>
              <a:t>		</a:t>
            </a:r>
            <a:r>
              <a:rPr lang="en-US" sz="2800" dirty="0" smtClean="0"/>
              <a:t>	2FP</a:t>
            </a:r>
            <a:r>
              <a:rPr lang="he-IL" sz="2800" dirty="0" smtClean="0"/>
              <a:t> </a:t>
            </a:r>
            <a:r>
              <a:rPr lang="en-US" sz="2800" dirty="0" smtClean="0"/>
              <a:t>   </a:t>
            </a:r>
            <a:r>
              <a:rPr lang="he-IL" sz="2800" dirty="0"/>
              <a:t>	</a:t>
            </a:r>
            <a:r>
              <a:rPr lang="he-IL" sz="3600" dirty="0"/>
              <a:t>תִּ־־־ְנָה</a:t>
            </a:r>
            <a:endParaRPr lang="en-US" sz="3600" dirty="0"/>
          </a:p>
          <a:p>
            <a:r>
              <a:rPr lang="en-US" sz="2800" dirty="0"/>
              <a:t>3MS 		</a:t>
            </a:r>
            <a:r>
              <a:rPr lang="he-IL" sz="3600" dirty="0"/>
              <a:t>יִ־־־</a:t>
            </a:r>
            <a:r>
              <a:rPr lang="en-US" sz="2800" dirty="0"/>
              <a:t>			</a:t>
            </a:r>
            <a:r>
              <a:rPr lang="en-US" sz="2800" dirty="0" smtClean="0"/>
              <a:t>3MP   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he-IL" sz="3600" dirty="0"/>
              <a:t>יִ־־־וּ</a:t>
            </a:r>
            <a:endParaRPr lang="en-US" sz="3600" dirty="0"/>
          </a:p>
          <a:p>
            <a:r>
              <a:rPr lang="en-US" sz="2800" dirty="0"/>
              <a:t>3FS 		</a:t>
            </a:r>
            <a:r>
              <a:rPr lang="he-IL" sz="3600" dirty="0"/>
              <a:t>תִּ־־־</a:t>
            </a:r>
            <a:r>
              <a:rPr lang="en-US" sz="2800" dirty="0"/>
              <a:t>			</a:t>
            </a:r>
            <a:r>
              <a:rPr lang="en-US" sz="2800" dirty="0" smtClean="0"/>
              <a:t>3FP   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he-IL" sz="3600" dirty="0"/>
              <a:t>תִּ־־־ְנָה</a:t>
            </a:r>
            <a:endParaRPr lang="en-US" sz="36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3843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Attaching the </a:t>
            </a:r>
            <a:r>
              <a:rPr lang="en-US" dirty="0" err="1" smtClean="0"/>
              <a:t>preformatives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Preformatives</a:t>
            </a:r>
            <a:r>
              <a:rPr lang="en-US" dirty="0"/>
              <a:t> are generally attached with a </a:t>
            </a:r>
            <a:r>
              <a:rPr lang="en-US" dirty="0" err="1"/>
              <a:t>ḥîreq</a:t>
            </a:r>
            <a:r>
              <a:rPr lang="en-US" dirty="0"/>
              <a:t> (exception: 1CS </a:t>
            </a:r>
            <a:r>
              <a:rPr lang="he-IL" sz="3600" dirty="0"/>
              <a:t>א</a:t>
            </a:r>
            <a:r>
              <a:rPr lang="he-IL" dirty="0"/>
              <a:t> </a:t>
            </a:r>
            <a:r>
              <a:rPr lang="en-US" dirty="0" smtClean="0"/>
              <a:t> where </a:t>
            </a:r>
            <a:r>
              <a:rPr lang="en-US" dirty="0"/>
              <a:t>a </a:t>
            </a:r>
            <a:r>
              <a:rPr lang="en-US" dirty="0" err="1"/>
              <a:t>seghôl</a:t>
            </a:r>
            <a:r>
              <a:rPr lang="en-US" dirty="0"/>
              <a:t> is used) and the stem vowel is a </a:t>
            </a:r>
            <a:r>
              <a:rPr lang="en-US" dirty="0" err="1"/>
              <a:t>ḥôlem</a:t>
            </a:r>
            <a:r>
              <a:rPr lang="en-US" dirty="0"/>
              <a:t> which is reduced to a </a:t>
            </a:r>
            <a:r>
              <a:rPr lang="en-US" dirty="0" err="1"/>
              <a:t>š</a:t>
            </a:r>
            <a:r>
              <a:rPr lang="en-US" baseline="30000" dirty="0" err="1"/>
              <a:t>e</a:t>
            </a:r>
            <a:r>
              <a:rPr lang="en-US" dirty="0" err="1"/>
              <a:t>vā</a:t>
            </a:r>
            <a:r>
              <a:rPr lang="en-US" dirty="0"/>
              <a:t>’ when a vocalic suffix is added (e.g. </a:t>
            </a:r>
            <a:r>
              <a:rPr lang="he-IL" sz="3600" dirty="0"/>
              <a:t>תִּשְׁמְרִי</a:t>
            </a:r>
            <a:r>
              <a:rPr lang="en-US" dirty="0"/>
              <a:t>, </a:t>
            </a:r>
            <a:r>
              <a:rPr lang="he-IL" sz="3600" dirty="0"/>
              <a:t>תִּשְׁמְרוּ</a:t>
            </a:r>
            <a:r>
              <a:rPr lang="en-US" dirty="0"/>
              <a:t>, </a:t>
            </a:r>
            <a:r>
              <a:rPr lang="he-IL" sz="3600" dirty="0"/>
              <a:t>יִשְׁמְרוּ</a:t>
            </a:r>
            <a:r>
              <a:rPr lang="en-US" dirty="0"/>
              <a:t>)  The </a:t>
            </a:r>
            <a:r>
              <a:rPr lang="en-US" dirty="0" err="1"/>
              <a:t>ḥôlem</a:t>
            </a:r>
            <a:r>
              <a:rPr lang="en-US" dirty="0"/>
              <a:t> is retained when the heavy suffix </a:t>
            </a:r>
            <a:r>
              <a:rPr lang="he-IL" sz="3600" dirty="0"/>
              <a:t>נָה</a:t>
            </a:r>
            <a:r>
              <a:rPr lang="he-IL" dirty="0"/>
              <a:t> </a:t>
            </a:r>
            <a:r>
              <a:rPr lang="en-US" dirty="0"/>
              <a:t>ending is added (e.g. </a:t>
            </a:r>
            <a:r>
              <a:rPr lang="he-IL" sz="3600" dirty="0"/>
              <a:t>תִּשְׁמֹרְנָה</a:t>
            </a:r>
            <a:r>
              <a:rPr lang="en-US" dirty="0"/>
              <a:t> ). </a:t>
            </a:r>
            <a:endParaRPr lang="en-US" dirty="0" smtClean="0"/>
          </a:p>
          <a:p>
            <a:r>
              <a:rPr lang="en-US" dirty="0"/>
              <a:t>There are two duplicate forms: 1) the 2MS = 3FS (</a:t>
            </a:r>
            <a:r>
              <a:rPr lang="he-IL" sz="3600" dirty="0"/>
              <a:t>תִּשְׁמֹר</a:t>
            </a:r>
            <a:r>
              <a:rPr lang="en-US" dirty="0"/>
              <a:t> = you [m.] will keep and she will keep) and 2) the 2FP=3FP (</a:t>
            </a:r>
            <a:r>
              <a:rPr lang="he-IL" sz="3600" dirty="0"/>
              <a:t>תִּשְׁמֹרְנָה</a:t>
            </a:r>
            <a:r>
              <a:rPr lang="he-IL" dirty="0"/>
              <a:t> </a:t>
            </a:r>
            <a:r>
              <a:rPr lang="en-US" dirty="0" smtClean="0"/>
              <a:t> you </a:t>
            </a:r>
            <a:r>
              <a:rPr lang="en-US" dirty="0"/>
              <a:t>[f.] will keep or they [f.] will keep).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43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127</TotalTime>
  <Words>844</Words>
  <Application>Microsoft Office PowerPoint</Application>
  <PresentationFormat>Widescreen</PresentationFormat>
  <Paragraphs>249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Century Gothic</vt:lpstr>
      <vt:lpstr>Times New Roman</vt:lpstr>
      <vt:lpstr>Wingdings 3</vt:lpstr>
      <vt:lpstr>Ion</vt:lpstr>
      <vt:lpstr>Imperfect Verbs  </vt:lpstr>
      <vt:lpstr>PowerPoint Presentation</vt:lpstr>
      <vt:lpstr>Demonstrative Pronouns:  this and that </vt:lpstr>
      <vt:lpstr>Introduction</vt:lpstr>
      <vt:lpstr>Introduction</vt:lpstr>
      <vt:lpstr>Qal Imperfect Morphology</vt:lpstr>
      <vt:lpstr>Qal Imperfect Chant</vt:lpstr>
      <vt:lpstr>Imperfect Prefixes and suffixes</vt:lpstr>
      <vt:lpstr>Attaching the preformatives</vt:lpstr>
      <vt:lpstr>Paragogic Nun</vt:lpstr>
      <vt:lpstr>8.D.  A Few Other Regular Verbs</vt:lpstr>
      <vt:lpstr>Stative Verbs</vt:lpstr>
      <vt:lpstr>Stative Verbs</vt:lpstr>
      <vt:lpstr>Pataḥ Stative Paradigm:   </vt:lpstr>
      <vt:lpstr>Ṣerê Stative Paradigm:  כָּבֵד  to be heavy, honor</vt:lpstr>
      <vt:lpstr>Ḥôlem Stative Paradigm:   </vt:lpstr>
      <vt:lpstr>8.G.  Negation: 3 ways to say “no”</vt:lpstr>
      <vt:lpstr>8.H.  Parsing form: </vt:lpstr>
      <vt:lpstr>8.I.   Chapter 8 Vocabulary List </vt:lpstr>
      <vt:lpstr>8.I.   Chapter 8 Vocabulary List </vt:lpstr>
      <vt:lpstr>8.J.  Speak:   Lesson 8 Imperfects </vt:lpstr>
      <vt:lpstr>7. I.  Chapter 7 Vocabulary List </vt:lpstr>
      <vt:lpstr>7. I.  Chapter 7 Vocabulary List</vt:lpstr>
      <vt:lpstr>7. I.  Chapter 7 Vocabulary List</vt:lpstr>
      <vt:lpstr>6.L.   Chapter 6 Vocabulary List  </vt:lpstr>
      <vt:lpstr>6.L.   Chapter 6 Vocabulary List</vt:lpstr>
      <vt:lpstr>6.L.   Chapter 6 Vocabulary List</vt:lpstr>
      <vt:lpstr>5.G.  Chapter 5 Vocabulary List </vt:lpstr>
      <vt:lpstr>5.G.  Chapter 5 Vocabulary List </vt:lpstr>
      <vt:lpstr>5.G.  Chapter 5 Vocabulary List</vt:lpstr>
      <vt:lpstr>Chapter 4 Vocabulary List</vt:lpstr>
      <vt:lpstr>Chapter 4 Vocabulary List</vt:lpstr>
      <vt:lpstr>Chapter 4 Vocabulary List</vt:lpstr>
      <vt:lpstr>Chapter 3 Vocabulary</vt:lpstr>
      <vt:lpstr>Chapter 3 Vocabulary</vt:lpstr>
      <vt:lpstr>Chapter 3 Vocabulary</vt:lpstr>
      <vt:lpstr>Chapter 2 Vocabulary </vt:lpstr>
      <vt:lpstr>Chapter 2 Vocabulary</vt:lpstr>
      <vt:lpstr>Chapter 2 Vocabulary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Imperfect Verbs</dc:title>
  <dc:creator>Ted Hildebrandt</dc:creator>
  <cp:lastModifiedBy>Ted Hildebrandt</cp:lastModifiedBy>
  <cp:revision>10</cp:revision>
  <dcterms:created xsi:type="dcterms:W3CDTF">2018-10-08T11:41:31Z</dcterms:created>
  <dcterms:modified xsi:type="dcterms:W3CDTF">2018-10-08T13:49:15Z</dcterms:modified>
</cp:coreProperties>
</file>