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3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9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1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311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8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64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05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9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6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3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8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7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4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6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0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1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EA2CFAD-29AD-4BEB-9C6F-7ED56FC0AC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CB400-EDAE-4F04-B1FB-C86467B3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62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MBgACM_LcE&amp;list=RDEMSL0J_ngrs5U8EoQWZITH5w&amp;index=9" TargetMode="External"/><Relationship Id="rId2" Type="http://schemas.openxmlformats.org/officeDocument/2006/relationships/hyperlink" Target="https://www.youtube.com/watch?v=pIOpZ9fQLbU&amp;t=0s&amp;list=PLnNXzYjQerJia_8yTy8OrM2K-BiN5OEup&amp;index=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 Adjective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5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609321" cy="4195481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common 	</a:t>
            </a:r>
            <a:r>
              <a:rPr lang="en-US" dirty="0" smtClean="0"/>
              <a:t> </a:t>
            </a:r>
            <a:r>
              <a:rPr lang="he-IL" sz="4400" dirty="0"/>
              <a:t>אֲנִי</a:t>
            </a:r>
            <a:r>
              <a:rPr lang="en-US" dirty="0"/>
              <a:t> 		 I 		</a:t>
            </a:r>
            <a:r>
              <a:rPr lang="en-US" dirty="0" smtClean="0"/>
              <a:t>		</a:t>
            </a:r>
            <a:r>
              <a:rPr lang="he-IL" sz="4400" dirty="0" smtClean="0"/>
              <a:t>אֲנַחְנוּ</a:t>
            </a:r>
            <a:r>
              <a:rPr lang="en-US" dirty="0" smtClean="0"/>
              <a:t>   </a:t>
            </a:r>
            <a:r>
              <a:rPr lang="en-US" dirty="0"/>
              <a:t>	we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masc. 		</a:t>
            </a:r>
            <a:r>
              <a:rPr lang="he-IL" sz="4400" dirty="0"/>
              <a:t>אַתָּה</a:t>
            </a:r>
            <a:r>
              <a:rPr lang="he-IL" dirty="0"/>
              <a:t> </a:t>
            </a:r>
            <a:r>
              <a:rPr lang="en-US" dirty="0"/>
              <a:t>		you (m</a:t>
            </a:r>
            <a:r>
              <a:rPr lang="en-US" dirty="0" smtClean="0"/>
              <a:t>.)	</a:t>
            </a:r>
            <a:r>
              <a:rPr lang="en-US" dirty="0"/>
              <a:t>	</a:t>
            </a:r>
            <a:r>
              <a:rPr lang="he-IL" sz="4400" dirty="0"/>
              <a:t>אַתֶּם</a:t>
            </a:r>
            <a:r>
              <a:rPr lang="he-IL" dirty="0"/>
              <a:t> </a:t>
            </a:r>
            <a:r>
              <a:rPr lang="en-US" dirty="0"/>
              <a:t>		you /ye / you all (m.)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fem. 		</a:t>
            </a:r>
            <a:r>
              <a:rPr lang="he-IL" sz="4400" dirty="0"/>
              <a:t>אַתְּ</a:t>
            </a:r>
            <a:r>
              <a:rPr lang="en-US" dirty="0"/>
              <a:t>  		you (f</a:t>
            </a:r>
            <a:r>
              <a:rPr lang="en-US" dirty="0" smtClean="0"/>
              <a:t>.)		</a:t>
            </a:r>
            <a:r>
              <a:rPr lang="en-US" dirty="0"/>
              <a:t>	</a:t>
            </a:r>
            <a:r>
              <a:rPr lang="he-IL" sz="4400" dirty="0"/>
              <a:t>אַתֶּן</a:t>
            </a:r>
            <a:r>
              <a:rPr lang="he-IL" dirty="0"/>
              <a:t>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you </a:t>
            </a:r>
            <a:r>
              <a:rPr lang="en-US" dirty="0"/>
              <a:t>/ ye / you all (f.)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masc. 		</a:t>
            </a:r>
            <a:r>
              <a:rPr lang="he-IL" sz="4400" dirty="0"/>
              <a:t>הוּא</a:t>
            </a:r>
            <a:r>
              <a:rPr lang="he-IL" dirty="0"/>
              <a:t> </a:t>
            </a:r>
            <a:r>
              <a:rPr lang="en-US" dirty="0"/>
              <a:t>		he / </a:t>
            </a:r>
            <a:r>
              <a:rPr lang="en-US" dirty="0" smtClean="0"/>
              <a:t>it	</a:t>
            </a:r>
            <a:r>
              <a:rPr lang="en-US" dirty="0"/>
              <a:t>		</a:t>
            </a:r>
            <a:r>
              <a:rPr lang="he-IL" sz="4400" dirty="0"/>
              <a:t>הֵם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/>
              <a:t>they (m.)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fem. 	</a:t>
            </a:r>
            <a:r>
              <a:rPr lang="en-US" dirty="0" smtClean="0"/>
              <a:t>        </a:t>
            </a:r>
            <a:r>
              <a:rPr lang="en-US" dirty="0"/>
              <a:t>	</a:t>
            </a:r>
            <a:r>
              <a:rPr lang="he-IL" sz="4400" dirty="0"/>
              <a:t>הִיא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she </a:t>
            </a:r>
            <a:r>
              <a:rPr lang="en-US" dirty="0"/>
              <a:t>/ </a:t>
            </a:r>
            <a:r>
              <a:rPr lang="en-US" dirty="0" smtClean="0"/>
              <a:t>it		 </a:t>
            </a:r>
            <a:r>
              <a:rPr lang="en-US" dirty="0"/>
              <a:t>	</a:t>
            </a:r>
            <a:r>
              <a:rPr lang="he-IL" sz="4400" dirty="0"/>
              <a:t>הֵן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 smtClean="0"/>
              <a:t>	they </a:t>
            </a:r>
            <a:r>
              <a:rPr lang="en-US" dirty="0"/>
              <a:t>(f.)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1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571" y="452718"/>
            <a:ext cx="11629505" cy="1026947"/>
          </a:xfrm>
        </p:spPr>
        <p:txBody>
          <a:bodyPr/>
          <a:lstStyle/>
          <a:p>
            <a:r>
              <a:rPr lang="en-US" b="1" dirty="0"/>
              <a:t>Chant:  Preposition with Pronominal Suffixes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2298"/>
            <a:ext cx="10171492" cy="4646102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CS 		</a:t>
            </a:r>
            <a:r>
              <a:rPr lang="he-IL" sz="4400" dirty="0"/>
              <a:t>בִּי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me	</a:t>
            </a:r>
            <a:r>
              <a:rPr lang="en-US" dirty="0" smtClean="0"/>
              <a:t>		</a:t>
            </a:r>
            <a:r>
              <a:rPr lang="en-US" dirty="0"/>
              <a:t>	1 CP</a:t>
            </a:r>
            <a:r>
              <a:rPr lang="he-IL" dirty="0"/>
              <a:t> 		</a:t>
            </a:r>
            <a:r>
              <a:rPr lang="he-IL" sz="4400" dirty="0"/>
              <a:t>בָּנוּ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us</a:t>
            </a:r>
            <a:r>
              <a:rPr lang="he-IL" dirty="0"/>
              <a:t> 		</a:t>
            </a:r>
            <a:r>
              <a:rPr lang="en-US" dirty="0"/>
              <a:t>   	</a:t>
            </a:r>
          </a:p>
          <a:p>
            <a:r>
              <a:rPr lang="en-US" dirty="0"/>
              <a:t>2 MS</a:t>
            </a:r>
            <a:r>
              <a:rPr lang="he-IL" dirty="0"/>
              <a:t> 		</a:t>
            </a:r>
            <a:r>
              <a:rPr lang="he-IL" sz="4400" dirty="0"/>
              <a:t>בְּךָ</a:t>
            </a:r>
            <a:r>
              <a:rPr lang="he-IL" dirty="0"/>
              <a:t> </a:t>
            </a:r>
            <a:r>
              <a:rPr lang="en-US" dirty="0"/>
              <a:t>	in you (m.)</a:t>
            </a:r>
            <a:r>
              <a:rPr lang="he-IL" dirty="0"/>
              <a:t> 	</a:t>
            </a:r>
            <a:r>
              <a:rPr lang="en-US" dirty="0"/>
              <a:t>  </a:t>
            </a:r>
            <a:r>
              <a:rPr lang="en-US" dirty="0" smtClean="0"/>
              <a:t>	 </a:t>
            </a:r>
            <a:r>
              <a:rPr lang="en-US" dirty="0"/>
              <a:t>	2 MP</a:t>
            </a:r>
            <a:r>
              <a:rPr lang="he-IL" dirty="0"/>
              <a:t> 		</a:t>
            </a:r>
            <a:r>
              <a:rPr lang="he-IL" sz="4400" dirty="0"/>
              <a:t>בָּכֶם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(m.)  </a:t>
            </a:r>
          </a:p>
          <a:p>
            <a:r>
              <a:rPr lang="en-US" dirty="0"/>
              <a:t>2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בְּךְ</a:t>
            </a:r>
            <a:r>
              <a:rPr lang="he-IL" dirty="0"/>
              <a:t> </a:t>
            </a:r>
            <a:r>
              <a:rPr lang="en-US" dirty="0"/>
              <a:t>	in you (f.)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/>
              <a:t>	2 FP</a:t>
            </a:r>
            <a:r>
              <a:rPr lang="he-IL" dirty="0"/>
              <a:t> 		</a:t>
            </a:r>
            <a:r>
              <a:rPr lang="he-IL" sz="4400" dirty="0"/>
              <a:t>בָּכֶן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(f.)</a:t>
            </a:r>
          </a:p>
          <a:p>
            <a:r>
              <a:rPr lang="en-US" dirty="0"/>
              <a:t>3 MS</a:t>
            </a:r>
            <a:r>
              <a:rPr lang="he-IL" dirty="0"/>
              <a:t> 		</a:t>
            </a:r>
            <a:r>
              <a:rPr lang="he-IL" sz="4400" dirty="0"/>
              <a:t>בּוֹ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dirty="0"/>
              <a:t>him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/>
              <a:t>	3 MP</a:t>
            </a:r>
            <a:r>
              <a:rPr lang="he-IL" dirty="0"/>
              <a:t> 		</a:t>
            </a:r>
            <a:r>
              <a:rPr lang="he-IL" sz="4400" dirty="0"/>
              <a:t>בָּהֶם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(m.)</a:t>
            </a:r>
          </a:p>
          <a:p>
            <a:r>
              <a:rPr lang="en-US" dirty="0"/>
              <a:t>3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בָּהּ</a:t>
            </a:r>
            <a:r>
              <a:rPr lang="he-IL" dirty="0"/>
              <a:t>	</a:t>
            </a:r>
            <a:r>
              <a:rPr lang="en-US" dirty="0" smtClean="0"/>
              <a:t>in </a:t>
            </a:r>
            <a:r>
              <a:rPr lang="en-US" dirty="0"/>
              <a:t>her </a:t>
            </a:r>
            <a:r>
              <a:rPr lang="he-IL" dirty="0"/>
              <a:t>	 	</a:t>
            </a:r>
            <a:r>
              <a:rPr lang="en-US" dirty="0" smtClean="0"/>
              <a:t>	</a:t>
            </a:r>
            <a:r>
              <a:rPr lang="he-IL" dirty="0" smtClean="0"/>
              <a:t> </a:t>
            </a:r>
            <a:r>
              <a:rPr lang="en-US" dirty="0" smtClean="0"/>
              <a:t>   </a:t>
            </a:r>
            <a:r>
              <a:rPr lang="en-US" dirty="0"/>
              <a:t>	3 FP</a:t>
            </a:r>
            <a:r>
              <a:rPr lang="he-IL" dirty="0"/>
              <a:t> 		</a:t>
            </a:r>
            <a:r>
              <a:rPr lang="he-IL" sz="4400" dirty="0"/>
              <a:t>בָּהֶן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(f.)</a:t>
            </a:r>
          </a:p>
        </p:txBody>
      </p:sp>
    </p:spTree>
    <p:extLst>
      <p:ext uri="{BB962C8B-B14F-4D97-AF65-F5344CB8AC3E}">
        <p14:creationId xmlns:p14="http://schemas.microsoft.com/office/powerpoint/2010/main" val="336504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87" y="389965"/>
            <a:ext cx="11097654" cy="1400530"/>
          </a:xfrm>
        </p:spPr>
        <p:txBody>
          <a:bodyPr/>
          <a:lstStyle/>
          <a:p>
            <a:r>
              <a:rPr lang="en-US" b="1" dirty="0"/>
              <a:t>Demonstrative Pronouns:  this and that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3" y="1452282"/>
            <a:ext cx="11483788" cy="258770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This / these                     that /  those                       who, which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he-IL" sz="3600" dirty="0"/>
              <a:t>זֶה</a:t>
            </a:r>
            <a:r>
              <a:rPr lang="he-IL" sz="2800" dirty="0"/>
              <a:t> </a:t>
            </a:r>
            <a:r>
              <a:rPr lang="en-US" sz="3600" dirty="0"/>
              <a:t>	</a:t>
            </a:r>
            <a:r>
              <a:rPr lang="en-US" sz="3600" dirty="0" smtClean="0"/>
              <a:t> </a:t>
            </a:r>
            <a:r>
              <a:rPr lang="en-US" sz="3600" dirty="0"/>
              <a:t>	</a:t>
            </a:r>
            <a:r>
              <a:rPr lang="he-IL" sz="3600" dirty="0"/>
              <a:t> 	</a:t>
            </a:r>
            <a:r>
              <a:rPr lang="he-IL" sz="3600" dirty="0" smtClean="0"/>
              <a:t>א</a:t>
            </a:r>
            <a:r>
              <a:rPr lang="he-IL" sz="3600" dirty="0"/>
              <a:t>ֵ</a:t>
            </a:r>
            <a:r>
              <a:rPr lang="he-IL" sz="3600" dirty="0" smtClean="0"/>
              <a:t>לֶּה </a:t>
            </a:r>
            <a:r>
              <a:rPr lang="en-US" sz="3600" dirty="0"/>
              <a:t>		</a:t>
            </a:r>
            <a:r>
              <a:rPr lang="he-IL" sz="3600" dirty="0" smtClean="0"/>
              <a:t>הוּא         </a:t>
            </a:r>
            <a:r>
              <a:rPr lang="en-US" sz="3600" dirty="0" smtClean="0"/>
              <a:t>      </a:t>
            </a:r>
            <a:r>
              <a:rPr lang="he-IL" sz="3600" dirty="0"/>
              <a:t>הֵמָה / הֵ</a:t>
            </a:r>
            <a:r>
              <a:rPr lang="en-US" sz="3600" dirty="0">
                <a:latin typeface="Times New Roman" panose="02020603050405020304" pitchFamily="18" charset="0"/>
              </a:rPr>
              <a:t>ם</a:t>
            </a:r>
            <a:r>
              <a:rPr lang="he-IL" sz="3600" dirty="0"/>
              <a:t> </a:t>
            </a:r>
            <a:r>
              <a:rPr lang="en-US" sz="3600" dirty="0" smtClean="0"/>
              <a:t>              </a:t>
            </a:r>
            <a:r>
              <a:rPr lang="he-IL" sz="3600" dirty="0" smtClean="0"/>
              <a:t> </a:t>
            </a:r>
            <a:r>
              <a:rPr lang="en-US" sz="3600" dirty="0" smtClean="0"/>
              <a:t>א</a:t>
            </a:r>
            <a:r>
              <a:rPr lang="he-IL" sz="3600" dirty="0" smtClean="0"/>
              <a:t>ֲשֶׁר</a:t>
            </a:r>
            <a:endParaRPr lang="he-IL" sz="3600" dirty="0" smtClean="0"/>
          </a:p>
          <a:p>
            <a:r>
              <a:rPr lang="he-IL" sz="3600" dirty="0" smtClean="0"/>
              <a:t>זֹאת </a:t>
            </a:r>
            <a:r>
              <a:rPr lang="en-US" sz="3600" dirty="0"/>
              <a:t>		</a:t>
            </a:r>
            <a:r>
              <a:rPr lang="he-IL" sz="3600" dirty="0"/>
              <a:t>אֵלֶּה </a:t>
            </a: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he-IL" sz="3600" dirty="0" smtClean="0"/>
              <a:t>     </a:t>
            </a:r>
            <a:r>
              <a:rPr lang="en-US" sz="3600" dirty="0"/>
              <a:t>	</a:t>
            </a:r>
            <a:r>
              <a:rPr lang="he-IL" sz="3600" dirty="0" smtClean="0"/>
              <a:t>הִיא </a:t>
            </a:r>
            <a:r>
              <a:rPr lang="en-US" sz="3600" dirty="0" smtClean="0"/>
              <a:t>	     </a:t>
            </a:r>
            <a:r>
              <a:rPr lang="he-IL" sz="3600" dirty="0" smtClean="0"/>
              <a:t>הֵנָּה </a:t>
            </a:r>
            <a:r>
              <a:rPr lang="he-IL" sz="3600" dirty="0"/>
              <a:t>/ הֵ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ן</a:t>
            </a:r>
            <a:r>
              <a:rPr lang="el-GR" sz="3600" dirty="0"/>
              <a:t>	</a:t>
            </a:r>
            <a:endParaRPr lang="en-US" sz="36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231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4682"/>
            <a:ext cx="8946541" cy="4643717"/>
          </a:xfrm>
        </p:spPr>
        <p:txBody>
          <a:bodyPr>
            <a:normAutofit/>
          </a:bodyPr>
          <a:lstStyle/>
          <a:p>
            <a:r>
              <a:rPr lang="he-IL" sz="3600" dirty="0"/>
              <a:t>טוֹב</a:t>
            </a:r>
            <a:r>
              <a:rPr lang="he-IL" sz="2800" dirty="0"/>
              <a:t> </a:t>
            </a:r>
            <a:r>
              <a:rPr lang="en-US" sz="2800" dirty="0"/>
              <a:t>		good 		</a:t>
            </a:r>
            <a:r>
              <a:rPr lang="he-IL" sz="2800" dirty="0"/>
              <a:t>		</a:t>
            </a:r>
            <a:r>
              <a:rPr lang="he-IL" sz="2800" dirty="0" smtClean="0"/>
              <a:t>			</a:t>
            </a:r>
            <a:r>
              <a:rPr lang="en-US" sz="2800" dirty="0" smtClean="0"/>
              <a:t>539</a:t>
            </a:r>
            <a:endParaRPr lang="en-US" sz="2800" dirty="0"/>
          </a:p>
          <a:p>
            <a:r>
              <a:rPr lang="he-IL" sz="3600" dirty="0"/>
              <a:t>גָּדוֹל</a:t>
            </a:r>
            <a:r>
              <a:rPr lang="he-IL" sz="2800" dirty="0"/>
              <a:t> </a:t>
            </a:r>
            <a:r>
              <a:rPr lang="en-US" sz="2800" dirty="0"/>
              <a:t>		great 		</a:t>
            </a:r>
            <a:r>
              <a:rPr lang="he-IL" sz="2800" dirty="0"/>
              <a:t>	</a:t>
            </a:r>
            <a:r>
              <a:rPr lang="he-IL" sz="2800" dirty="0" smtClean="0"/>
              <a:t>			</a:t>
            </a:r>
            <a:r>
              <a:rPr lang="he-IL" sz="2800" dirty="0"/>
              <a:t>	</a:t>
            </a:r>
            <a:r>
              <a:rPr lang="en-US" sz="2800" dirty="0"/>
              <a:t>523</a:t>
            </a:r>
          </a:p>
          <a:p>
            <a:r>
              <a:rPr lang="he-IL" sz="3600" dirty="0"/>
              <a:t>רַב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he-IL" sz="2800" dirty="0" smtClean="0"/>
              <a:t> 	</a:t>
            </a:r>
            <a:r>
              <a:rPr lang="en-US" sz="2800" dirty="0" smtClean="0"/>
              <a:t>much</a:t>
            </a:r>
            <a:r>
              <a:rPr lang="en-US" sz="2800" dirty="0"/>
              <a:t>, many, great 	</a:t>
            </a:r>
            <a:r>
              <a:rPr lang="he-IL" sz="2800" dirty="0"/>
              <a:t>	</a:t>
            </a:r>
            <a:r>
              <a:rPr lang="en-US" sz="2800" dirty="0"/>
              <a:t>452</a:t>
            </a:r>
          </a:p>
          <a:p>
            <a:r>
              <a:rPr lang="he-IL" sz="3600" dirty="0"/>
              <a:t>מְאֹד</a:t>
            </a:r>
            <a:r>
              <a:rPr lang="he-IL" sz="2800" dirty="0"/>
              <a:t> </a:t>
            </a:r>
            <a:r>
              <a:rPr lang="en-US" sz="2800" dirty="0"/>
              <a:t>		very (adv.), might (N.)	303</a:t>
            </a:r>
          </a:p>
          <a:p>
            <a:r>
              <a:rPr lang="he-IL" sz="3600" dirty="0"/>
              <a:t>זֹאת / זֶה </a:t>
            </a:r>
            <a:r>
              <a:rPr lang="en-US" sz="2800" dirty="0"/>
              <a:t>	this (</a:t>
            </a:r>
            <a:r>
              <a:rPr lang="en-US" sz="2800" dirty="0" err="1"/>
              <a:t>m.s.</a:t>
            </a:r>
            <a:r>
              <a:rPr lang="en-US" sz="2800" dirty="0"/>
              <a:t> / </a:t>
            </a:r>
            <a:r>
              <a:rPr lang="en-US" sz="2800" dirty="0" err="1"/>
              <a:t>f.s</a:t>
            </a:r>
            <a:r>
              <a:rPr lang="en-US" sz="2800" dirty="0"/>
              <a:t>.) 	</a:t>
            </a:r>
            <a:r>
              <a:rPr lang="he-IL" sz="2800" dirty="0" smtClean="0"/>
              <a:t>		</a:t>
            </a:r>
            <a:r>
              <a:rPr lang="he-IL" sz="2800" dirty="0"/>
              <a:t>	</a:t>
            </a:r>
            <a:r>
              <a:rPr lang="en-US" sz="2800" dirty="0" smtClean="0"/>
              <a:t>1,177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938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600" dirty="0"/>
              <a:t>פָּנִים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he-IL" sz="2800" dirty="0" smtClean="0"/>
              <a:t>	</a:t>
            </a:r>
            <a:r>
              <a:rPr lang="en-US" sz="2800" dirty="0" smtClean="0"/>
              <a:t>face</a:t>
            </a:r>
            <a:r>
              <a:rPr lang="en-US" sz="2800" dirty="0"/>
              <a:t>, front 		</a:t>
            </a:r>
            <a:r>
              <a:rPr lang="he-IL" sz="2800" dirty="0"/>
              <a:t>	2,126</a:t>
            </a:r>
            <a:endParaRPr lang="en-US" sz="2800" dirty="0"/>
          </a:p>
          <a:p>
            <a:r>
              <a:rPr lang="he-IL" sz="3600" dirty="0"/>
              <a:t>שָׁנָה</a:t>
            </a:r>
            <a:r>
              <a:rPr lang="he-IL" sz="2800" dirty="0"/>
              <a:t> </a:t>
            </a:r>
            <a:r>
              <a:rPr lang="el-GR" sz="2800" dirty="0"/>
              <a:t>		</a:t>
            </a:r>
            <a:r>
              <a:rPr lang="he-IL" sz="2800" dirty="0" smtClean="0"/>
              <a:t>	</a:t>
            </a:r>
            <a:r>
              <a:rPr lang="en-US" sz="2800" dirty="0" smtClean="0"/>
              <a:t>year </a:t>
            </a:r>
            <a:r>
              <a:rPr lang="en-US" sz="2800" dirty="0"/>
              <a:t>			</a:t>
            </a:r>
            <a:r>
              <a:rPr lang="he-IL" sz="2800" dirty="0" smtClean="0"/>
              <a:t>		</a:t>
            </a:r>
            <a:r>
              <a:rPr lang="he-IL" sz="2800" dirty="0"/>
              <a:t>	</a:t>
            </a:r>
            <a:r>
              <a:rPr lang="en-US" sz="2800" dirty="0"/>
              <a:t>875</a:t>
            </a:r>
          </a:p>
          <a:p>
            <a:r>
              <a:rPr lang="he-IL" sz="3600" dirty="0"/>
              <a:t>לֵבָב / לֵב</a:t>
            </a:r>
            <a:r>
              <a:rPr lang="en-US" sz="3600" dirty="0"/>
              <a:t> </a:t>
            </a:r>
            <a:r>
              <a:rPr lang="en-US" sz="2800" dirty="0"/>
              <a:t>	heart, mind		</a:t>
            </a:r>
            <a:r>
              <a:rPr lang="he-IL" sz="2800" dirty="0"/>
              <a:t>	</a:t>
            </a:r>
            <a:r>
              <a:rPr lang="en-US" sz="2800" dirty="0"/>
              <a:t>854</a:t>
            </a:r>
          </a:p>
          <a:p>
            <a:r>
              <a:rPr lang="he-IL" sz="3600" dirty="0"/>
              <a:t>שָׁם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he-IL" sz="2800" dirty="0" smtClean="0"/>
              <a:t>	</a:t>
            </a:r>
            <a:r>
              <a:rPr lang="en-US" sz="2800" dirty="0" smtClean="0"/>
              <a:t>there</a:t>
            </a:r>
            <a:r>
              <a:rPr lang="en-US" sz="2800" dirty="0"/>
              <a:t>, thither 	</a:t>
            </a:r>
            <a:r>
              <a:rPr lang="he-IL" sz="2800" dirty="0"/>
              <a:t>	</a:t>
            </a:r>
            <a:r>
              <a:rPr lang="en-US" sz="2800" dirty="0"/>
              <a:t>834</a:t>
            </a:r>
          </a:p>
          <a:p>
            <a:r>
              <a:rPr lang="he-IL" sz="3600" dirty="0"/>
              <a:t>כֵּן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he-IL" sz="2800" dirty="0" smtClean="0"/>
              <a:t>		</a:t>
            </a:r>
            <a:r>
              <a:rPr lang="en-US" sz="2800" dirty="0" smtClean="0"/>
              <a:t>thus</a:t>
            </a:r>
            <a:r>
              <a:rPr lang="en-US" sz="2800" dirty="0"/>
              <a:t>, so 		</a:t>
            </a:r>
            <a:r>
              <a:rPr lang="he-IL" sz="2800" dirty="0" smtClean="0"/>
              <a:t>		</a:t>
            </a:r>
            <a:r>
              <a:rPr lang="he-IL" sz="2800" dirty="0"/>
              <a:t>	</a:t>
            </a:r>
            <a:r>
              <a:rPr lang="en-US" sz="2800" dirty="0"/>
              <a:t>787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J. Speak:  Lesson 7 Adjectives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5" y="2052918"/>
            <a:ext cx="11698941" cy="4195481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סְלִיחָה</a:t>
            </a:r>
            <a:r>
              <a:rPr lang="he-IL" sz="2800" dirty="0" smtClean="0"/>
              <a:t>				</a:t>
            </a:r>
            <a:r>
              <a:rPr lang="en-US" sz="2800" dirty="0" smtClean="0"/>
              <a:t>	</a:t>
            </a:r>
            <a:r>
              <a:rPr lang="he-IL" sz="2800" dirty="0" smtClean="0"/>
              <a:t>				</a:t>
            </a:r>
            <a:r>
              <a:rPr lang="en-US" sz="2800" dirty="0" smtClean="0"/>
              <a:t>excuse me</a:t>
            </a:r>
          </a:p>
          <a:p>
            <a:r>
              <a:rPr lang="he-IL" sz="3600" dirty="0" smtClean="0"/>
              <a:t>אֵיפֹה רְחוֹב מֶלֶךְ דָוִד, בְּבַקָשָׂה </a:t>
            </a:r>
            <a:r>
              <a:rPr lang="en-US" sz="2800" dirty="0" smtClean="0"/>
              <a:t>	Where is King David Street, please?</a:t>
            </a:r>
          </a:p>
          <a:p>
            <a:r>
              <a:rPr lang="he-IL" sz="3600" dirty="0" smtClean="0"/>
              <a:t>יָמִין וְשְׁמֹאל עַל </a:t>
            </a:r>
            <a:r>
              <a:rPr lang="he-IL" sz="3600" smtClean="0"/>
              <a:t>יָד הַשֵּׁרוּתִים </a:t>
            </a:r>
            <a:r>
              <a:rPr lang="en-US" sz="2800" dirty="0" smtClean="0"/>
              <a:t>	Right and left near the restroom</a:t>
            </a:r>
          </a:p>
          <a:p>
            <a:r>
              <a:rPr lang="he-IL" sz="3600" dirty="0" smtClean="0"/>
              <a:t>תּוֹדָה רַבָה לְךָ / לְךְ</a:t>
            </a:r>
            <a:r>
              <a:rPr lang="en-US" sz="3600" dirty="0" smtClean="0"/>
              <a:t> </a:t>
            </a:r>
            <a:r>
              <a:rPr lang="en-US" sz="2800" dirty="0" smtClean="0"/>
              <a:t>			</a:t>
            </a:r>
            <a:r>
              <a:rPr lang="he-IL" sz="2800" dirty="0" smtClean="0"/>
              <a:t>	</a:t>
            </a:r>
            <a:r>
              <a:rPr lang="en-US" sz="2800" dirty="0" smtClean="0"/>
              <a:t>Thank you (m./ f.) very much</a:t>
            </a:r>
          </a:p>
          <a:p>
            <a:r>
              <a:rPr lang="he-IL" sz="3600" dirty="0" smtClean="0"/>
              <a:t>בְּסֵדֶר</a:t>
            </a:r>
            <a:r>
              <a:rPr lang="he-IL" sz="2800" dirty="0" smtClean="0"/>
              <a:t> </a:t>
            </a:r>
            <a:r>
              <a:rPr lang="en-US" sz="2800" dirty="0" smtClean="0"/>
              <a:t>					</a:t>
            </a:r>
            <a:r>
              <a:rPr lang="he-IL" sz="2800" dirty="0" smtClean="0"/>
              <a:t>				</a:t>
            </a:r>
            <a:r>
              <a:rPr lang="en-US" sz="2800" dirty="0" smtClean="0"/>
              <a:t>Ok, or alright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9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/>
              <a:t>עַ֫יִן</a:t>
            </a:r>
            <a:r>
              <a:rPr lang="he-IL" dirty="0"/>
              <a:t> 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sz="2800" dirty="0" smtClean="0"/>
              <a:t>spring</a:t>
            </a:r>
            <a:r>
              <a:rPr lang="en-US" sz="2800" dirty="0"/>
              <a:t>, eye			890</a:t>
            </a:r>
          </a:p>
          <a:p>
            <a:r>
              <a:rPr lang="he-IL" sz="3600" dirty="0"/>
              <a:t>עֶ֫בֶד</a:t>
            </a:r>
            <a:r>
              <a:rPr lang="he-IL" dirty="0"/>
              <a:t>		</a:t>
            </a:r>
            <a:r>
              <a:rPr lang="en-US" dirty="0"/>
              <a:t>	</a:t>
            </a:r>
            <a:r>
              <a:rPr lang="en-US" sz="2800" dirty="0"/>
              <a:t>servant, slave 		803</a:t>
            </a:r>
          </a:p>
          <a:p>
            <a:r>
              <a:rPr lang="he-IL" sz="3600" dirty="0"/>
              <a:t>כֹּהֵן</a:t>
            </a:r>
            <a:r>
              <a:rPr lang="he-IL" dirty="0"/>
              <a:t> </a:t>
            </a:r>
            <a:r>
              <a:rPr lang="en-US" dirty="0"/>
              <a:t>			</a:t>
            </a:r>
            <a:r>
              <a:rPr lang="en-US" sz="2800" dirty="0"/>
              <a:t>priest 				</a:t>
            </a:r>
            <a:r>
              <a:rPr lang="en-US" sz="2800" dirty="0" smtClean="0"/>
              <a:t>	750</a:t>
            </a:r>
            <a:endParaRPr lang="en-US" sz="2800" dirty="0"/>
          </a:p>
          <a:p>
            <a:r>
              <a:rPr lang="he-IL" sz="3600" dirty="0"/>
              <a:t>מִצְרַ֫יִם</a:t>
            </a:r>
            <a:r>
              <a:rPr lang="he-IL" dirty="0"/>
              <a:t> </a:t>
            </a:r>
            <a:r>
              <a:rPr lang="en-US" dirty="0"/>
              <a:t>		</a:t>
            </a:r>
            <a:r>
              <a:rPr lang="en-US" sz="2800" dirty="0"/>
              <a:t>Egypt 				</a:t>
            </a:r>
            <a:r>
              <a:rPr lang="en-US" sz="2800" dirty="0" smtClean="0"/>
              <a:t>	681</a:t>
            </a:r>
            <a:endParaRPr lang="en-US" sz="2800" dirty="0"/>
          </a:p>
          <a:p>
            <a:r>
              <a:rPr lang="he-IL" sz="3600" dirty="0"/>
              <a:t>אָח</a:t>
            </a:r>
            <a:r>
              <a:rPr lang="he-IL" dirty="0"/>
              <a:t> 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sz="2800" dirty="0" smtClean="0"/>
              <a:t>brother </a:t>
            </a:r>
            <a:r>
              <a:rPr lang="en-US" sz="2800" dirty="0"/>
              <a:t>			</a:t>
            </a:r>
            <a:r>
              <a:rPr lang="en-US" sz="2800" dirty="0" smtClean="0"/>
              <a:t>		632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640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600" dirty="0"/>
              <a:t>אֲשֶׂר</a:t>
            </a:r>
            <a:r>
              <a:rPr lang="en-US" dirty="0"/>
              <a:t>		</a:t>
            </a:r>
            <a:r>
              <a:rPr lang="he-IL" dirty="0"/>
              <a:t>	</a:t>
            </a:r>
            <a:r>
              <a:rPr lang="en-US" sz="2800" dirty="0"/>
              <a:t>who, which, because	5,502	</a:t>
            </a:r>
          </a:p>
          <a:p>
            <a:r>
              <a:rPr lang="he-IL" sz="3600" dirty="0"/>
              <a:t>רֹאשׁ</a:t>
            </a:r>
            <a:r>
              <a:rPr lang="he-IL" dirty="0"/>
              <a:t> 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sz="2800" dirty="0" smtClean="0"/>
              <a:t>head</a:t>
            </a:r>
            <a:r>
              <a:rPr lang="en-US" sz="2800" dirty="0"/>
              <a:t>				</a:t>
            </a:r>
            <a:r>
              <a:rPr lang="en-US" sz="2800" dirty="0" smtClean="0"/>
              <a:t>			612</a:t>
            </a:r>
            <a:endParaRPr lang="en-US" sz="2800" dirty="0"/>
          </a:p>
          <a:p>
            <a:r>
              <a:rPr lang="he-IL" sz="3600" dirty="0"/>
              <a:t>בַּת</a:t>
            </a:r>
            <a:r>
              <a:rPr lang="he-IL" dirty="0"/>
              <a:t> 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sz="2800" dirty="0" smtClean="0"/>
              <a:t>daughter </a:t>
            </a:r>
            <a:r>
              <a:rPr lang="en-US" sz="2800" dirty="0"/>
              <a:t>			</a:t>
            </a:r>
            <a:r>
              <a:rPr lang="en-US" sz="2800" dirty="0" smtClean="0"/>
              <a:t>			597</a:t>
            </a:r>
            <a:endParaRPr lang="en-US" sz="2800" dirty="0"/>
          </a:p>
          <a:p>
            <a:r>
              <a:rPr lang="he-IL" sz="3600" dirty="0"/>
              <a:t>מַ֫יִם</a:t>
            </a:r>
            <a:r>
              <a:rPr lang="he-IL" dirty="0"/>
              <a:t> </a:t>
            </a:r>
            <a:r>
              <a:rPr lang="en-US" dirty="0"/>
              <a:t>			</a:t>
            </a:r>
            <a:r>
              <a:rPr lang="en-US" sz="2800" dirty="0"/>
              <a:t>water 				</a:t>
            </a:r>
            <a:r>
              <a:rPr lang="en-US" sz="2800" dirty="0" smtClean="0"/>
              <a:t>			580 </a:t>
            </a:r>
            <a:endParaRPr lang="en-US" sz="2800" dirty="0"/>
          </a:p>
          <a:p>
            <a:r>
              <a:rPr lang="he-IL" sz="3600" dirty="0"/>
              <a:t>אָדָם</a:t>
            </a:r>
            <a:r>
              <a:rPr lang="he-IL" dirty="0"/>
              <a:t> 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sz="2800" dirty="0" smtClean="0"/>
              <a:t>man</a:t>
            </a:r>
            <a:r>
              <a:rPr lang="en-US" sz="2800" dirty="0"/>
              <a:t>, mankind, Adam	562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/>
              <a:t>אֶל</a:t>
            </a:r>
            <a:r>
              <a:rPr lang="en-US" sz="4000" dirty="0"/>
              <a:t>	</a:t>
            </a:r>
            <a:r>
              <a:rPr lang="en-US" sz="2800" dirty="0"/>
              <a:t>			to, into, towards			</a:t>
            </a:r>
            <a:r>
              <a:rPr lang="en-US" sz="2800" dirty="0" smtClean="0"/>
              <a:t>	5,512</a:t>
            </a:r>
            <a:endParaRPr lang="en-US" sz="2800" dirty="0"/>
          </a:p>
          <a:p>
            <a:r>
              <a:rPr lang="he-IL" sz="4000" dirty="0"/>
              <a:t>בְּ </a:t>
            </a:r>
            <a:r>
              <a:rPr lang="en-US" sz="4000" dirty="0"/>
              <a:t>	</a:t>
            </a:r>
            <a:r>
              <a:rPr lang="en-US" sz="2800" dirty="0"/>
              <a:t>			in, at, with, among, from 	</a:t>
            </a:r>
            <a:r>
              <a:rPr lang="en-US" sz="2800" dirty="0" smtClean="0"/>
              <a:t>1</a:t>
            </a:r>
            <a:r>
              <a:rPr lang="he-IL" sz="2800" dirty="0"/>
              <a:t>5</a:t>
            </a:r>
            <a:r>
              <a:rPr lang="en-US" sz="2800" dirty="0"/>
              <a:t>,</a:t>
            </a:r>
            <a:r>
              <a:rPr lang="he-IL" sz="2800" dirty="0"/>
              <a:t>545</a:t>
            </a:r>
            <a:endParaRPr lang="en-US" sz="2800" dirty="0"/>
          </a:p>
          <a:p>
            <a:r>
              <a:rPr lang="he-IL" sz="4000" dirty="0"/>
              <a:t>כְּ </a:t>
            </a:r>
            <a:r>
              <a:rPr lang="en-US" sz="4000" dirty="0"/>
              <a:t>	</a:t>
            </a:r>
            <a:r>
              <a:rPr lang="en-US" sz="2800" dirty="0"/>
              <a:t>			like, as 				</a:t>
            </a:r>
            <a:r>
              <a:rPr lang="en-US" sz="2800" dirty="0" smtClean="0"/>
              <a:t>				3,038</a:t>
            </a:r>
            <a:endParaRPr lang="en-US" sz="2800" dirty="0"/>
          </a:p>
          <a:p>
            <a:r>
              <a:rPr lang="he-IL" sz="4000" dirty="0"/>
              <a:t>כִּי</a:t>
            </a:r>
            <a:r>
              <a:rPr lang="en-US" sz="4000" dirty="0"/>
              <a:t> </a:t>
            </a:r>
            <a:r>
              <a:rPr lang="en-US" sz="2800" dirty="0"/>
              <a:t>				because, that, for, when	</a:t>
            </a:r>
            <a:r>
              <a:rPr lang="en-US" sz="2800" dirty="0" smtClean="0"/>
              <a:t>4,487 </a:t>
            </a:r>
            <a:r>
              <a:rPr lang="en-US" sz="2800" dirty="0"/>
              <a:t>	</a:t>
            </a:r>
          </a:p>
          <a:p>
            <a:r>
              <a:rPr lang="he-IL" sz="4000" dirty="0"/>
              <a:t>לְ </a:t>
            </a:r>
            <a:r>
              <a:rPr lang="en-US" sz="4000" dirty="0"/>
              <a:t>	</a:t>
            </a:r>
            <a:r>
              <a:rPr lang="en-US" sz="2800" dirty="0"/>
              <a:t>			for, to, until, towards 		</a:t>
            </a:r>
            <a:r>
              <a:rPr lang="en-US" sz="2800" dirty="0" smtClean="0"/>
              <a:t>	</a:t>
            </a:r>
            <a:r>
              <a:rPr lang="he-IL" sz="2800" dirty="0" smtClean="0"/>
              <a:t>20</a:t>
            </a:r>
            <a:r>
              <a:rPr lang="en-US" sz="2800" dirty="0"/>
              <a:t>,</a:t>
            </a:r>
            <a:r>
              <a:rPr lang="he-IL" sz="2800" dirty="0"/>
              <a:t>248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000" dirty="0"/>
              <a:t>מִן</a:t>
            </a:r>
            <a:r>
              <a:rPr lang="he-IL" sz="4400" dirty="0"/>
              <a:t> </a:t>
            </a:r>
            <a:r>
              <a:rPr lang="en-US" sz="4400" dirty="0"/>
              <a:t>	</a:t>
            </a:r>
            <a:r>
              <a:rPr lang="en-US" sz="2800" dirty="0"/>
              <a:t>			from, out of, because, since 	7,563</a:t>
            </a:r>
          </a:p>
          <a:p>
            <a:r>
              <a:rPr lang="he-IL" sz="4000" dirty="0"/>
              <a:t>עַד </a:t>
            </a:r>
            <a:r>
              <a:rPr lang="en-US" sz="4000" dirty="0"/>
              <a:t>	</a:t>
            </a:r>
            <a:r>
              <a:rPr lang="en-US" sz="2800" dirty="0"/>
              <a:t>		</a:t>
            </a:r>
            <a:r>
              <a:rPr lang="en-US" sz="2800" dirty="0" smtClean="0"/>
              <a:t>until</a:t>
            </a:r>
            <a:r>
              <a:rPr lang="en-US" sz="2800" dirty="0"/>
              <a:t>, while, toward 		</a:t>
            </a:r>
            <a:r>
              <a:rPr lang="en-US" sz="2800" dirty="0" smtClean="0"/>
              <a:t>	1,312</a:t>
            </a:r>
            <a:endParaRPr lang="en-US" sz="2800" dirty="0"/>
          </a:p>
          <a:p>
            <a:r>
              <a:rPr lang="he-IL" sz="4000" dirty="0"/>
              <a:t>עִיר </a:t>
            </a:r>
            <a:r>
              <a:rPr lang="en-US" sz="4000" dirty="0"/>
              <a:t>	</a:t>
            </a:r>
            <a:r>
              <a:rPr lang="en-US" sz="2800" dirty="0"/>
              <a:t>		</a:t>
            </a:r>
            <a:r>
              <a:rPr lang="en-US" sz="2800" dirty="0" smtClean="0"/>
              <a:t>town</a:t>
            </a:r>
            <a:r>
              <a:rPr lang="en-US" sz="2800" dirty="0"/>
              <a:t>, city 				</a:t>
            </a:r>
            <a:r>
              <a:rPr lang="en-US" sz="2800" dirty="0" smtClean="0"/>
              <a:t>			1,092</a:t>
            </a:r>
            <a:endParaRPr lang="en-US" sz="2800" dirty="0"/>
          </a:p>
          <a:p>
            <a:r>
              <a:rPr lang="he-IL" sz="4000" dirty="0"/>
              <a:t>עַל</a:t>
            </a:r>
            <a:r>
              <a:rPr lang="en-US" sz="4000" dirty="0"/>
              <a:t>	</a:t>
            </a:r>
            <a:r>
              <a:rPr lang="en-US" sz="2800" dirty="0"/>
              <a:t>			on, upon, above, over		5,777</a:t>
            </a:r>
          </a:p>
          <a:p>
            <a:r>
              <a:rPr lang="he-IL" sz="4000" dirty="0"/>
              <a:t>עִם </a:t>
            </a:r>
            <a:r>
              <a:rPr lang="en-US" sz="4000" dirty="0"/>
              <a:t>	</a:t>
            </a:r>
            <a:r>
              <a:rPr lang="en-US" sz="2800" dirty="0"/>
              <a:t>		</a:t>
            </a:r>
            <a:r>
              <a:rPr lang="en-US" sz="2800" dirty="0" smtClean="0"/>
              <a:t>with </a:t>
            </a:r>
            <a:r>
              <a:rPr lang="en-US" sz="2800" dirty="0"/>
              <a:t>					</a:t>
            </a:r>
            <a:r>
              <a:rPr lang="en-US" sz="2800" dirty="0" smtClean="0"/>
              <a:t>				1,048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7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01" y="1023243"/>
            <a:ext cx="11719035" cy="6180081"/>
          </a:xfrm>
        </p:spPr>
        <p:txBody>
          <a:bodyPr>
            <a:noAutofit/>
          </a:bodyPr>
          <a:lstStyle/>
          <a:p>
            <a:r>
              <a:rPr lang="he-IL" sz="4000" dirty="0"/>
              <a:t>הִנֵּה   מַה־טּוֹב </a:t>
            </a:r>
            <a:r>
              <a:rPr lang="he-IL" sz="4000" dirty="0" smtClean="0"/>
              <a:t>         </a:t>
            </a:r>
            <a:r>
              <a:rPr lang="he-IL" sz="4000" dirty="0"/>
              <a:t>וּמַה־נָּעִים </a:t>
            </a:r>
            <a:r>
              <a:rPr lang="he-IL" sz="4000" dirty="0" smtClean="0"/>
              <a:t>         </a:t>
            </a:r>
            <a:r>
              <a:rPr lang="he-IL" sz="4000" dirty="0"/>
              <a:t>שֶׁבֶת    אַחִים    גַּם־  יָֽחַד׃ </a:t>
            </a:r>
            <a:endParaRPr lang="en-US" sz="4000" dirty="0"/>
          </a:p>
          <a:p>
            <a:r>
              <a:rPr lang="en-US" dirty="0"/>
              <a:t>     as one       </a:t>
            </a:r>
            <a:r>
              <a:rPr lang="en-US" dirty="0" smtClean="0"/>
              <a:t>  </a:t>
            </a:r>
            <a:r>
              <a:rPr lang="he-IL" dirty="0" smtClean="0"/>
              <a:t>    </a:t>
            </a:r>
            <a:r>
              <a:rPr lang="en-US" dirty="0" smtClean="0"/>
              <a:t>  </a:t>
            </a:r>
            <a:r>
              <a:rPr lang="en-US" dirty="0"/>
              <a:t>brothers    </a:t>
            </a:r>
            <a:r>
              <a:rPr lang="he-IL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dwell  </a:t>
            </a:r>
            <a:r>
              <a:rPr lang="he-IL" dirty="0" smtClean="0"/>
              <a:t>             </a:t>
            </a:r>
            <a:r>
              <a:rPr lang="en-US" dirty="0" smtClean="0"/>
              <a:t>   </a:t>
            </a:r>
            <a:r>
              <a:rPr lang="en-US" dirty="0"/>
              <a:t>and how pleasant  </a:t>
            </a:r>
            <a:r>
              <a:rPr lang="he-IL" dirty="0" smtClean="0"/>
              <a:t>     </a:t>
            </a:r>
            <a:r>
              <a:rPr lang="en-US" dirty="0" smtClean="0"/>
              <a:t>   </a:t>
            </a:r>
            <a:r>
              <a:rPr lang="en-US" dirty="0"/>
              <a:t>how good  </a:t>
            </a:r>
            <a:r>
              <a:rPr lang="he-IL" dirty="0" smtClean="0"/>
              <a:t>  </a:t>
            </a:r>
            <a:r>
              <a:rPr lang="en-US" dirty="0" smtClean="0"/>
              <a:t>   </a:t>
            </a:r>
            <a:r>
              <a:rPr lang="en-US" dirty="0"/>
              <a:t>behold</a:t>
            </a:r>
          </a:p>
          <a:p>
            <a:r>
              <a:rPr lang="en-US" sz="2800" dirty="0"/>
              <a:t> How good and pleasant it is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</a:t>
            </a:r>
            <a:r>
              <a:rPr lang="en-US" dirty="0" smtClean="0"/>
              <a:t>(repeat)</a:t>
            </a:r>
            <a:endParaRPr lang="en-US" sz="1600" dirty="0"/>
          </a:p>
          <a:p>
            <a:r>
              <a:rPr lang="en-US" sz="2800" dirty="0"/>
              <a:t>Chorus:</a:t>
            </a:r>
          </a:p>
          <a:p>
            <a:r>
              <a:rPr lang="he-IL" sz="3600" dirty="0"/>
              <a:t>הִנֵּה   </a:t>
            </a:r>
            <a:r>
              <a:rPr lang="he-IL" sz="3600" dirty="0" smtClean="0"/>
              <a:t>מַה־טּוֹב               שֶׁבֶת    </a:t>
            </a:r>
            <a:r>
              <a:rPr lang="he-IL" sz="3600" dirty="0"/>
              <a:t>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r>
              <a:rPr lang="he-IL" sz="3600" dirty="0"/>
              <a:t>הִנֵּה   מַה־טּוֹב   </a:t>
            </a:r>
            <a:r>
              <a:rPr lang="he-IL" sz="3600" dirty="0" smtClean="0"/>
              <a:t>            </a:t>
            </a:r>
            <a:r>
              <a:rPr lang="he-IL" sz="3600" dirty="0"/>
              <a:t>שֶׁבֶת    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672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12344"/>
            <a:ext cx="8946541" cy="4195481"/>
          </a:xfrm>
        </p:spPr>
        <p:txBody>
          <a:bodyPr>
            <a:normAutofit/>
          </a:bodyPr>
          <a:lstStyle/>
          <a:p>
            <a:r>
              <a:rPr lang="he-IL" sz="4400" dirty="0" smtClean="0"/>
              <a:t>בֵּן </a:t>
            </a:r>
            <a:r>
              <a:rPr lang="en-US" sz="2800" dirty="0"/>
              <a:t>				son, descendant	</a:t>
            </a:r>
            <a:r>
              <a:rPr lang="en-US" sz="2800" dirty="0" smtClean="0"/>
              <a:t>	4,932</a:t>
            </a:r>
            <a:endParaRPr lang="en-US" sz="2800" dirty="0"/>
          </a:p>
          <a:p>
            <a:r>
              <a:rPr lang="he-IL" sz="4400" dirty="0"/>
              <a:t>כֹּל</a:t>
            </a:r>
            <a:r>
              <a:rPr lang="he-IL" sz="2800" dirty="0"/>
              <a:t> </a:t>
            </a:r>
            <a:r>
              <a:rPr lang="en-US" sz="2800" dirty="0"/>
              <a:t>				all, each, every			5,412 	</a:t>
            </a:r>
          </a:p>
          <a:p>
            <a:r>
              <a:rPr lang="he-IL" sz="4400" dirty="0"/>
              <a:t>דֶּ֫רֶךְ</a:t>
            </a:r>
            <a:r>
              <a:rPr lang="en-US" sz="2800" dirty="0"/>
              <a:t>		</a:t>
            </a:r>
            <a:r>
              <a:rPr lang="he-IL" sz="2800" dirty="0"/>
              <a:t>	 	</a:t>
            </a:r>
            <a:r>
              <a:rPr lang="en-US" sz="2800" dirty="0"/>
              <a:t>way, road</a:t>
            </a:r>
            <a:r>
              <a:rPr lang="he-IL" sz="2800" dirty="0"/>
              <a:t>	</a:t>
            </a:r>
            <a:r>
              <a:rPr lang="en-US" sz="2800" dirty="0"/>
              <a:t>			</a:t>
            </a:r>
            <a:r>
              <a:rPr lang="en-US" sz="2800" dirty="0" smtClean="0"/>
              <a:t>	712</a:t>
            </a:r>
            <a:endParaRPr lang="en-US" sz="2800" dirty="0"/>
          </a:p>
          <a:p>
            <a:r>
              <a:rPr lang="he-IL" sz="4400" dirty="0"/>
              <a:t>יָד</a:t>
            </a:r>
            <a:r>
              <a:rPr lang="he-IL" sz="2800" dirty="0"/>
              <a:t> </a:t>
            </a:r>
            <a:r>
              <a:rPr lang="en-US" sz="2800" dirty="0"/>
              <a:t>				</a:t>
            </a:r>
            <a:r>
              <a:rPr lang="en-US" sz="2800" dirty="0" smtClean="0"/>
              <a:t>	hand</a:t>
            </a:r>
            <a:r>
              <a:rPr lang="en-US" sz="2800" dirty="0"/>
              <a:t>, forearm			1,</a:t>
            </a:r>
            <a:r>
              <a:rPr lang="he-IL" sz="2800" dirty="0"/>
              <a:t>617</a:t>
            </a:r>
            <a:endParaRPr lang="en-US" sz="2800" dirty="0"/>
          </a:p>
          <a:p>
            <a:r>
              <a:rPr lang="he-IL" sz="4400" dirty="0"/>
              <a:t>שֵׁם</a:t>
            </a:r>
            <a:r>
              <a:rPr lang="he-IL" sz="2800" dirty="0"/>
              <a:t> </a:t>
            </a:r>
            <a:r>
              <a:rPr lang="en-US" sz="2800" dirty="0"/>
              <a:t>				name				</a:t>
            </a:r>
            <a:r>
              <a:rPr lang="en-US" sz="2800" dirty="0" smtClean="0"/>
              <a:t>	</a:t>
            </a:r>
            <a:r>
              <a:rPr lang="en-US" sz="2800" dirty="0"/>
              <a:t>	</a:t>
            </a:r>
            <a:r>
              <a:rPr lang="en-US" sz="2800" dirty="0" smtClean="0"/>
              <a:t>881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66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76824"/>
          </a:xfrm>
        </p:spPr>
        <p:txBody>
          <a:bodyPr/>
          <a:lstStyle/>
          <a:p>
            <a:r>
              <a:rPr lang="en-US" dirty="0" smtClean="0"/>
              <a:t>Chapter 4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45594"/>
            <a:ext cx="8946541" cy="4195481"/>
          </a:xfrm>
        </p:spPr>
        <p:txBody>
          <a:bodyPr/>
          <a:lstStyle/>
          <a:p>
            <a:r>
              <a:rPr lang="he-IL" sz="4400" dirty="0"/>
              <a:t>הִנֵּה</a:t>
            </a:r>
            <a:r>
              <a:rPr lang="en-US" dirty="0"/>
              <a:t>		 		</a:t>
            </a:r>
            <a:r>
              <a:rPr lang="en-US" sz="2800" dirty="0"/>
              <a:t>behold! lo! 				1,059</a:t>
            </a:r>
          </a:p>
          <a:p>
            <a:r>
              <a:rPr lang="he-IL" sz="4400" dirty="0"/>
              <a:t>נֶ֫פֶשׁ</a:t>
            </a:r>
            <a:r>
              <a:rPr lang="he-IL" dirty="0"/>
              <a:t> </a:t>
            </a:r>
            <a:r>
              <a:rPr lang="en-US" dirty="0"/>
              <a:t>				</a:t>
            </a:r>
            <a:r>
              <a:rPr lang="en-US" sz="2800" dirty="0"/>
              <a:t>soul, life 				</a:t>
            </a:r>
            <a:r>
              <a:rPr lang="en-US" sz="2800" dirty="0" smtClean="0"/>
              <a:t>	757</a:t>
            </a:r>
            <a:endParaRPr lang="en-US" sz="2800" dirty="0"/>
          </a:p>
          <a:p>
            <a:r>
              <a:rPr lang="he-IL" sz="4400" dirty="0"/>
              <a:t>שָׁמִַ֫יִם</a:t>
            </a:r>
            <a:r>
              <a:rPr lang="en-US" dirty="0"/>
              <a:t>		 	</a:t>
            </a:r>
            <a:r>
              <a:rPr lang="en-US" sz="2800" dirty="0"/>
              <a:t>heavens, sky				422</a:t>
            </a:r>
          </a:p>
          <a:p>
            <a:r>
              <a:rPr lang="he-IL" sz="4400" dirty="0"/>
              <a:t>שָׁמַע</a:t>
            </a:r>
            <a:r>
              <a:rPr lang="he-IL" dirty="0"/>
              <a:t> </a:t>
            </a:r>
            <a:r>
              <a:rPr lang="en-US" dirty="0"/>
              <a:t>				</a:t>
            </a:r>
            <a:r>
              <a:rPr lang="en-US" sz="2800" dirty="0"/>
              <a:t>to hear, listen, obey	</a:t>
            </a:r>
            <a:r>
              <a:rPr lang="en-US" sz="2800" dirty="0" smtClean="0"/>
              <a:t>1,159</a:t>
            </a:r>
            <a:endParaRPr lang="en-US" sz="2800" dirty="0"/>
          </a:p>
          <a:p>
            <a:r>
              <a:rPr lang="he-IL" sz="4400" dirty="0"/>
              <a:t>תּוֹרָה</a:t>
            </a:r>
            <a:r>
              <a:rPr lang="he-IL" dirty="0"/>
              <a:t> </a:t>
            </a:r>
            <a:r>
              <a:rPr lang="en-US" dirty="0"/>
              <a:t>			</a:t>
            </a:r>
            <a:r>
              <a:rPr lang="en-US" sz="2800" dirty="0"/>
              <a:t>law, instruction			220</a:t>
            </a:r>
          </a:p>
        </p:txBody>
      </p:sp>
    </p:spTree>
    <p:extLst>
      <p:ext uri="{BB962C8B-B14F-4D97-AF65-F5344CB8AC3E}">
        <p14:creationId xmlns:p14="http://schemas.microsoft.com/office/powerpoint/2010/main" val="68121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42757" cy="4195481"/>
          </a:xfrm>
        </p:spPr>
        <p:txBody>
          <a:bodyPr>
            <a:normAutofit/>
          </a:bodyPr>
          <a:lstStyle/>
          <a:p>
            <a:r>
              <a:rPr lang="he-IL" sz="4000" dirty="0"/>
              <a:t>אָב</a:t>
            </a:r>
            <a:r>
              <a:rPr lang="he-IL" sz="3200" dirty="0"/>
              <a:t> </a:t>
            </a:r>
            <a:r>
              <a:rPr lang="en-US" sz="3200" dirty="0"/>
              <a:t>				father, ancestor			1,210</a:t>
            </a:r>
          </a:p>
          <a:p>
            <a:r>
              <a:rPr lang="he-IL" sz="4000" dirty="0"/>
              <a:t>אֱלֹהִים</a:t>
            </a:r>
            <a:r>
              <a:rPr lang="he-IL" sz="3200" dirty="0"/>
              <a:t> </a:t>
            </a:r>
            <a:r>
              <a:rPr lang="en-US" sz="3200" dirty="0"/>
              <a:t>			God, god				</a:t>
            </a:r>
            <a:r>
              <a:rPr lang="en-US" sz="3200" dirty="0" smtClean="0"/>
              <a:t>	2,600</a:t>
            </a:r>
            <a:endParaRPr lang="en-US" sz="3200" dirty="0"/>
          </a:p>
          <a:p>
            <a:r>
              <a:rPr lang="he-IL" sz="4000" dirty="0"/>
              <a:t>אָמַר</a:t>
            </a:r>
            <a:r>
              <a:rPr lang="en-US" sz="3200" dirty="0"/>
              <a:t>				to say					</a:t>
            </a:r>
            <a:r>
              <a:rPr lang="en-US" sz="3200" dirty="0" smtClean="0"/>
              <a:t>		5,309 </a:t>
            </a:r>
            <a:endParaRPr lang="en-US" sz="3200" dirty="0"/>
          </a:p>
          <a:p>
            <a:r>
              <a:rPr lang="he-IL" sz="4000" dirty="0"/>
              <a:t>בַּ֫יִת</a:t>
            </a:r>
            <a:r>
              <a:rPr lang="en-US" sz="3200" dirty="0"/>
              <a:t>				house, palace, dynasty		2,0</a:t>
            </a:r>
            <a:r>
              <a:rPr lang="he-IL" sz="3200" dirty="0"/>
              <a:t>5</a:t>
            </a:r>
            <a:r>
              <a:rPr lang="en-US" sz="3200" dirty="0"/>
              <a:t>0</a:t>
            </a:r>
          </a:p>
          <a:p>
            <a:r>
              <a:rPr lang="he-IL" sz="4000" dirty="0"/>
              <a:t>הָיָה</a:t>
            </a:r>
            <a:r>
              <a:rPr lang="he-IL" sz="3200" dirty="0"/>
              <a:t> </a:t>
            </a:r>
            <a:r>
              <a:rPr lang="en-US" sz="3200" dirty="0"/>
              <a:t>				to be, become, happen		</a:t>
            </a:r>
            <a:r>
              <a:rPr lang="en-US" sz="3200" dirty="0" smtClean="0"/>
              <a:t>3,561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808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21736" cy="4195481"/>
          </a:xfrm>
        </p:spPr>
        <p:txBody>
          <a:bodyPr/>
          <a:lstStyle/>
          <a:p>
            <a:r>
              <a:rPr lang="he-IL" sz="4000" dirty="0"/>
              <a:t>זָכַר</a:t>
            </a:r>
            <a:r>
              <a:rPr lang="he-IL" sz="3200" dirty="0"/>
              <a:t> </a:t>
            </a:r>
            <a:r>
              <a:rPr lang="en-US" sz="3200" dirty="0"/>
              <a:t>				to remember, mention		</a:t>
            </a:r>
            <a:r>
              <a:rPr lang="en-US" sz="3200" dirty="0" smtClean="0"/>
              <a:t>	2</a:t>
            </a:r>
            <a:r>
              <a:rPr lang="he-IL" sz="3200" dirty="0"/>
              <a:t>32</a:t>
            </a:r>
            <a:endParaRPr lang="en-US" sz="3200" dirty="0"/>
          </a:p>
          <a:p>
            <a:r>
              <a:rPr lang="he-IL" sz="4000" dirty="0"/>
              <a:t>כָּתַב</a:t>
            </a:r>
            <a:r>
              <a:rPr lang="en-US" sz="3200" dirty="0"/>
              <a:t>				to write 				</a:t>
            </a:r>
            <a:r>
              <a:rPr lang="en-US" sz="3200" dirty="0" smtClean="0"/>
              <a:t>					223</a:t>
            </a:r>
            <a:endParaRPr lang="en-US" sz="3200" dirty="0"/>
          </a:p>
          <a:p>
            <a:r>
              <a:rPr lang="he-IL" sz="4000" dirty="0"/>
              <a:t>עַם</a:t>
            </a:r>
            <a:r>
              <a:rPr lang="he-IL" sz="3200" dirty="0"/>
              <a:t> </a:t>
            </a:r>
            <a:r>
              <a:rPr lang="en-US" sz="3200" dirty="0"/>
              <a:t>				people				</a:t>
            </a:r>
            <a:r>
              <a:rPr lang="en-US" sz="3200" dirty="0" smtClean="0"/>
              <a:t>					1,8</a:t>
            </a:r>
            <a:r>
              <a:rPr lang="he-IL" sz="3200" dirty="0"/>
              <a:t>67</a:t>
            </a:r>
            <a:endParaRPr lang="en-US" sz="3200" dirty="0"/>
          </a:p>
          <a:p>
            <a:r>
              <a:rPr lang="he-IL" sz="4000" dirty="0"/>
              <a:t>קָטַל</a:t>
            </a:r>
            <a:r>
              <a:rPr lang="he-IL" sz="3200" dirty="0"/>
              <a:t> </a:t>
            </a:r>
            <a:r>
              <a:rPr lang="en-US" sz="3200" dirty="0"/>
              <a:t>				to slay, kill				</a:t>
            </a:r>
            <a:r>
              <a:rPr lang="en-US" sz="3200" dirty="0" smtClean="0"/>
              <a:t>				3</a:t>
            </a:r>
            <a:endParaRPr lang="en-US" sz="3200" dirty="0"/>
          </a:p>
          <a:p>
            <a:r>
              <a:rPr lang="he-IL" sz="4000" dirty="0"/>
              <a:t>שָׁמַר</a:t>
            </a:r>
            <a:r>
              <a:rPr lang="he-IL" sz="3200" dirty="0"/>
              <a:t> </a:t>
            </a:r>
            <a:r>
              <a:rPr lang="en-US" sz="3200" dirty="0"/>
              <a:t>			to keep, watch over, guard	</a:t>
            </a:r>
            <a:r>
              <a:rPr lang="en-US" sz="3200" dirty="0" smtClean="0"/>
              <a:t>    516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1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23292"/>
            <a:ext cx="10045334" cy="4525107"/>
          </a:xfrm>
        </p:spPr>
        <p:txBody>
          <a:bodyPr>
            <a:normAutofit/>
          </a:bodyPr>
          <a:lstStyle/>
          <a:p>
            <a:r>
              <a:rPr lang="he-IL" sz="5000" dirty="0"/>
              <a:t>אֶ֫רֶץ </a:t>
            </a:r>
            <a:r>
              <a:rPr lang="en-US" sz="5000" dirty="0"/>
              <a:t>		</a:t>
            </a:r>
            <a:r>
              <a:rPr lang="en-US" sz="3200" dirty="0" smtClean="0"/>
              <a:t>land</a:t>
            </a:r>
            <a:r>
              <a:rPr lang="en-US" sz="3200" dirty="0"/>
              <a:t>, earth, ground			2,504</a:t>
            </a:r>
          </a:p>
          <a:p>
            <a:r>
              <a:rPr lang="he-IL" sz="5000" dirty="0"/>
              <a:t>אִישׁ </a:t>
            </a:r>
            <a:r>
              <a:rPr lang="en-US" sz="5000" dirty="0"/>
              <a:t>	</a:t>
            </a:r>
            <a:r>
              <a:rPr lang="en-US" sz="3200" dirty="0"/>
              <a:t>	</a:t>
            </a:r>
            <a:r>
              <a:rPr lang="en-US" sz="3200" dirty="0" smtClean="0"/>
              <a:t>man</a:t>
            </a:r>
            <a:r>
              <a:rPr lang="en-US" sz="3200" dirty="0"/>
              <a:t>, human 			</a:t>
            </a:r>
            <a:r>
              <a:rPr lang="en-US" sz="3200" dirty="0" smtClean="0"/>
              <a:t>			2,185</a:t>
            </a:r>
            <a:endParaRPr lang="en-US" sz="3200" dirty="0"/>
          </a:p>
          <a:p>
            <a:r>
              <a:rPr lang="he-IL" sz="5000" dirty="0"/>
              <a:t>אִשָּׁה </a:t>
            </a:r>
            <a:r>
              <a:rPr lang="en-US" sz="5000" dirty="0"/>
              <a:t>	</a:t>
            </a:r>
            <a:r>
              <a:rPr lang="en-US" sz="3200" dirty="0"/>
              <a:t>	</a:t>
            </a:r>
            <a:r>
              <a:rPr lang="en-US" sz="3200" dirty="0" smtClean="0"/>
              <a:t>woman</a:t>
            </a:r>
            <a:r>
              <a:rPr lang="en-US" sz="3200" dirty="0"/>
              <a:t>, wife			</a:t>
            </a:r>
            <a:r>
              <a:rPr lang="en-US" sz="3200" dirty="0" smtClean="0"/>
              <a:t>			781</a:t>
            </a:r>
            <a:endParaRPr lang="en-US" sz="3200" dirty="0"/>
          </a:p>
          <a:p>
            <a:r>
              <a:rPr lang="he-IL" sz="5000" dirty="0"/>
              <a:t>דָּבָר </a:t>
            </a:r>
            <a:r>
              <a:rPr lang="en-US" sz="5000" dirty="0"/>
              <a:t>	</a:t>
            </a:r>
            <a:r>
              <a:rPr lang="en-US" sz="3200" dirty="0"/>
              <a:t>	</a:t>
            </a:r>
            <a:r>
              <a:rPr lang="en-US" sz="3200" dirty="0" smtClean="0"/>
              <a:t>word</a:t>
            </a:r>
            <a:r>
              <a:rPr lang="en-US" sz="3200" dirty="0"/>
              <a:t>, matter, thing 		</a:t>
            </a:r>
            <a:r>
              <a:rPr lang="en-US" sz="3200" dirty="0" smtClean="0"/>
              <a:t>	1,</a:t>
            </a:r>
            <a:r>
              <a:rPr lang="he-IL" sz="3200" dirty="0"/>
              <a:t>442</a:t>
            </a:r>
            <a:endParaRPr lang="en-US" sz="3200" dirty="0"/>
          </a:p>
          <a:p>
            <a:r>
              <a:rPr lang="he-IL" sz="5000" dirty="0"/>
              <a:t>הָלַךְ </a:t>
            </a:r>
            <a:r>
              <a:rPr lang="en-US" sz="5000" dirty="0"/>
              <a:t>	</a:t>
            </a:r>
            <a:r>
              <a:rPr lang="en-US" sz="3200" dirty="0"/>
              <a:t>	</a:t>
            </a:r>
            <a:r>
              <a:rPr lang="en-US" sz="3200" dirty="0" smtClean="0"/>
              <a:t>to </a:t>
            </a:r>
            <a:r>
              <a:rPr lang="en-US" sz="3200" dirty="0"/>
              <a:t>go, walk 				</a:t>
            </a:r>
            <a:r>
              <a:rPr lang="en-US" sz="3200" dirty="0" smtClean="0"/>
              <a:t>		1,5</a:t>
            </a:r>
            <a:r>
              <a:rPr lang="he-IL" sz="3200" dirty="0" smtClean="0"/>
              <a:t>47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032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559" y="1745187"/>
            <a:ext cx="10089296" cy="445339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 </a:t>
            </a:r>
            <a:r>
              <a:rPr lang="he-IL" sz="5000" dirty="0" smtClean="0"/>
              <a:t>יְהוָה</a:t>
            </a:r>
            <a:r>
              <a:rPr lang="en-US" sz="5000" dirty="0" smtClean="0"/>
              <a:t> </a:t>
            </a:r>
            <a:r>
              <a:rPr lang="he-IL" sz="5000" dirty="0"/>
              <a:t>	</a:t>
            </a:r>
            <a:r>
              <a:rPr lang="he-IL" sz="3200" dirty="0"/>
              <a:t>		</a:t>
            </a:r>
            <a:r>
              <a:rPr lang="en-US" sz="3200" dirty="0" smtClean="0"/>
              <a:t>Yahweh</a:t>
            </a:r>
            <a:r>
              <a:rPr lang="en-US" sz="3200" dirty="0"/>
              <a:t>, Jehovah, LORD 	6,828</a:t>
            </a:r>
          </a:p>
          <a:p>
            <a:r>
              <a:rPr lang="he-IL" sz="5000" dirty="0"/>
              <a:t>יוֺם </a:t>
            </a:r>
            <a:r>
              <a:rPr lang="en-US" sz="3200" dirty="0"/>
              <a:t>				day, daylight, time		</a:t>
            </a:r>
            <a:r>
              <a:rPr lang="en-US" sz="3200" dirty="0" smtClean="0"/>
              <a:t>2,300</a:t>
            </a:r>
            <a:endParaRPr lang="en-US" sz="3200" dirty="0"/>
          </a:p>
          <a:p>
            <a:r>
              <a:rPr lang="he-IL" sz="5000" dirty="0"/>
              <a:t>יִשְׂרָאֵל </a:t>
            </a:r>
            <a:r>
              <a:rPr lang="en-US" sz="5000" dirty="0"/>
              <a:t>	</a:t>
            </a:r>
            <a:r>
              <a:rPr lang="en-US" sz="3200" dirty="0"/>
              <a:t>	</a:t>
            </a:r>
            <a:r>
              <a:rPr lang="en-US" sz="3200" dirty="0" smtClean="0"/>
              <a:t>Israel</a:t>
            </a:r>
            <a:r>
              <a:rPr lang="en-US" sz="3200" dirty="0"/>
              <a:t>					</a:t>
            </a:r>
            <a:r>
              <a:rPr lang="en-US" sz="3200" dirty="0" smtClean="0"/>
              <a:t>			2,506</a:t>
            </a:r>
            <a:endParaRPr lang="en-US" sz="3200" dirty="0"/>
          </a:p>
          <a:p>
            <a:r>
              <a:rPr lang="he-IL" sz="5000" dirty="0"/>
              <a:t>לֹא </a:t>
            </a:r>
            <a:r>
              <a:rPr lang="en-US" sz="5000" dirty="0"/>
              <a:t>	</a:t>
            </a:r>
            <a:r>
              <a:rPr lang="en-US" sz="3200" dirty="0"/>
              <a:t>			no, not				</a:t>
            </a:r>
            <a:r>
              <a:rPr lang="en-US" sz="3200" dirty="0" smtClean="0"/>
              <a:t>			5,185</a:t>
            </a:r>
            <a:endParaRPr lang="en-US" sz="3200" dirty="0"/>
          </a:p>
          <a:p>
            <a:r>
              <a:rPr lang="he-IL" sz="5000" dirty="0"/>
              <a:t>מֶ֫לֶךְ </a:t>
            </a:r>
            <a:r>
              <a:rPr lang="en-US" sz="5000" dirty="0"/>
              <a:t>	</a:t>
            </a:r>
            <a:r>
              <a:rPr lang="en-US" sz="3200" dirty="0"/>
              <a:t>		</a:t>
            </a:r>
            <a:r>
              <a:rPr lang="en-US" sz="3200" dirty="0" smtClean="0"/>
              <a:t>king</a:t>
            </a:r>
            <a:r>
              <a:rPr lang="en-US" sz="3200" dirty="0"/>
              <a:t>, ruler, prince			2,528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187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4.L.  Sing: Shema lullaby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39454" cy="4195481"/>
          </a:xfrm>
        </p:spPr>
        <p:txBody>
          <a:bodyPr/>
          <a:lstStyle/>
          <a:p>
            <a:r>
              <a:rPr lang="he-IL" sz="4400" dirty="0" smtClean="0"/>
              <a:t>שְׁמַע יִשְׂרָאֵל     </a:t>
            </a:r>
            <a:r>
              <a:rPr lang="he-IL" sz="4400" dirty="0"/>
              <a:t>יְהוָה אֱלֹהֵינוּ </a:t>
            </a:r>
            <a:r>
              <a:rPr lang="he-IL" sz="4400" dirty="0" smtClean="0"/>
              <a:t>   יְהוָה </a:t>
            </a:r>
            <a:r>
              <a:rPr lang="he-IL" sz="4400" dirty="0"/>
              <a:t>אֶחָֽד׃ </a:t>
            </a:r>
            <a:r>
              <a:rPr lang="en-US" sz="4400" dirty="0"/>
              <a:t>    </a:t>
            </a:r>
            <a:r>
              <a:rPr lang="en-US" dirty="0"/>
              <a:t>(Deut. 6:4)</a:t>
            </a:r>
          </a:p>
          <a:p>
            <a:r>
              <a:rPr lang="en-US" b="1" u="sng" dirty="0">
                <a:hlinkClick r:id="rId2"/>
              </a:rPr>
              <a:t>https://www.youtube.com/watch?v=pIOpZ9fQLbU&amp;t=0s&amp;list=PLnNXzYjQerJia_8yTy8OrM2K-BiN5OEup&amp;index=2</a:t>
            </a:r>
            <a:r>
              <a:rPr lang="en-US" b="1" dirty="0"/>
              <a:t>   </a:t>
            </a:r>
            <a:endParaRPr lang="en-US" dirty="0"/>
          </a:p>
          <a:p>
            <a:r>
              <a:rPr lang="en-US" b="1" dirty="0"/>
              <a:t>or search </a:t>
            </a:r>
            <a:r>
              <a:rPr lang="en-US" b="1" dirty="0" err="1"/>
              <a:t>Youtube</a:t>
            </a:r>
            <a:r>
              <a:rPr lang="en-US" b="1" dirty="0"/>
              <a:t> for: “</a:t>
            </a:r>
            <a:r>
              <a:rPr lang="en-US" dirty="0"/>
              <a:t>Shema Lullaby Judy </a:t>
            </a:r>
            <a:r>
              <a:rPr lang="en-US" dirty="0" err="1"/>
              <a:t>Ginsburgh</a:t>
            </a:r>
            <a:r>
              <a:rPr lang="en-US" dirty="0"/>
              <a:t>”</a:t>
            </a:r>
          </a:p>
          <a:p>
            <a:r>
              <a:rPr lang="en-US" dirty="0" smtClean="0"/>
              <a:t>Shabbat Shalom Medley</a:t>
            </a:r>
          </a:p>
          <a:p>
            <a:r>
              <a:rPr lang="en-US" dirty="0">
                <a:hlinkClick r:id="rId3"/>
              </a:rPr>
              <a:t>https://www.youtube.com/watch?v=-</a:t>
            </a:r>
            <a:r>
              <a:rPr lang="en-US" dirty="0" smtClean="0">
                <a:hlinkClick r:id="rId3"/>
              </a:rPr>
              <a:t>MBgACM_LcE&amp;list=RDEMSL0J_ngrs5U8EoQWZITH5w&amp;index=9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Hebrew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1959"/>
            <a:ext cx="10153267" cy="5150069"/>
          </a:xfrm>
        </p:spPr>
        <p:txBody>
          <a:bodyPr>
            <a:normAutofit lnSpcReduction="10000"/>
          </a:bodyPr>
          <a:lstStyle/>
          <a:p>
            <a:r>
              <a:rPr lang="he-IL" sz="4400" dirty="0" smtClean="0"/>
              <a:t>שָׁלוֹם         </a:t>
            </a:r>
            <a:r>
              <a:rPr lang="he-IL" sz="4400" dirty="0"/>
              <a:t>בּוֹקֶר </a:t>
            </a:r>
            <a:r>
              <a:rPr lang="he-IL" sz="4400" dirty="0" smtClean="0"/>
              <a:t>        </a:t>
            </a:r>
            <a:r>
              <a:rPr lang="he-IL" sz="4400" dirty="0"/>
              <a:t>טוֹב</a:t>
            </a:r>
            <a:r>
              <a:rPr lang="en-US" sz="4400" dirty="0"/>
              <a:t> </a:t>
            </a:r>
            <a:r>
              <a:rPr lang="en-US" sz="3600" dirty="0"/>
              <a:t>	</a:t>
            </a:r>
            <a:br>
              <a:rPr lang="en-US" sz="3600" dirty="0"/>
            </a:br>
            <a:r>
              <a:rPr lang="en-US" sz="3600" dirty="0" smtClean="0"/>
              <a:t>good    </a:t>
            </a:r>
            <a:r>
              <a:rPr lang="en-US" sz="3600" dirty="0"/>
              <a:t>morning     Hello</a:t>
            </a:r>
          </a:p>
          <a:p>
            <a:r>
              <a:rPr lang="he-IL" sz="4400" dirty="0" smtClean="0"/>
              <a:t>מַה             </a:t>
            </a:r>
            <a:r>
              <a:rPr lang="he-IL" sz="4400" dirty="0"/>
              <a:t>נִשְׁמַע</a:t>
            </a:r>
            <a:r>
              <a:rPr lang="en-US" sz="4400" dirty="0"/>
              <a:t>    </a:t>
            </a:r>
            <a:r>
              <a:rPr lang="en-US" sz="3600" dirty="0"/>
              <a:t>How’s it going?</a:t>
            </a:r>
          </a:p>
          <a:p>
            <a:r>
              <a:rPr lang="en-US" sz="3600" dirty="0" smtClean="0"/>
              <a:t>it </a:t>
            </a:r>
            <a:r>
              <a:rPr lang="en-US" sz="3600" dirty="0"/>
              <a:t>going    </a:t>
            </a:r>
            <a:r>
              <a:rPr lang="he-IL" sz="3600" dirty="0"/>
              <a:t>  </a:t>
            </a:r>
            <a:r>
              <a:rPr lang="en-US" sz="3600" dirty="0"/>
              <a:t> how’s</a:t>
            </a:r>
          </a:p>
          <a:p>
            <a:r>
              <a:rPr lang="he-IL" sz="4400" smtClean="0"/>
              <a:t>כֹּל      בְּסֶדֶר       </a:t>
            </a:r>
            <a:r>
              <a:rPr lang="he-IL" sz="4400" dirty="0"/>
              <a:t>תּוֹדָה </a:t>
            </a:r>
            <a:r>
              <a:rPr lang="en-US" sz="4400" dirty="0"/>
              <a:t>  </a:t>
            </a:r>
            <a:endParaRPr lang="he-IL" sz="4400" dirty="0" smtClean="0"/>
          </a:p>
          <a:p>
            <a:r>
              <a:rPr lang="he-IL" sz="4400" dirty="0"/>
              <a:t> </a:t>
            </a:r>
            <a:r>
              <a:rPr lang="en-US" sz="4400" dirty="0" smtClean="0"/>
              <a:t>thanks okay</a:t>
            </a:r>
            <a:r>
              <a:rPr lang="he-IL" sz="4400" dirty="0" smtClean="0"/>
              <a:t>    </a:t>
            </a:r>
            <a:r>
              <a:rPr lang="en-US" sz="3600" dirty="0" smtClean="0"/>
              <a:t>All, </a:t>
            </a:r>
            <a:endParaRPr lang="en-US" sz="3600" dirty="0"/>
          </a:p>
          <a:p>
            <a:r>
              <a:rPr lang="he-IL" sz="4400" dirty="0" smtClean="0"/>
              <a:t>לְהִתְרָאוֹת </a:t>
            </a:r>
            <a:r>
              <a:rPr lang="en-US" sz="3600" dirty="0" smtClean="0"/>
              <a:t>       </a:t>
            </a:r>
            <a:r>
              <a:rPr lang="en-US" sz="3600" dirty="0"/>
              <a:t>Good-bye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5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6.N.  Speak:   Lesson 6 Pronouns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43318"/>
            <a:ext cx="8946541" cy="5289176"/>
          </a:xfrm>
        </p:spPr>
        <p:txBody>
          <a:bodyPr>
            <a:normAutofit fontScale="77500" lnSpcReduction="20000"/>
          </a:bodyPr>
          <a:lstStyle/>
          <a:p>
            <a:r>
              <a:rPr lang="he-IL" sz="5100" dirty="0" smtClean="0"/>
              <a:t>אָתָּה </a:t>
            </a:r>
            <a:r>
              <a:rPr lang="he-IL" sz="5100" dirty="0"/>
              <a:t>מְדַּבֵּר </a:t>
            </a:r>
            <a:r>
              <a:rPr lang="he-IL" sz="5100" dirty="0" smtClean="0"/>
              <a:t>אַנגְלִית \ עִבְרִית</a:t>
            </a:r>
            <a:endParaRPr lang="en-US" sz="5100" dirty="0"/>
          </a:p>
          <a:p>
            <a:r>
              <a:rPr lang="en-US" dirty="0"/>
              <a:t>Do you (m.) speak English/Hebrew?</a:t>
            </a:r>
          </a:p>
          <a:p>
            <a:r>
              <a:rPr lang="he-IL" sz="5100" dirty="0"/>
              <a:t>אַתְּ מְדַּבֶּרֶת </a:t>
            </a:r>
            <a:r>
              <a:rPr lang="he-IL" sz="5100" dirty="0" smtClean="0"/>
              <a:t>אַנְגלִית \ עִבְרִית</a:t>
            </a:r>
            <a:endParaRPr lang="en-US" sz="5100" dirty="0"/>
          </a:p>
          <a:p>
            <a:r>
              <a:rPr lang="en-US" dirty="0"/>
              <a:t>Do you (f.) speak English/Hebrew?</a:t>
            </a:r>
          </a:p>
          <a:p>
            <a:r>
              <a:rPr lang="en-US" dirty="0"/>
              <a:t> </a:t>
            </a:r>
          </a:p>
          <a:p>
            <a:r>
              <a:rPr lang="he-IL" sz="4600" dirty="0" smtClean="0"/>
              <a:t>כֵּ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ן</a:t>
            </a:r>
            <a:r>
              <a:rPr lang="he-IL" sz="4600" dirty="0" smtClean="0"/>
              <a:t> אֲנִי מְדַּבֵּר קְצַת עִבְרִית </a:t>
            </a:r>
            <a:endParaRPr lang="en-US" sz="4600" dirty="0" smtClean="0"/>
          </a:p>
          <a:p>
            <a:r>
              <a:rPr lang="en-US" dirty="0" smtClean="0"/>
              <a:t>Yes, I speak a little Hebrew (m.)</a:t>
            </a:r>
          </a:p>
          <a:p>
            <a:r>
              <a:rPr lang="he-IL" sz="4600" dirty="0"/>
              <a:t>כֵּ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ן</a:t>
            </a:r>
            <a:r>
              <a:rPr lang="he-IL" sz="4600" dirty="0"/>
              <a:t> אֲנִי מְדַּבֶּרֶת קְצַת </a:t>
            </a:r>
            <a:r>
              <a:rPr lang="he-IL" sz="4600" dirty="0" smtClean="0"/>
              <a:t>עִבְרִית</a:t>
            </a:r>
            <a:endParaRPr lang="en-US" sz="4600" dirty="0"/>
          </a:p>
          <a:p>
            <a:r>
              <a:rPr lang="en-US" dirty="0"/>
              <a:t>Yes, I speak a little Hebrew (m.)</a:t>
            </a:r>
          </a:p>
          <a:p>
            <a:r>
              <a:rPr lang="en-US" dirty="0"/>
              <a:t> </a:t>
            </a:r>
          </a:p>
          <a:p>
            <a:r>
              <a:rPr lang="he-IL" sz="5100" dirty="0"/>
              <a:t>תּוֹדָה רָבָה </a:t>
            </a:r>
            <a:r>
              <a:rPr lang="en-US" sz="5100" dirty="0"/>
              <a:t> 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Many thanks.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1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52918"/>
            <a:ext cx="11113476" cy="4195481"/>
          </a:xfrm>
        </p:spPr>
        <p:txBody>
          <a:bodyPr/>
          <a:lstStyle/>
          <a:p>
            <a:pPr marL="0" indent="0">
              <a:buNone/>
            </a:pPr>
            <a:r>
              <a:rPr lang="he-IL" sz="8000" dirty="0"/>
              <a:t>א  ב  ג  ד  ה  ו  ז  ח  ט  י  כ  ל  מ  נ  ס  ע  פ  </a:t>
            </a:r>
            <a:r>
              <a:rPr lang="he-IL" sz="8000" dirty="0" smtClean="0"/>
              <a:t>צ  </a:t>
            </a:r>
            <a:r>
              <a:rPr lang="he-IL" sz="8000" dirty="0"/>
              <a:t>ק  ר  שׂ  שׁ  ת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Vanquishing the Vowel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22961" y="1853248"/>
          <a:ext cx="10025148" cy="4789338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505751">
                  <a:extLst>
                    <a:ext uri="{9D8B030D-6E8A-4147-A177-3AD203B41FA5}">
                      <a16:colId xmlns:a16="http://schemas.microsoft.com/office/drawing/2014/main" val="629360631"/>
                    </a:ext>
                  </a:extLst>
                </a:gridCol>
                <a:gridCol w="2505751">
                  <a:extLst>
                    <a:ext uri="{9D8B030D-6E8A-4147-A177-3AD203B41FA5}">
                      <a16:colId xmlns:a16="http://schemas.microsoft.com/office/drawing/2014/main" val="206688610"/>
                    </a:ext>
                  </a:extLst>
                </a:gridCol>
                <a:gridCol w="2506823">
                  <a:extLst>
                    <a:ext uri="{9D8B030D-6E8A-4147-A177-3AD203B41FA5}">
                      <a16:colId xmlns:a16="http://schemas.microsoft.com/office/drawing/2014/main" val="3953036747"/>
                    </a:ext>
                  </a:extLst>
                </a:gridCol>
                <a:gridCol w="2506823">
                  <a:extLst>
                    <a:ext uri="{9D8B030D-6E8A-4147-A177-3AD203B41FA5}">
                      <a16:colId xmlns:a16="http://schemas.microsoft.com/office/drawing/2014/main" val="2042296291"/>
                    </a:ext>
                  </a:extLst>
                </a:gridCol>
              </a:tblGrid>
              <a:tr h="3608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Long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Short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Half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Vowel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397626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בָּ(ה)</a:t>
                      </a:r>
                      <a:endParaRPr lang="en-US" sz="29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-- Q</a:t>
                      </a:r>
                      <a:r>
                        <a:rPr lang="el-GR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ā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meṣ</a:t>
                      </a:r>
                      <a:endParaRPr lang="en-US" sz="800" b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 smtClean="0">
                          <a:effectLst/>
                          <a:cs typeface="+mj-cs"/>
                        </a:rPr>
                        <a:t>בַּ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 smtClean="0">
                          <a:effectLst/>
                          <a:cs typeface="+mj-cs"/>
                        </a:rPr>
                        <a:t>bAh</a:t>
                      </a:r>
                      <a:r>
                        <a:rPr lang="en-US" sz="900" b="0" dirty="0" smtClean="0">
                          <a:effectLst/>
                          <a:cs typeface="+mj-cs"/>
                        </a:rPr>
                        <a:t> -- </a:t>
                      </a:r>
                      <a:r>
                        <a:rPr lang="en-US" sz="900" b="0" dirty="0" err="1" smtClean="0">
                          <a:effectLst/>
                          <a:cs typeface="+mj-cs"/>
                        </a:rPr>
                        <a:t>Pataḥ</a:t>
                      </a:r>
                      <a:endParaRPr lang="en-US" sz="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בֲּ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Bah 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Ḥatēf-pa</a:t>
                      </a:r>
                      <a:r>
                        <a:rPr lang="en-US" sz="1100" b="0" u="sng" dirty="0" err="1">
                          <a:effectLst/>
                          <a:cs typeface="+mj-cs"/>
                        </a:rPr>
                        <a:t>t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aḥ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A - type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231295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בֵּ(י)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Bay – 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Ṣerê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(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Yôd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בֶּ(י)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cs typeface="+mj-cs"/>
                        </a:rPr>
                        <a:t>Beh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–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Seghôl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(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Yôd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בֱּ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Beh – Ḥatēf-Seghôl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E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136209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בִּי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Bee -- Ḥîreq Yôd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בִּ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Bi(t)--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Ḥîreq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I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0073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בֹּ(וֹ)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Bow– Ḥôlem (Vāv)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בָּ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Bow--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Qāmeṣ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Ḥatûf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בֳּ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Bow--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Ḥatēf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Qāmeṣ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O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56561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בּוּ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cs typeface="+mj-cs"/>
                        </a:rPr>
                        <a:t>Booh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—</a:t>
                      </a:r>
                      <a:r>
                        <a:rPr lang="en-US" sz="1100" b="0" dirty="0" err="1" smtClean="0">
                          <a:effectLst/>
                          <a:cs typeface="+mj-cs"/>
                        </a:rPr>
                        <a:t>Šûreq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(rule)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בֻּ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cs typeface="+mj-cs"/>
                        </a:rPr>
                        <a:t>Booh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-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Qibbûṣ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 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U - Type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19581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בְּ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cs typeface="+mj-cs"/>
                        </a:rPr>
                        <a:t>Beh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—vocal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Š</a:t>
                      </a:r>
                      <a:r>
                        <a:rPr lang="en-US" sz="1100" b="0" baseline="30000" dirty="0" err="1">
                          <a:effectLst/>
                          <a:cs typeface="+mj-cs"/>
                        </a:rPr>
                        <a:t>e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vā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’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בַּבְ</a:t>
                      </a:r>
                      <a:r>
                        <a:rPr lang="en-US" sz="2900" b="0" dirty="0">
                          <a:effectLst/>
                          <a:cs typeface="+mj-cs"/>
                        </a:rPr>
                        <a:t>-</a:t>
                      </a:r>
                      <a:r>
                        <a:rPr lang="he-IL" sz="2900" b="0" dirty="0">
                          <a:effectLst/>
                          <a:cs typeface="+mj-cs"/>
                        </a:rPr>
                        <a:t> (בְ)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Bah-v—silent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Š</a:t>
                      </a:r>
                      <a:r>
                        <a:rPr lang="en-US" sz="1100" b="0" baseline="30000" dirty="0" err="1">
                          <a:effectLst/>
                          <a:cs typeface="+mj-cs"/>
                        </a:rPr>
                        <a:t>e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vā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 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8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20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Perfect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83" y="2052918"/>
            <a:ext cx="11417417" cy="4195481"/>
          </a:xfrm>
        </p:spPr>
        <p:txBody>
          <a:bodyPr/>
          <a:lstStyle/>
          <a:p>
            <a:r>
              <a:rPr lang="en-US" dirty="0"/>
              <a:t>1CS		</a:t>
            </a:r>
            <a:r>
              <a:rPr lang="he-IL" sz="4400" dirty="0"/>
              <a:t>שָׁמַרְתִּי</a:t>
            </a:r>
            <a:r>
              <a:rPr lang="en-US" dirty="0"/>
              <a:t>    I guarded		</a:t>
            </a:r>
            <a:r>
              <a:rPr lang="en-US" dirty="0" smtClean="0"/>
              <a:t> 		1 </a:t>
            </a:r>
            <a:r>
              <a:rPr lang="en-US" dirty="0"/>
              <a:t>CP     </a:t>
            </a:r>
            <a:r>
              <a:rPr lang="he-IL" sz="4400" dirty="0"/>
              <a:t>שָׁמַרְנוּ</a:t>
            </a:r>
            <a:r>
              <a:rPr lang="en-US" dirty="0"/>
              <a:t>   we guarded    </a:t>
            </a:r>
          </a:p>
          <a:p>
            <a:r>
              <a:rPr lang="en-US" dirty="0"/>
              <a:t>2 MS        </a:t>
            </a:r>
            <a:r>
              <a:rPr lang="he-IL" sz="4400" dirty="0"/>
              <a:t>שָׁמַרְתָּ</a:t>
            </a:r>
            <a:r>
              <a:rPr lang="he-IL" dirty="0"/>
              <a:t>  </a:t>
            </a:r>
            <a:r>
              <a:rPr lang="en-US" dirty="0"/>
              <a:t>     you (m.) guarded	</a:t>
            </a:r>
            <a:r>
              <a:rPr lang="en-US" dirty="0" smtClean="0"/>
              <a:t>	2 </a:t>
            </a:r>
            <a:r>
              <a:rPr lang="en-US" dirty="0"/>
              <a:t>MP   </a:t>
            </a:r>
            <a:r>
              <a:rPr lang="he-IL" sz="4800" dirty="0"/>
              <a:t>שְׁמַרְתֶּם</a:t>
            </a:r>
            <a:r>
              <a:rPr lang="en-US" dirty="0"/>
              <a:t>  you (m.) guarded  </a:t>
            </a:r>
          </a:p>
          <a:p>
            <a:r>
              <a:rPr lang="en-US" dirty="0"/>
              <a:t>2 FS              </a:t>
            </a:r>
            <a:r>
              <a:rPr lang="he-IL" sz="4400" dirty="0"/>
              <a:t>שָׁמַרְתְּ</a:t>
            </a:r>
            <a:r>
              <a:rPr lang="en-US" dirty="0"/>
              <a:t>     you (f.) guarded 	</a:t>
            </a:r>
            <a:r>
              <a:rPr lang="en-US" dirty="0" smtClean="0"/>
              <a:t>	2 </a:t>
            </a:r>
            <a:r>
              <a:rPr lang="en-US" dirty="0"/>
              <a:t>FP     </a:t>
            </a:r>
            <a:r>
              <a:rPr lang="he-IL" sz="4400" dirty="0"/>
              <a:t>שְׁמַרְתֶּן</a:t>
            </a:r>
            <a:r>
              <a:rPr lang="en-US" dirty="0"/>
              <a:t>   you (f.) guarded     </a:t>
            </a:r>
          </a:p>
          <a:p>
            <a:r>
              <a:rPr lang="en-US" dirty="0"/>
              <a:t>3 MS            </a:t>
            </a:r>
            <a:r>
              <a:rPr lang="he-IL" sz="4400" dirty="0"/>
              <a:t>שָׁמַר</a:t>
            </a:r>
            <a:r>
              <a:rPr lang="en-US" dirty="0"/>
              <a:t>      he guarded  		</a:t>
            </a:r>
            <a:r>
              <a:rPr lang="en-US" dirty="0" smtClean="0"/>
              <a:t>	3 </a:t>
            </a:r>
            <a:r>
              <a:rPr lang="en-US" dirty="0"/>
              <a:t>CP       </a:t>
            </a:r>
            <a:r>
              <a:rPr lang="he-IL" sz="4400" dirty="0"/>
              <a:t>שָֽׁמְרוּ</a:t>
            </a:r>
            <a:r>
              <a:rPr lang="en-US" dirty="0"/>
              <a:t>   they guarded   </a:t>
            </a:r>
          </a:p>
          <a:p>
            <a:r>
              <a:rPr lang="en-US" dirty="0"/>
              <a:t>3 FS            </a:t>
            </a:r>
            <a:r>
              <a:rPr lang="he-IL" sz="4400" dirty="0"/>
              <a:t>שָֽׁמְרָה</a:t>
            </a:r>
            <a:r>
              <a:rPr lang="en-US" dirty="0"/>
              <a:t>     she guarded     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71" y="219961"/>
            <a:ext cx="9404723" cy="777566"/>
          </a:xfrm>
        </p:spPr>
        <p:txBody>
          <a:bodyPr/>
          <a:lstStyle/>
          <a:p>
            <a:r>
              <a:rPr lang="en-US" dirty="0" smtClean="0"/>
              <a:t>Noun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371599"/>
            <a:ext cx="11130742" cy="5112327"/>
          </a:xfrm>
        </p:spPr>
        <p:txBody>
          <a:bodyPr>
            <a:noAutofit/>
          </a:bodyPr>
          <a:lstStyle/>
          <a:p>
            <a:r>
              <a:rPr lang="en-US" sz="2800" b="1" dirty="0"/>
              <a:t>Masculine 					       </a:t>
            </a:r>
            <a:endParaRPr lang="en-US" sz="2800" dirty="0"/>
          </a:p>
          <a:p>
            <a:r>
              <a:rPr lang="he-IL" sz="4800" dirty="0" smtClean="0"/>
              <a:t>דָּבָר</a:t>
            </a:r>
            <a:r>
              <a:rPr lang="he-IL" sz="4400" dirty="0" smtClean="0"/>
              <a:t> </a:t>
            </a:r>
            <a:r>
              <a:rPr lang="en-US" sz="4400" dirty="0" smtClean="0"/>
              <a:t>  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 </a:t>
            </a:r>
            <a:r>
              <a:rPr lang="he-IL" sz="4400" dirty="0"/>
              <a:t>  </a:t>
            </a:r>
            <a:r>
              <a:rPr lang="he-IL" sz="4800" dirty="0"/>
              <a:t>דְּבַר</a:t>
            </a:r>
            <a:r>
              <a:rPr lang="en-US" sz="4400" dirty="0"/>
              <a:t> 	     </a:t>
            </a:r>
            <a:r>
              <a:rPr lang="he-IL" sz="4400" dirty="0"/>
              <a:t>  </a:t>
            </a:r>
            <a:r>
              <a:rPr lang="he-IL" sz="4400" dirty="0" smtClean="0"/>
              <a:t>   </a:t>
            </a:r>
            <a:r>
              <a:rPr lang="en-US" sz="4400" dirty="0" smtClean="0"/>
              <a:t> </a:t>
            </a:r>
            <a:r>
              <a:rPr lang="he-IL" sz="4400" dirty="0" smtClean="0"/>
              <a:t> </a:t>
            </a:r>
            <a:r>
              <a:rPr lang="en-US" sz="4400" dirty="0" smtClean="0"/>
              <a:t> </a:t>
            </a:r>
            <a:r>
              <a:rPr lang="en-US" sz="4400" dirty="0"/>
              <a:t>	</a:t>
            </a:r>
            <a:r>
              <a:rPr lang="he-IL" sz="4800" dirty="0"/>
              <a:t>דְּבָרִים</a:t>
            </a:r>
            <a:r>
              <a:rPr lang="he-IL" sz="4400" dirty="0"/>
              <a:t> 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en-US" sz="4400" dirty="0" smtClean="0"/>
              <a:t> </a:t>
            </a:r>
            <a:r>
              <a:rPr lang="he-IL" sz="4800" dirty="0"/>
              <a:t>דִּבְרֵי</a:t>
            </a:r>
            <a:r>
              <a:rPr lang="he-IL" sz="4400" dirty="0"/>
              <a:t>	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en-US" sz="2800" b="1" dirty="0" smtClean="0"/>
              <a:t>Feminine</a:t>
            </a:r>
            <a:endParaRPr lang="en-US" sz="2800" dirty="0"/>
          </a:p>
          <a:p>
            <a:r>
              <a:rPr lang="he-IL" sz="2800" dirty="0" smtClean="0"/>
              <a:t>  </a:t>
            </a:r>
            <a:r>
              <a:rPr lang="en-US" sz="2800" dirty="0"/>
              <a:t>	</a:t>
            </a:r>
            <a:r>
              <a:rPr lang="he-IL" sz="4800" dirty="0"/>
              <a:t>תּוֹרָה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 </a:t>
            </a:r>
            <a:r>
              <a:rPr lang="he-IL" sz="4800" dirty="0"/>
              <a:t>תּוֹרַת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                   </a:t>
            </a:r>
            <a:r>
              <a:rPr lang="en-US" sz="2800" dirty="0"/>
              <a:t>	</a:t>
            </a:r>
            <a:r>
              <a:rPr lang="he-IL" sz="4800" dirty="0"/>
              <a:t>תּוֹרוֺת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800" dirty="0"/>
              <a:t>תּוֹרוֹת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he-IL" sz="2800" dirty="0"/>
              <a:t> </a:t>
            </a:r>
            <a:r>
              <a:rPr lang="en-US" sz="2800" b="1" dirty="0" smtClean="0"/>
              <a:t>Dual</a:t>
            </a:r>
            <a:r>
              <a:rPr lang="en-US" sz="4400" b="1" dirty="0"/>
              <a:t>:   </a:t>
            </a:r>
            <a:r>
              <a:rPr lang="en-US" sz="4400" dirty="0"/>
              <a:t> </a:t>
            </a:r>
            <a:r>
              <a:rPr lang="he-IL" sz="4800" dirty="0"/>
              <a:t>יָד</a:t>
            </a:r>
            <a:r>
              <a:rPr lang="en-US" sz="4400" dirty="0"/>
              <a:t>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he-IL" sz="4400" dirty="0"/>
              <a:t> </a:t>
            </a:r>
            <a:r>
              <a:rPr lang="he-IL" sz="4800" dirty="0" smtClean="0"/>
              <a:t>יָדַיִם</a:t>
            </a:r>
            <a:r>
              <a:rPr lang="he-IL" sz="4400" dirty="0" smtClean="0"/>
              <a:t>                    </a:t>
            </a:r>
            <a:r>
              <a:rPr lang="he-IL" sz="4800" dirty="0"/>
              <a:t>יַד</a:t>
            </a:r>
            <a:r>
              <a:rPr lang="he-IL" sz="4400" dirty="0" smtClean="0"/>
              <a:t>   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he-IL" sz="4400" dirty="0" smtClean="0"/>
              <a:t> </a:t>
            </a:r>
            <a:r>
              <a:rPr lang="he-IL" sz="4800" dirty="0"/>
              <a:t>יְדֵי</a:t>
            </a:r>
            <a:r>
              <a:rPr lang="he-IL" sz="4400" dirty="0"/>
              <a:t>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610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326</Words>
  <Application>Microsoft Office PowerPoint</Application>
  <PresentationFormat>Widescreen</PresentationFormat>
  <Paragraphs>187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Chapter 7 Adjective Review</vt:lpstr>
      <vt:lpstr>PowerPoint Presentation</vt:lpstr>
      <vt:lpstr>4.L.  Sing: Shema lullaby </vt:lpstr>
      <vt:lpstr>Speak Hebrew</vt:lpstr>
      <vt:lpstr>6.N.  Speak:   Lesson 6 Pronouns </vt:lpstr>
      <vt:lpstr>Alphabet Song</vt:lpstr>
      <vt:lpstr>Vanquishing the Vowel </vt:lpstr>
      <vt:lpstr>Qal Perfect Chant </vt:lpstr>
      <vt:lpstr>Noun Chant </vt:lpstr>
      <vt:lpstr>Chant Personal Pronouns</vt:lpstr>
      <vt:lpstr>Chant:  Preposition with Pronominal Suffixes </vt:lpstr>
      <vt:lpstr>Demonstrative Pronouns:  this and that </vt:lpstr>
      <vt:lpstr>7. I.  Chapter 7 Vocabulary List </vt:lpstr>
      <vt:lpstr>7. I.  Chapter 7 Vocabulary List</vt:lpstr>
      <vt:lpstr>7. J. Speak:  Lesson 7 Adjectives  </vt:lpstr>
      <vt:lpstr>6.L.   Chapter 6 Vocabulary List  </vt:lpstr>
      <vt:lpstr>6.L.   Chapter 6 Vocabulary List</vt:lpstr>
      <vt:lpstr>5.G.  Chapter 5 Vocabulary List </vt:lpstr>
      <vt:lpstr>5.G.  Chapter 5 Vocabulary List </vt:lpstr>
      <vt:lpstr>Chapter 4 Vocabulary List</vt:lpstr>
      <vt:lpstr>Chapter 4 Vocabulary List</vt:lpstr>
      <vt:lpstr>Chapter 3 Vocabulary</vt:lpstr>
      <vt:lpstr>Chapter 3 Vocabulary</vt:lpstr>
      <vt:lpstr>Chapter 2 Vocabulary </vt:lpstr>
      <vt:lpstr>Chapter 2 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Adjective Review</dc:title>
  <dc:creator>Ted Hildebrandt</dc:creator>
  <cp:lastModifiedBy>Ted Hildebrandt</cp:lastModifiedBy>
  <cp:revision>1</cp:revision>
  <dcterms:created xsi:type="dcterms:W3CDTF">2018-10-05T13:26:25Z</dcterms:created>
  <dcterms:modified xsi:type="dcterms:W3CDTF">2018-10-05T13:34:46Z</dcterms:modified>
</cp:coreProperties>
</file>