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74" r:id="rId11"/>
    <p:sldId id="264" r:id="rId12"/>
    <p:sldId id="265" r:id="rId13"/>
    <p:sldId id="266" r:id="rId14"/>
    <p:sldId id="275" r:id="rId15"/>
    <p:sldId id="267" r:id="rId16"/>
    <p:sldId id="277" r:id="rId17"/>
    <p:sldId id="268" r:id="rId18"/>
    <p:sldId id="269" r:id="rId19"/>
    <p:sldId id="270" r:id="rId20"/>
    <p:sldId id="271" r:id="rId21"/>
    <p:sldId id="276" r:id="rId22"/>
    <p:sldId id="27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6: Pronouns and Pronominal Suffixes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54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Plural Nouns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741" y="1653907"/>
            <a:ext cx="9852863" cy="4195481"/>
          </a:xfrm>
        </p:spPr>
        <p:txBody>
          <a:bodyPr/>
          <a:lstStyle/>
          <a:p>
            <a:r>
              <a:rPr lang="he-IL" sz="3600" dirty="0"/>
              <a:t>תּוֹרוֹתַי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my laws			</a:t>
            </a:r>
            <a:r>
              <a:rPr lang="he-IL" dirty="0"/>
              <a:t>	</a:t>
            </a:r>
            <a:r>
              <a:rPr lang="he-IL" sz="3600" dirty="0"/>
              <a:t>תּוֹרוֹתֵינוּ</a:t>
            </a:r>
            <a:r>
              <a:rPr lang="he-IL" dirty="0"/>
              <a:t> </a:t>
            </a:r>
            <a:r>
              <a:rPr lang="en-US" dirty="0"/>
              <a:t>	our </a:t>
            </a:r>
            <a:r>
              <a:rPr lang="en-US" dirty="0" smtClean="0"/>
              <a:t>laws	</a:t>
            </a:r>
          </a:p>
          <a:p>
            <a:r>
              <a:rPr lang="he-IL" dirty="0"/>
              <a:t>	</a:t>
            </a:r>
            <a:r>
              <a:rPr lang="he-IL" sz="3600" dirty="0"/>
              <a:t>תּוֹרוֹתֶיךָ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your </a:t>
            </a:r>
            <a:r>
              <a:rPr lang="en-US" dirty="0"/>
              <a:t>(m.) </a:t>
            </a:r>
            <a:r>
              <a:rPr lang="en-US" dirty="0" smtClean="0"/>
              <a:t>laws 		</a:t>
            </a:r>
            <a:r>
              <a:rPr lang="he-IL" dirty="0"/>
              <a:t>	</a:t>
            </a:r>
            <a:r>
              <a:rPr lang="he-IL" sz="3600" dirty="0"/>
              <a:t>תּוֹרוֹתֶיכֶם</a:t>
            </a:r>
            <a:r>
              <a:rPr lang="he-IL" dirty="0"/>
              <a:t> </a:t>
            </a:r>
            <a:r>
              <a:rPr lang="en-US" dirty="0"/>
              <a:t>	your (m.) </a:t>
            </a:r>
            <a:r>
              <a:rPr lang="en-US" dirty="0" smtClean="0"/>
              <a:t>laws</a:t>
            </a:r>
          </a:p>
          <a:p>
            <a:r>
              <a:rPr lang="en-US" dirty="0"/>
              <a:t>	</a:t>
            </a:r>
            <a:r>
              <a:rPr lang="he-IL" sz="3600" dirty="0"/>
              <a:t>תּוֹרוֹתַיִךְ</a:t>
            </a:r>
            <a:r>
              <a:rPr lang="en-US" dirty="0"/>
              <a:t>	</a:t>
            </a:r>
            <a:r>
              <a:rPr lang="en-US" dirty="0" smtClean="0"/>
              <a:t>	your </a:t>
            </a:r>
            <a:r>
              <a:rPr lang="en-US" dirty="0"/>
              <a:t>(f.) </a:t>
            </a:r>
            <a:r>
              <a:rPr lang="en-US" dirty="0" smtClean="0"/>
              <a:t>laws 		</a:t>
            </a:r>
            <a:r>
              <a:rPr lang="he-IL" dirty="0"/>
              <a:t>	</a:t>
            </a:r>
            <a:r>
              <a:rPr lang="he-IL" sz="3600" dirty="0"/>
              <a:t>תּוֹרוֹתֶיכֶן</a:t>
            </a:r>
            <a:r>
              <a:rPr lang="he-IL" dirty="0"/>
              <a:t> </a:t>
            </a:r>
            <a:r>
              <a:rPr lang="en-US" dirty="0"/>
              <a:t>	your (f.) </a:t>
            </a:r>
            <a:r>
              <a:rPr lang="en-US" dirty="0" smtClean="0"/>
              <a:t>laws</a:t>
            </a:r>
          </a:p>
          <a:p>
            <a:r>
              <a:rPr lang="he-IL" dirty="0"/>
              <a:t>	</a:t>
            </a:r>
            <a:r>
              <a:rPr lang="he-IL" sz="3600" dirty="0"/>
              <a:t>תּוֹרוֹתָיו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his laws 			</a:t>
            </a:r>
            <a:r>
              <a:rPr lang="he-IL" dirty="0"/>
              <a:t>	</a:t>
            </a:r>
            <a:r>
              <a:rPr lang="he-IL" sz="3600" dirty="0"/>
              <a:t>תּוֹרוֹתֵיהֶם</a:t>
            </a:r>
            <a:r>
              <a:rPr lang="he-IL" dirty="0"/>
              <a:t> </a:t>
            </a:r>
            <a:r>
              <a:rPr lang="en-US" dirty="0"/>
              <a:t>	their (m.) </a:t>
            </a:r>
            <a:r>
              <a:rPr lang="en-US" dirty="0" smtClean="0"/>
              <a:t>laws</a:t>
            </a:r>
          </a:p>
          <a:p>
            <a:r>
              <a:rPr lang="he-IL" sz="3600" dirty="0" smtClean="0"/>
              <a:t>תּוֹרוֹתֶיהָ</a:t>
            </a:r>
            <a:r>
              <a:rPr lang="he-IL" dirty="0" smtClean="0"/>
              <a:t> </a:t>
            </a:r>
            <a:r>
              <a:rPr lang="en-US" dirty="0"/>
              <a:t>	</a:t>
            </a:r>
            <a:r>
              <a:rPr lang="en-US" dirty="0" smtClean="0"/>
              <a:t>	her laws 			</a:t>
            </a:r>
            <a:r>
              <a:rPr lang="he-IL" dirty="0"/>
              <a:t>	</a:t>
            </a:r>
            <a:r>
              <a:rPr lang="he-IL" sz="3600" dirty="0"/>
              <a:t>תּוֹרוֹתֵיהֶן</a:t>
            </a:r>
            <a:r>
              <a:rPr lang="he-IL" dirty="0"/>
              <a:t> </a:t>
            </a:r>
            <a:r>
              <a:rPr lang="en-US" dirty="0"/>
              <a:t>	their (m.) </a:t>
            </a:r>
            <a:r>
              <a:rPr lang="en-US" dirty="0" smtClean="0"/>
              <a:t>laws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191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6.H.  Variations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280160"/>
            <a:ext cx="10625947" cy="53450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</a:t>
            </a:r>
            <a:r>
              <a:rPr lang="en-US" dirty="0"/>
              <a:t>the suffixes are added to some nouns there are vowel changes which are to be expected.  </a:t>
            </a:r>
          </a:p>
          <a:p>
            <a:r>
              <a:rPr lang="he-IL" sz="3600" dirty="0" smtClean="0"/>
              <a:t>דָָּבָר</a:t>
            </a:r>
            <a:r>
              <a:rPr lang="he-IL" dirty="0" smtClean="0"/>
              <a:t> </a:t>
            </a:r>
            <a:r>
              <a:rPr lang="en-US" dirty="0" smtClean="0"/>
              <a:t> when </a:t>
            </a:r>
            <a:r>
              <a:rPr lang="en-US" dirty="0"/>
              <a:t>the suffixes are added the initial </a:t>
            </a:r>
            <a:r>
              <a:rPr lang="en-US" dirty="0" err="1"/>
              <a:t>qāmeṣ</a:t>
            </a:r>
            <a:r>
              <a:rPr lang="en-US" dirty="0"/>
              <a:t> because the added weight on the end of the word drops to a vocal </a:t>
            </a:r>
            <a:r>
              <a:rPr lang="en-US" dirty="0" err="1"/>
              <a:t>š</a:t>
            </a:r>
            <a:r>
              <a:rPr lang="en-US" baseline="30000" dirty="0" err="1"/>
              <a:t>e</a:t>
            </a:r>
            <a:r>
              <a:rPr lang="en-US" dirty="0" err="1"/>
              <a:t>vā</a:t>
            </a:r>
            <a:r>
              <a:rPr lang="en-US" dirty="0"/>
              <a:t>’.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he-IL" sz="3600" dirty="0"/>
              <a:t>דָּבָר</a:t>
            </a:r>
            <a:r>
              <a:rPr lang="he-IL" dirty="0"/>
              <a:t> </a:t>
            </a:r>
            <a:r>
              <a:rPr lang="en-US" dirty="0" smtClean="0"/>
              <a:t>(</a:t>
            </a:r>
            <a:r>
              <a:rPr lang="en-US" dirty="0"/>
              <a:t>word)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he-IL" sz="3600" dirty="0" smtClean="0"/>
              <a:t>דְּבָרִי</a:t>
            </a:r>
            <a:r>
              <a:rPr lang="he-IL" dirty="0" smtClean="0"/>
              <a:t> </a:t>
            </a:r>
            <a:r>
              <a:rPr lang="en-US" dirty="0" smtClean="0"/>
              <a:t> (</a:t>
            </a:r>
            <a:r>
              <a:rPr lang="en-US" dirty="0"/>
              <a:t>my word) or  </a:t>
            </a:r>
            <a:r>
              <a:rPr lang="he-IL" sz="3600" dirty="0"/>
              <a:t>דְּבָרְךָ</a:t>
            </a:r>
            <a:r>
              <a:rPr lang="he-IL" dirty="0"/>
              <a:t> </a:t>
            </a:r>
            <a:r>
              <a:rPr lang="en-US" dirty="0" smtClean="0"/>
              <a:t> (</a:t>
            </a:r>
            <a:r>
              <a:rPr lang="en-US" dirty="0"/>
              <a:t>your (m.) word) and for the plural </a:t>
            </a:r>
            <a:r>
              <a:rPr lang="he-IL" sz="3600" dirty="0"/>
              <a:t>דְּבָרִים</a:t>
            </a:r>
            <a:r>
              <a:rPr lang="en-US" dirty="0"/>
              <a:t> (words)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he-IL" sz="3600" dirty="0"/>
              <a:t>דְּבָרַי</a:t>
            </a:r>
            <a:r>
              <a:rPr lang="he-IL" dirty="0"/>
              <a:t> </a:t>
            </a:r>
            <a:r>
              <a:rPr lang="en-US" dirty="0" smtClean="0"/>
              <a:t> (</a:t>
            </a:r>
            <a:r>
              <a:rPr lang="en-US" dirty="0"/>
              <a:t>my words) or </a:t>
            </a:r>
            <a:r>
              <a:rPr lang="he-IL" sz="3600" dirty="0"/>
              <a:t>דְּבָרֵיךָ</a:t>
            </a:r>
            <a:r>
              <a:rPr lang="he-IL" dirty="0"/>
              <a:t> </a:t>
            </a:r>
            <a:r>
              <a:rPr lang="en-US" dirty="0" smtClean="0"/>
              <a:t> (</a:t>
            </a:r>
            <a:r>
              <a:rPr lang="en-US" dirty="0"/>
              <a:t>your (m.) words).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plural when the heavy </a:t>
            </a:r>
            <a:r>
              <a:rPr lang="he-IL" sz="3500" dirty="0"/>
              <a:t>ֵיכֶם / ֵיכֶן </a:t>
            </a:r>
            <a:r>
              <a:rPr lang="en-US" dirty="0"/>
              <a:t>or </a:t>
            </a:r>
            <a:r>
              <a:rPr lang="he-IL" sz="3900" dirty="0"/>
              <a:t>ֵיהֶם / ֵיהֶן </a:t>
            </a:r>
            <a:r>
              <a:rPr lang="en-US" sz="3900" dirty="0" smtClean="0"/>
              <a:t>   </a:t>
            </a:r>
            <a:r>
              <a:rPr lang="en-US" dirty="0" smtClean="0"/>
              <a:t>are </a:t>
            </a:r>
            <a:r>
              <a:rPr lang="en-US" dirty="0"/>
              <a:t>added the </a:t>
            </a:r>
            <a:r>
              <a:rPr lang="en-US" dirty="0" err="1"/>
              <a:t>qāmeṣ</a:t>
            </a:r>
            <a:r>
              <a:rPr lang="en-US" dirty="0"/>
              <a:t> under the second consonant drops to a silent </a:t>
            </a:r>
            <a:r>
              <a:rPr lang="en-US" dirty="0" err="1"/>
              <a:t>š</a:t>
            </a:r>
            <a:r>
              <a:rPr lang="en-US" baseline="30000" dirty="0" err="1"/>
              <a:t>e</a:t>
            </a:r>
            <a:r>
              <a:rPr lang="en-US" dirty="0" err="1"/>
              <a:t>vā</a:t>
            </a:r>
            <a:r>
              <a:rPr lang="en-US" dirty="0"/>
              <a:t>’ and the initial </a:t>
            </a:r>
            <a:r>
              <a:rPr lang="en-US" dirty="0" err="1"/>
              <a:t>š</a:t>
            </a:r>
            <a:r>
              <a:rPr lang="en-US" baseline="30000" dirty="0" err="1"/>
              <a:t>e</a:t>
            </a:r>
            <a:r>
              <a:rPr lang="en-US" dirty="0" err="1"/>
              <a:t>vā</a:t>
            </a:r>
            <a:r>
              <a:rPr lang="en-US" dirty="0"/>
              <a:t>’ goes up to a </a:t>
            </a:r>
            <a:r>
              <a:rPr lang="en-US" dirty="0" err="1"/>
              <a:t>ḥîreq</a:t>
            </a:r>
            <a:r>
              <a:rPr lang="en-US" dirty="0"/>
              <a:t> (e.g. </a:t>
            </a:r>
            <a:r>
              <a:rPr lang="he-IL" sz="3200" dirty="0"/>
              <a:t>דִּבְרֵיכֶם</a:t>
            </a:r>
            <a:r>
              <a:rPr lang="he-IL" dirty="0"/>
              <a:t> </a:t>
            </a:r>
            <a:r>
              <a:rPr lang="en-US" dirty="0" smtClean="0"/>
              <a:t> your </a:t>
            </a:r>
            <a:r>
              <a:rPr lang="en-US" dirty="0"/>
              <a:t>(</a:t>
            </a:r>
            <a:r>
              <a:rPr lang="en-US" dirty="0" err="1"/>
              <a:t>mp</a:t>
            </a:r>
            <a:r>
              <a:rPr lang="en-US" dirty="0"/>
              <a:t>) words; or </a:t>
            </a:r>
            <a:r>
              <a:rPr lang="he-IL" sz="3200" dirty="0"/>
              <a:t>דִּבְרֵיהֶן</a:t>
            </a:r>
            <a:r>
              <a:rPr lang="he-IL" dirty="0"/>
              <a:t> </a:t>
            </a:r>
            <a:r>
              <a:rPr lang="en-US" dirty="0" smtClean="0"/>
              <a:t>  (</a:t>
            </a:r>
            <a:r>
              <a:rPr lang="en-US" dirty="0"/>
              <a:t>their (f.) words).   </a:t>
            </a:r>
          </a:p>
          <a:p>
            <a:r>
              <a:rPr lang="en-US" dirty="0" err="1"/>
              <a:t>Segholate</a:t>
            </a:r>
            <a:r>
              <a:rPr lang="en-US" dirty="0"/>
              <a:t> nouns when the suffix is added goes from </a:t>
            </a:r>
            <a:r>
              <a:rPr lang="he-IL" sz="3500" dirty="0"/>
              <a:t>מֶ֫לֶךְ</a:t>
            </a:r>
            <a:r>
              <a:rPr lang="he-IL" dirty="0"/>
              <a:t> </a:t>
            </a:r>
            <a:r>
              <a:rPr lang="en-US" dirty="0" smtClean="0"/>
              <a:t> (</a:t>
            </a:r>
            <a:r>
              <a:rPr lang="en-US" dirty="0"/>
              <a:t>king)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he-IL" sz="3500" dirty="0"/>
              <a:t>מַלְכִּי</a:t>
            </a:r>
            <a:r>
              <a:rPr lang="en-US" dirty="0"/>
              <a:t>  (my king) or </a:t>
            </a:r>
            <a:r>
              <a:rPr lang="he-IL" sz="3500" dirty="0"/>
              <a:t>מַלְכְּךָ</a:t>
            </a:r>
            <a:r>
              <a:rPr lang="he-IL" dirty="0"/>
              <a:t> </a:t>
            </a:r>
            <a:r>
              <a:rPr lang="en-US" dirty="0"/>
              <a:t>(your [</a:t>
            </a:r>
            <a:r>
              <a:rPr lang="en-US" dirty="0" err="1"/>
              <a:t>m.s.</a:t>
            </a:r>
            <a:r>
              <a:rPr lang="en-US" dirty="0"/>
              <a:t>] king.  When the heavy endings are added to the plural the form becomes </a:t>
            </a:r>
            <a:r>
              <a:rPr lang="he-IL" sz="3500" dirty="0"/>
              <a:t>מַלְכֵיכֶם</a:t>
            </a:r>
            <a:r>
              <a:rPr lang="he-IL" dirty="0"/>
              <a:t> </a:t>
            </a:r>
            <a:r>
              <a:rPr lang="en-US" dirty="0" smtClean="0"/>
              <a:t> or </a:t>
            </a:r>
            <a:r>
              <a:rPr lang="he-IL" sz="3500" dirty="0"/>
              <a:t>מַלְכֵיהֶם</a:t>
            </a:r>
            <a:r>
              <a:rPr lang="he-IL" dirty="0"/>
              <a:t>  </a:t>
            </a:r>
            <a:r>
              <a:rPr lang="en-US" dirty="0" smtClean="0"/>
              <a:t>  type </a:t>
            </a:r>
            <a:r>
              <a:rPr lang="en-US" dirty="0"/>
              <a:t>of vowel combination.  </a:t>
            </a:r>
          </a:p>
        </p:txBody>
      </p:sp>
    </p:spTree>
    <p:extLst>
      <p:ext uri="{BB962C8B-B14F-4D97-AF65-F5344CB8AC3E}">
        <p14:creationId xmlns:p14="http://schemas.microsoft.com/office/powerpoint/2010/main" val="66554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Monosyllabic 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Monosyllabic Nouns have their own way of adjusting to the additional suffixes.  So </a:t>
            </a:r>
            <a:r>
              <a:rPr lang="he-IL" sz="3600" dirty="0"/>
              <a:t>אָח</a:t>
            </a:r>
            <a:r>
              <a:rPr lang="he-IL" dirty="0"/>
              <a:t>  </a:t>
            </a:r>
            <a:r>
              <a:rPr lang="en-US" dirty="0" smtClean="0"/>
              <a:t> (</a:t>
            </a:r>
            <a:r>
              <a:rPr lang="en-US" dirty="0"/>
              <a:t>brother)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he-IL" sz="3600" dirty="0"/>
              <a:t>אָחִיךָ</a:t>
            </a:r>
            <a:r>
              <a:rPr lang="he-IL" dirty="0"/>
              <a:t> </a:t>
            </a:r>
            <a:r>
              <a:rPr lang="en-US" dirty="0" smtClean="0"/>
              <a:t> or </a:t>
            </a:r>
            <a:r>
              <a:rPr lang="he-IL" sz="3600" dirty="0"/>
              <a:t>אָחִיהָ</a:t>
            </a:r>
            <a:r>
              <a:rPr lang="he-IL" dirty="0"/>
              <a:t> </a:t>
            </a:r>
            <a:r>
              <a:rPr lang="en-US" dirty="0" smtClean="0"/>
              <a:t> (</a:t>
            </a:r>
            <a:r>
              <a:rPr lang="en-US" dirty="0"/>
              <a:t>not the addition of a </a:t>
            </a:r>
            <a:r>
              <a:rPr lang="he-IL" dirty="0"/>
              <a:t>ִי </a:t>
            </a:r>
            <a:r>
              <a:rPr lang="en-US" dirty="0"/>
              <a:t> connecting vowel which in the plural goes to a</a:t>
            </a:r>
            <a:r>
              <a:rPr lang="en-US" sz="3600" dirty="0"/>
              <a:t> </a:t>
            </a:r>
            <a:r>
              <a:rPr lang="he-IL" sz="3600" dirty="0"/>
              <a:t>ֵי </a:t>
            </a:r>
            <a:r>
              <a:rPr lang="en-US" sz="3600" dirty="0" smtClean="0"/>
              <a:t>   </a:t>
            </a:r>
            <a:r>
              <a:rPr lang="en-US" dirty="0" smtClean="0"/>
              <a:t>or </a:t>
            </a:r>
            <a:r>
              <a:rPr lang="en-US" sz="3600" dirty="0" smtClean="0"/>
              <a:t> </a:t>
            </a:r>
            <a:r>
              <a:rPr lang="he-IL" sz="3600" dirty="0"/>
              <a:t>ֶי </a:t>
            </a:r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dirty="0" smtClean="0"/>
              <a:t>as </a:t>
            </a:r>
            <a:r>
              <a:rPr lang="en-US" dirty="0"/>
              <a:t>in </a:t>
            </a:r>
            <a:r>
              <a:rPr lang="he-IL" sz="3600" dirty="0"/>
              <a:t>אַחֵיךָ</a:t>
            </a:r>
            <a:r>
              <a:rPr lang="he-IL" dirty="0"/>
              <a:t> </a:t>
            </a:r>
            <a:r>
              <a:rPr lang="en-US" dirty="0" smtClean="0"/>
              <a:t>  (</a:t>
            </a:r>
            <a:r>
              <a:rPr lang="en-US" dirty="0"/>
              <a:t>you (</a:t>
            </a:r>
            <a:r>
              <a:rPr lang="en-US" dirty="0" err="1"/>
              <a:t>m.s.</a:t>
            </a:r>
            <a:r>
              <a:rPr lang="en-US" dirty="0"/>
              <a:t>) brothers) or </a:t>
            </a:r>
            <a:r>
              <a:rPr lang="he-IL" sz="3600" dirty="0"/>
              <a:t>אֲחֵיהֶם</a:t>
            </a:r>
            <a:r>
              <a:rPr lang="he-IL" dirty="0"/>
              <a:t> </a:t>
            </a:r>
            <a:r>
              <a:rPr lang="en-US" dirty="0" smtClean="0"/>
              <a:t>  (</a:t>
            </a:r>
            <a:r>
              <a:rPr lang="en-US" dirty="0"/>
              <a:t>their (</a:t>
            </a:r>
            <a:r>
              <a:rPr lang="en-US" dirty="0" err="1"/>
              <a:t>m.p</a:t>
            </a:r>
            <a:r>
              <a:rPr lang="en-US" dirty="0"/>
              <a:t>.) brothers, note the initial vowel drops to a </a:t>
            </a:r>
            <a:r>
              <a:rPr lang="en-US" dirty="0" err="1"/>
              <a:t>ḥatēf-pa</a:t>
            </a:r>
            <a:r>
              <a:rPr lang="en-US" u="sng" dirty="0" err="1"/>
              <a:t>t</a:t>
            </a:r>
            <a:r>
              <a:rPr lang="en-US" dirty="0" err="1"/>
              <a:t>aḥ</a:t>
            </a:r>
            <a:r>
              <a:rPr lang="en-US" dirty="0"/>
              <a:t>).  </a:t>
            </a:r>
          </a:p>
          <a:p>
            <a:r>
              <a:rPr lang="en-US" dirty="0"/>
              <a:t>So learn the chant and be flexible with recognizing vowels shifts up or down.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35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983" y="344653"/>
            <a:ext cx="9404723" cy="1400530"/>
          </a:xfrm>
        </p:spPr>
        <p:txBody>
          <a:bodyPr/>
          <a:lstStyle/>
          <a:p>
            <a:r>
              <a:rPr lang="en-US" dirty="0"/>
              <a:t>Example of Noun Variations from </a:t>
            </a:r>
            <a:r>
              <a:rPr lang="en-US" dirty="0" err="1"/>
              <a:t>Lambdin</a:t>
            </a:r>
            <a:r>
              <a:rPr lang="en-US" dirty="0"/>
              <a:t>, p. </a:t>
            </a:r>
            <a:r>
              <a:rPr lang="he-IL" dirty="0"/>
              <a:t>286</a:t>
            </a:r>
            <a:r>
              <a:rPr lang="en-US" dirty="0" err="1"/>
              <a:t>ff</a:t>
            </a:r>
            <a:r>
              <a:rPr lang="en-US" dirty="0"/>
              <a:t> Appendix 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800" dirty="0" smtClean="0"/>
              <a:t>אָח</a:t>
            </a:r>
            <a:r>
              <a:rPr lang="en-US" sz="3800" dirty="0" smtClean="0"/>
              <a:t> </a:t>
            </a:r>
            <a:r>
              <a:rPr lang="en-US" sz="3800" dirty="0"/>
              <a:t>		</a:t>
            </a:r>
            <a:r>
              <a:rPr lang="he-IL" sz="3800" dirty="0"/>
              <a:t>אֲחִי</a:t>
            </a:r>
            <a:r>
              <a:rPr lang="el-GR" sz="3800" dirty="0"/>
              <a:t> 		</a:t>
            </a:r>
            <a:r>
              <a:rPr lang="he-IL" sz="3800" dirty="0"/>
              <a:t>אֲחִיכֶם</a:t>
            </a:r>
            <a:r>
              <a:rPr lang="en-US" sz="3800" dirty="0"/>
              <a:t> 	</a:t>
            </a:r>
            <a:r>
              <a:rPr lang="he-IL" sz="3800" dirty="0"/>
              <a:t>אֲחֵי</a:t>
            </a:r>
            <a:r>
              <a:rPr lang="el-GR" sz="3800" dirty="0"/>
              <a:t> 		</a:t>
            </a:r>
            <a:r>
              <a:rPr lang="he-IL" sz="3800" dirty="0"/>
              <a:t>אֲהֵיכֶם	</a:t>
            </a:r>
            <a:r>
              <a:rPr lang="en-US" sz="3800" dirty="0" smtClean="0"/>
              <a:t> 	</a:t>
            </a:r>
            <a:r>
              <a:rPr lang="en-US" dirty="0" smtClean="0"/>
              <a:t>brother</a:t>
            </a:r>
            <a:endParaRPr lang="en-US" dirty="0"/>
          </a:p>
          <a:p>
            <a:r>
              <a:rPr lang="he-IL" sz="3600" dirty="0"/>
              <a:t>עַם</a:t>
            </a:r>
            <a:r>
              <a:rPr lang="el-GR" sz="3600" dirty="0"/>
              <a:t> 		</a:t>
            </a:r>
            <a:r>
              <a:rPr lang="en-US" sz="3600" dirty="0" smtClean="0"/>
              <a:t>	</a:t>
            </a:r>
            <a:r>
              <a:rPr lang="he-IL" sz="3600" dirty="0" smtClean="0"/>
              <a:t>עַמִּי</a:t>
            </a:r>
            <a:r>
              <a:rPr lang="en-US" sz="3600" dirty="0" smtClean="0"/>
              <a:t> </a:t>
            </a:r>
            <a:r>
              <a:rPr lang="en-US" sz="3600" dirty="0"/>
              <a:t>		</a:t>
            </a:r>
            <a:r>
              <a:rPr lang="he-IL" sz="3600" dirty="0" smtClean="0"/>
              <a:t>עַמְּכֶם</a:t>
            </a:r>
            <a:r>
              <a:rPr lang="en-US" sz="3600" dirty="0"/>
              <a:t>	</a:t>
            </a:r>
            <a:r>
              <a:rPr lang="he-IL" sz="3600" dirty="0" smtClean="0"/>
              <a:t>עַמֵּי    </a:t>
            </a:r>
            <a:r>
              <a:rPr lang="en-US" sz="3600" dirty="0" smtClean="0"/>
              <a:t> </a:t>
            </a:r>
            <a:r>
              <a:rPr lang="he-IL" sz="3600" dirty="0"/>
              <a:t>		עַמֵּיכֶם</a:t>
            </a:r>
            <a:r>
              <a:rPr lang="en-US" sz="3600" dirty="0"/>
              <a:t>	</a:t>
            </a:r>
            <a:r>
              <a:rPr lang="en-US" sz="3600" dirty="0" smtClean="0"/>
              <a:t> 	</a:t>
            </a:r>
            <a:r>
              <a:rPr lang="en-US" dirty="0" smtClean="0"/>
              <a:t>people</a:t>
            </a:r>
            <a:endParaRPr lang="en-US" dirty="0"/>
          </a:p>
          <a:p>
            <a:r>
              <a:rPr lang="he-IL" sz="3600" dirty="0"/>
              <a:t>בֵּן</a:t>
            </a:r>
            <a:r>
              <a:rPr lang="en-US" sz="3600" dirty="0"/>
              <a:t> 		</a:t>
            </a:r>
            <a:r>
              <a:rPr lang="en-US" sz="3600" dirty="0" smtClean="0"/>
              <a:t>	</a:t>
            </a:r>
            <a:r>
              <a:rPr lang="he-IL" sz="3600" dirty="0" smtClean="0"/>
              <a:t>בְּנִי </a:t>
            </a:r>
            <a:r>
              <a:rPr lang="he-IL" sz="3600" dirty="0"/>
              <a:t>		בּנְכֶם</a:t>
            </a:r>
            <a:r>
              <a:rPr lang="en-US" sz="3600" dirty="0"/>
              <a:t> </a:t>
            </a:r>
            <a:r>
              <a:rPr lang="he-IL" sz="3600" dirty="0" smtClean="0"/>
              <a:t>  </a:t>
            </a:r>
            <a:r>
              <a:rPr lang="en-US" sz="3600" dirty="0"/>
              <a:t>	</a:t>
            </a:r>
            <a:r>
              <a:rPr lang="he-IL" sz="3600" dirty="0"/>
              <a:t>בָּנַי</a:t>
            </a:r>
            <a:r>
              <a:rPr lang="en-US" sz="3600" dirty="0"/>
              <a:t> 		</a:t>
            </a:r>
            <a:r>
              <a:rPr lang="he-IL" sz="3600" dirty="0"/>
              <a:t>בְּנֵיכֶם </a:t>
            </a:r>
            <a:r>
              <a:rPr lang="en-US" dirty="0"/>
              <a:t>	</a:t>
            </a:r>
            <a:r>
              <a:rPr lang="he-IL" dirty="0" smtClean="0"/>
              <a:t>	</a:t>
            </a:r>
            <a:r>
              <a:rPr lang="en-US" dirty="0" smtClean="0"/>
              <a:t>son</a:t>
            </a:r>
            <a:endParaRPr lang="en-US" dirty="0"/>
          </a:p>
          <a:p>
            <a:r>
              <a:rPr lang="he-IL" sz="3600" dirty="0"/>
              <a:t>עִיר</a:t>
            </a:r>
            <a:r>
              <a:rPr lang="en-US" sz="3600" dirty="0"/>
              <a:t> 		</a:t>
            </a:r>
            <a:r>
              <a:rPr lang="he-IL" sz="3600" dirty="0"/>
              <a:t>עִירִי</a:t>
            </a:r>
            <a:r>
              <a:rPr lang="en-US" sz="3600" dirty="0"/>
              <a:t> 		</a:t>
            </a:r>
            <a:r>
              <a:rPr lang="he-IL" sz="3600" dirty="0"/>
              <a:t>עִירְכֶם 	עָרֵי</a:t>
            </a:r>
            <a:r>
              <a:rPr lang="en-US" sz="3600" dirty="0"/>
              <a:t>		 </a:t>
            </a:r>
            <a:r>
              <a:rPr lang="he-IL" sz="3600" dirty="0"/>
              <a:t>עָרֶיכֶם </a:t>
            </a:r>
            <a:r>
              <a:rPr lang="en-US" dirty="0"/>
              <a:t>	</a:t>
            </a:r>
            <a:r>
              <a:rPr lang="he-IL" dirty="0" smtClean="0"/>
              <a:t>	</a:t>
            </a:r>
            <a:r>
              <a:rPr lang="en-US" dirty="0" smtClean="0"/>
              <a:t>city</a:t>
            </a:r>
            <a:endParaRPr lang="en-US" dirty="0"/>
          </a:p>
          <a:p>
            <a:r>
              <a:rPr lang="he-IL" sz="3600" dirty="0"/>
              <a:t>יוֹם</a:t>
            </a:r>
            <a:r>
              <a:rPr lang="en-US" sz="3600" dirty="0"/>
              <a:t> 		</a:t>
            </a:r>
            <a:r>
              <a:rPr lang="he-IL" sz="3600" dirty="0"/>
              <a:t>יוֹמִי</a:t>
            </a:r>
            <a:r>
              <a:rPr lang="en-US" sz="3600" dirty="0"/>
              <a:t> 		</a:t>
            </a:r>
            <a:r>
              <a:rPr lang="he-IL" sz="3600" dirty="0"/>
              <a:t>יוֹמְכֶם</a:t>
            </a:r>
            <a:r>
              <a:rPr lang="en-US" sz="3600" dirty="0"/>
              <a:t> 	</a:t>
            </a:r>
            <a:r>
              <a:rPr lang="he-IL" sz="3600" dirty="0"/>
              <a:t>יְמֵי 		יְמֶיכֶם </a:t>
            </a:r>
            <a:r>
              <a:rPr lang="he-IL" dirty="0"/>
              <a:t>	</a:t>
            </a:r>
            <a:r>
              <a:rPr lang="he-IL" dirty="0" smtClean="0"/>
              <a:t>	</a:t>
            </a:r>
            <a:r>
              <a:rPr lang="en-US" dirty="0" smtClean="0"/>
              <a:t>day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64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Noun Variations from </a:t>
            </a:r>
            <a:r>
              <a:rPr lang="en-US" dirty="0" err="1"/>
              <a:t>Lambdin</a:t>
            </a:r>
            <a:r>
              <a:rPr lang="en-US" dirty="0"/>
              <a:t>, p. </a:t>
            </a:r>
            <a:r>
              <a:rPr lang="he-IL" dirty="0"/>
              <a:t>286</a:t>
            </a:r>
            <a:r>
              <a:rPr lang="en-US" dirty="0" err="1"/>
              <a:t>ff</a:t>
            </a:r>
            <a:r>
              <a:rPr lang="en-US" dirty="0"/>
              <a:t> Appendix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886113" cy="4497511"/>
          </a:xfrm>
        </p:spPr>
        <p:txBody>
          <a:bodyPr>
            <a:normAutofit lnSpcReduction="10000"/>
          </a:bodyPr>
          <a:lstStyle/>
          <a:p>
            <a:r>
              <a:rPr lang="he-IL" sz="3600" dirty="0"/>
              <a:t>מֶ֫לֶךְ</a:t>
            </a:r>
            <a:r>
              <a:rPr lang="en-US" sz="3600" dirty="0"/>
              <a:t> 		</a:t>
            </a:r>
            <a:r>
              <a:rPr lang="he-IL" sz="3600" dirty="0" smtClean="0"/>
              <a:t>מַלְכִּי</a:t>
            </a:r>
            <a:r>
              <a:rPr lang="en-US" sz="3600" dirty="0" smtClean="0"/>
              <a:t>  </a:t>
            </a:r>
            <a:r>
              <a:rPr lang="en-US" sz="3600" dirty="0"/>
              <a:t>	</a:t>
            </a:r>
            <a:r>
              <a:rPr lang="he-IL" sz="3600" dirty="0" smtClean="0"/>
              <a:t>מַלְכְּכֶם</a:t>
            </a:r>
            <a:r>
              <a:rPr lang="en-US" sz="3600" dirty="0" smtClean="0"/>
              <a:t>   </a:t>
            </a:r>
            <a:r>
              <a:rPr lang="en-US" sz="3600" dirty="0"/>
              <a:t>	</a:t>
            </a:r>
            <a:r>
              <a:rPr lang="he-IL" sz="3600" dirty="0" smtClean="0"/>
              <a:t>מַלְכֵי</a:t>
            </a:r>
            <a:r>
              <a:rPr lang="en-US" sz="3600" dirty="0" smtClean="0"/>
              <a:t>  </a:t>
            </a:r>
            <a:r>
              <a:rPr lang="en-US" sz="3600" dirty="0"/>
              <a:t>	</a:t>
            </a:r>
            <a:r>
              <a:rPr lang="he-IL" sz="3600" dirty="0" smtClean="0"/>
              <a:t>מַלְכֵיכֶם</a:t>
            </a:r>
            <a:r>
              <a:rPr lang="en-US" sz="3600" dirty="0" smtClean="0"/>
              <a:t> </a:t>
            </a:r>
            <a:r>
              <a:rPr lang="he-IL" sz="3600" dirty="0" smtClean="0"/>
              <a:t> </a:t>
            </a:r>
            <a:r>
              <a:rPr lang="en-US" sz="3600" dirty="0"/>
              <a:t>	</a:t>
            </a:r>
            <a:r>
              <a:rPr lang="en-US" dirty="0" smtClean="0"/>
              <a:t>king</a:t>
            </a:r>
            <a:endParaRPr lang="en-US" dirty="0"/>
          </a:p>
          <a:p>
            <a:r>
              <a:rPr lang="he-IL" sz="3600" dirty="0"/>
              <a:t>סֵ֫פֶר		</a:t>
            </a:r>
            <a:r>
              <a:rPr lang="he-IL" sz="3600" dirty="0" smtClean="0"/>
              <a:t>סִפְרִי</a:t>
            </a:r>
            <a:r>
              <a:rPr lang="en-US" sz="3600" dirty="0" smtClean="0"/>
              <a:t>  </a:t>
            </a:r>
            <a:r>
              <a:rPr lang="en-US" sz="3600" dirty="0"/>
              <a:t>	</a:t>
            </a:r>
            <a:r>
              <a:rPr lang="he-IL" sz="3600" dirty="0"/>
              <a:t>סִפְרְכֶם</a:t>
            </a:r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dirty="0"/>
              <a:t>	</a:t>
            </a:r>
            <a:r>
              <a:rPr lang="en-US" sz="3600" dirty="0" smtClean="0"/>
              <a:t> </a:t>
            </a:r>
            <a:r>
              <a:rPr lang="he-IL" sz="3600" dirty="0" smtClean="0"/>
              <a:t>סִפְרֵי</a:t>
            </a:r>
            <a:r>
              <a:rPr lang="en-US" sz="3600" dirty="0" smtClean="0"/>
              <a:t> </a:t>
            </a:r>
            <a:r>
              <a:rPr lang="en-US" sz="3600" dirty="0"/>
              <a:t>	</a:t>
            </a:r>
            <a:r>
              <a:rPr lang="he-IL" sz="3600" dirty="0"/>
              <a:t>סִפְרֵיכֶם </a:t>
            </a:r>
            <a:r>
              <a:rPr lang="en-US" dirty="0"/>
              <a:t>	</a:t>
            </a:r>
            <a:r>
              <a:rPr lang="en-US" dirty="0" smtClean="0"/>
              <a:t>	book</a:t>
            </a:r>
            <a:endParaRPr lang="en-US" dirty="0"/>
          </a:p>
          <a:p>
            <a:r>
              <a:rPr lang="he-IL" sz="3600" dirty="0"/>
              <a:t>קֹ֫דֶשׁ 		קָדְשִׁי</a:t>
            </a:r>
            <a:r>
              <a:rPr lang="en-US" sz="3600" dirty="0"/>
              <a:t> 	</a:t>
            </a:r>
            <a:r>
              <a:rPr lang="he-IL" sz="3600" dirty="0"/>
              <a:t>קָדְשְׁכֶם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/>
              <a:t>	</a:t>
            </a:r>
            <a:r>
              <a:rPr lang="he-IL" sz="3600" dirty="0"/>
              <a:t>קָדְשֵׁי</a:t>
            </a:r>
            <a:r>
              <a:rPr lang="en-US" sz="3600" dirty="0"/>
              <a:t> 	</a:t>
            </a:r>
            <a:r>
              <a:rPr lang="he-IL" sz="3600" dirty="0"/>
              <a:t>קָדְשֵׁיכֶם </a:t>
            </a:r>
            <a:r>
              <a:rPr lang="en-US" sz="3600" dirty="0"/>
              <a:t>	</a:t>
            </a:r>
            <a:r>
              <a:rPr lang="en-US" sz="3600" dirty="0" smtClean="0"/>
              <a:t>   	</a:t>
            </a:r>
            <a:r>
              <a:rPr lang="en-US" dirty="0" smtClean="0"/>
              <a:t>holiness</a:t>
            </a:r>
            <a:endParaRPr lang="en-US" dirty="0"/>
          </a:p>
          <a:p>
            <a:r>
              <a:rPr lang="he-IL" sz="3600" dirty="0"/>
              <a:t>בַּ֫יִת</a:t>
            </a:r>
            <a:r>
              <a:rPr lang="en-US" sz="3600" dirty="0"/>
              <a:t> 		</a:t>
            </a:r>
            <a:r>
              <a:rPr lang="he-IL" sz="3600" dirty="0"/>
              <a:t>בֵּיתִי</a:t>
            </a:r>
            <a:r>
              <a:rPr lang="en-US" sz="3600" dirty="0"/>
              <a:t> 		</a:t>
            </a:r>
            <a:r>
              <a:rPr lang="he-IL" sz="3600" dirty="0"/>
              <a:t>בֵּיתְכֶם</a:t>
            </a:r>
            <a:r>
              <a:rPr lang="en-US" sz="3600" dirty="0"/>
              <a:t> </a:t>
            </a:r>
            <a:r>
              <a:rPr lang="en-US" sz="3600" dirty="0" smtClean="0"/>
              <a:t>   </a:t>
            </a:r>
            <a:r>
              <a:rPr lang="en-US" sz="3600" dirty="0"/>
              <a:t>	</a:t>
            </a:r>
            <a:r>
              <a:rPr lang="en-US" sz="3600" dirty="0" smtClean="0"/>
              <a:t> </a:t>
            </a:r>
            <a:r>
              <a:rPr lang="he-IL" sz="3600" dirty="0" smtClean="0"/>
              <a:t>בָּתֵּי</a:t>
            </a:r>
            <a:r>
              <a:rPr lang="en-US" sz="3600" dirty="0" smtClean="0"/>
              <a:t> </a:t>
            </a:r>
            <a:r>
              <a:rPr lang="en-US" sz="3600" dirty="0"/>
              <a:t>		</a:t>
            </a:r>
            <a:r>
              <a:rPr lang="he-IL" sz="3600" dirty="0"/>
              <a:t>בָּתֵּיכֶם </a:t>
            </a:r>
            <a:r>
              <a:rPr lang="he-IL" dirty="0"/>
              <a:t>	</a:t>
            </a:r>
            <a:r>
              <a:rPr lang="en-US" dirty="0" smtClean="0"/>
              <a:t> 	house</a:t>
            </a:r>
            <a:endParaRPr lang="en-US" dirty="0"/>
          </a:p>
          <a:p>
            <a:r>
              <a:rPr lang="he-IL" sz="3600" dirty="0"/>
              <a:t>דָּבָר</a:t>
            </a:r>
            <a:r>
              <a:rPr lang="en-US" sz="3600" dirty="0"/>
              <a:t>		</a:t>
            </a:r>
            <a:r>
              <a:rPr lang="he-IL" sz="3600" dirty="0"/>
              <a:t>דְבָרִי</a:t>
            </a:r>
            <a:r>
              <a:rPr lang="en-US" sz="3600" dirty="0"/>
              <a:t>		</a:t>
            </a:r>
            <a:r>
              <a:rPr lang="he-IL" sz="3600" dirty="0"/>
              <a:t>דְּבַרְכֶם</a:t>
            </a:r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dirty="0"/>
              <a:t>	</a:t>
            </a:r>
            <a:r>
              <a:rPr lang="en-US" sz="3600" dirty="0" smtClean="0"/>
              <a:t> </a:t>
            </a:r>
            <a:r>
              <a:rPr lang="he-IL" sz="3600" dirty="0" smtClean="0"/>
              <a:t>דִּבְרֵי</a:t>
            </a:r>
            <a:r>
              <a:rPr lang="en-US" sz="3600" dirty="0" smtClean="0"/>
              <a:t> </a:t>
            </a:r>
            <a:r>
              <a:rPr lang="he-IL" sz="3600" dirty="0" smtClean="0"/>
              <a:t> </a:t>
            </a:r>
            <a:r>
              <a:rPr lang="he-IL" sz="3600" dirty="0"/>
              <a:t>	דִּבְרֵיכֶם </a:t>
            </a:r>
            <a:r>
              <a:rPr lang="en-US" sz="3600" dirty="0"/>
              <a:t>	</a:t>
            </a:r>
            <a:r>
              <a:rPr lang="en-US" sz="3600" dirty="0" smtClean="0"/>
              <a:t> 	</a:t>
            </a:r>
            <a:r>
              <a:rPr lang="en-US" dirty="0" smtClean="0"/>
              <a:t>word</a:t>
            </a:r>
            <a:endParaRPr lang="en-US" dirty="0"/>
          </a:p>
          <a:p>
            <a:r>
              <a:rPr lang="he-IL" sz="3600" dirty="0"/>
              <a:t>מָקוֹם</a:t>
            </a: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/>
              <a:t>	</a:t>
            </a:r>
            <a:r>
              <a:rPr lang="he-IL" sz="3600" dirty="0"/>
              <a:t>מְקוֹמִי</a:t>
            </a:r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he-IL" sz="3600" dirty="0" smtClean="0"/>
              <a:t>מְקוֹמְכֶם</a:t>
            </a:r>
            <a:r>
              <a:rPr lang="en-US" sz="3600" dirty="0" smtClean="0"/>
              <a:t> </a:t>
            </a:r>
            <a:r>
              <a:rPr lang="en-US" sz="3600" dirty="0"/>
              <a:t>	</a:t>
            </a:r>
            <a:r>
              <a:rPr lang="he-IL" sz="3600" dirty="0"/>
              <a:t>מְקוֹמוֹת 	</a:t>
            </a:r>
            <a:r>
              <a:rPr lang="he-IL" sz="3600" dirty="0" smtClean="0"/>
              <a:t>   מְקוֹמוֹתֵיכֶם</a:t>
            </a:r>
            <a:r>
              <a:rPr lang="he-IL" dirty="0" smtClean="0"/>
              <a:t>      </a:t>
            </a:r>
            <a:r>
              <a:rPr lang="en-US" dirty="0" smtClean="0"/>
              <a:t>place</a:t>
            </a:r>
            <a:endParaRPr lang="en-US" dirty="0"/>
          </a:p>
          <a:p>
            <a:r>
              <a:rPr lang="he-IL" sz="3600" dirty="0"/>
              <a:t>אִשָּׁה</a:t>
            </a:r>
            <a:r>
              <a:rPr lang="en-US" sz="3600" dirty="0"/>
              <a:t> 	</a:t>
            </a:r>
            <a:r>
              <a:rPr lang="he-IL" sz="3600" dirty="0"/>
              <a:t>אִשְׁתִּי</a:t>
            </a:r>
            <a:r>
              <a:rPr lang="en-US" sz="3600" dirty="0"/>
              <a:t> 			</a:t>
            </a:r>
            <a:r>
              <a:rPr lang="he-IL" sz="3600" dirty="0"/>
              <a:t>נָשֵׁי</a:t>
            </a:r>
            <a:r>
              <a:rPr lang="en-US" sz="3600" dirty="0"/>
              <a:t> 		</a:t>
            </a:r>
            <a:r>
              <a:rPr lang="en-US" dirty="0"/>
              <a:t>		</a:t>
            </a:r>
            <a:r>
              <a:rPr lang="en-US" dirty="0" smtClean="0"/>
              <a:t>					woman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0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351" y="261525"/>
            <a:ext cx="11432282" cy="1400530"/>
          </a:xfrm>
        </p:spPr>
        <p:txBody>
          <a:bodyPr/>
          <a:lstStyle/>
          <a:p>
            <a:r>
              <a:rPr lang="en-US" b="1" dirty="0"/>
              <a:t>6.I.  Prepositions with Pronominal </a:t>
            </a:r>
            <a:r>
              <a:rPr lang="en-US" b="1" dirty="0" smtClean="0"/>
              <a:t>Suffixes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46910"/>
            <a:ext cx="9728172" cy="5386646"/>
          </a:xfrm>
        </p:spPr>
        <p:txBody>
          <a:bodyPr>
            <a:normAutofit fontScale="85000" lnSpcReduction="20000"/>
          </a:bodyPr>
          <a:lstStyle/>
          <a:p>
            <a:r>
              <a:rPr lang="en-US" sz="4200" dirty="0" smtClean="0"/>
              <a:t>          </a:t>
            </a:r>
            <a:r>
              <a:rPr lang="he-IL" sz="4200" dirty="0" smtClean="0"/>
              <a:t>  </a:t>
            </a:r>
            <a:r>
              <a:rPr lang="he-IL" sz="4200" dirty="0"/>
              <a:t>בְּ \ לְ</a:t>
            </a:r>
            <a:r>
              <a:rPr lang="en-US" sz="4200" dirty="0"/>
              <a:t>		 </a:t>
            </a:r>
            <a:r>
              <a:rPr lang="en-US" sz="4200" dirty="0" smtClean="0"/>
              <a:t>	   		</a:t>
            </a:r>
            <a:r>
              <a:rPr lang="he-IL" sz="4200" dirty="0" smtClean="0"/>
              <a:t>  </a:t>
            </a:r>
            <a:r>
              <a:rPr lang="he-IL" sz="4200" dirty="0"/>
              <a:t>כְּ</a:t>
            </a:r>
            <a:r>
              <a:rPr lang="en-US" sz="4200" dirty="0"/>
              <a:t>	</a:t>
            </a:r>
            <a:r>
              <a:rPr lang="he-IL" sz="4200" dirty="0"/>
              <a:t>		 </a:t>
            </a:r>
            <a:r>
              <a:rPr lang="el-GR" sz="4200" dirty="0"/>
              <a:t>	</a:t>
            </a:r>
            <a:r>
              <a:rPr lang="en-US" sz="4200" dirty="0"/>
              <a:t>     </a:t>
            </a:r>
            <a:r>
              <a:rPr lang="he-IL" sz="4200" dirty="0"/>
              <a:t>מִן</a:t>
            </a:r>
            <a:endParaRPr lang="en-US" sz="4200" dirty="0"/>
          </a:p>
          <a:p>
            <a:r>
              <a:rPr lang="en-US" dirty="0"/>
              <a:t>1 CS 		</a:t>
            </a:r>
            <a:r>
              <a:rPr lang="he-IL" sz="3000" dirty="0"/>
              <a:t>בִּי</a:t>
            </a:r>
            <a:r>
              <a:rPr lang="en-US" dirty="0"/>
              <a:t>	in me	</a:t>
            </a:r>
            <a:r>
              <a:rPr lang="en-US" dirty="0" smtClean="0"/>
              <a:t>	</a:t>
            </a:r>
            <a:r>
              <a:rPr lang="en-US" dirty="0"/>
              <a:t>	   </a:t>
            </a:r>
            <a:r>
              <a:rPr lang="he-IL" sz="3300" dirty="0"/>
              <a:t>כָּמוֹנִי</a:t>
            </a:r>
            <a:r>
              <a:rPr lang="he-IL" dirty="0"/>
              <a:t>	</a:t>
            </a:r>
            <a:r>
              <a:rPr lang="en-US" dirty="0"/>
              <a:t>like me	</a:t>
            </a:r>
            <a:r>
              <a:rPr lang="he-IL" dirty="0"/>
              <a:t>	</a:t>
            </a:r>
            <a:r>
              <a:rPr lang="en-US" dirty="0" smtClean="0"/>
              <a:t>	</a:t>
            </a:r>
            <a:r>
              <a:rPr lang="he-IL" sz="3300" dirty="0" smtClean="0"/>
              <a:t>מִמֶּנִּי</a:t>
            </a:r>
            <a:r>
              <a:rPr lang="en-US" dirty="0"/>
              <a:t>	</a:t>
            </a:r>
            <a:r>
              <a:rPr lang="he-IL" dirty="0" smtClean="0"/>
              <a:t> </a:t>
            </a:r>
            <a:r>
              <a:rPr lang="en-US" dirty="0"/>
              <a:t>from me</a:t>
            </a:r>
          </a:p>
          <a:p>
            <a:r>
              <a:rPr lang="en-US" dirty="0"/>
              <a:t>2 MS</a:t>
            </a:r>
            <a:r>
              <a:rPr lang="he-IL" dirty="0"/>
              <a:t> 		</a:t>
            </a:r>
            <a:r>
              <a:rPr lang="he-IL" sz="3000" dirty="0"/>
              <a:t>בְּךָ</a:t>
            </a:r>
            <a:r>
              <a:rPr lang="he-IL" dirty="0"/>
              <a:t> </a:t>
            </a:r>
            <a:r>
              <a:rPr lang="en-US" dirty="0"/>
              <a:t>	in you (m.)</a:t>
            </a:r>
            <a:r>
              <a:rPr lang="he-IL" dirty="0"/>
              <a:t> 	</a:t>
            </a:r>
            <a:r>
              <a:rPr lang="en-US" dirty="0" smtClean="0"/>
              <a:t>	   </a:t>
            </a:r>
            <a:r>
              <a:rPr lang="he-IL" sz="3300" dirty="0"/>
              <a:t>כָּמוֹךָ</a:t>
            </a:r>
            <a:r>
              <a:rPr lang="he-IL" dirty="0"/>
              <a:t> </a:t>
            </a:r>
            <a:r>
              <a:rPr lang="en-US" dirty="0"/>
              <a:t>	like you (m.)	</a:t>
            </a:r>
            <a:r>
              <a:rPr lang="he-IL" dirty="0"/>
              <a:t>	</a:t>
            </a:r>
            <a:r>
              <a:rPr lang="he-IL" sz="3300" dirty="0"/>
              <a:t>מִמְּךָ</a:t>
            </a:r>
            <a:r>
              <a:rPr lang="he-IL" dirty="0"/>
              <a:t>	</a:t>
            </a:r>
            <a:r>
              <a:rPr lang="en-US" dirty="0"/>
              <a:t>from you</a:t>
            </a:r>
          </a:p>
          <a:p>
            <a:r>
              <a:rPr lang="en-US" dirty="0"/>
              <a:t>2 FS</a:t>
            </a:r>
            <a:r>
              <a:rPr lang="he-IL" dirty="0"/>
              <a:t> 		</a:t>
            </a:r>
            <a:r>
              <a:rPr lang="he-IL" sz="3300" dirty="0"/>
              <a:t>בְּךְ</a:t>
            </a:r>
            <a:r>
              <a:rPr lang="he-IL" dirty="0"/>
              <a:t> </a:t>
            </a:r>
            <a:r>
              <a:rPr lang="en-US" dirty="0"/>
              <a:t>	in you (f.)</a:t>
            </a:r>
            <a:r>
              <a:rPr lang="he-IL" dirty="0"/>
              <a:t> 	</a:t>
            </a:r>
            <a:r>
              <a:rPr lang="en-US" dirty="0" smtClean="0"/>
              <a:t>	   </a:t>
            </a:r>
            <a:r>
              <a:rPr lang="he-IL" sz="3300" dirty="0"/>
              <a:t>כָּמוֹךְ</a:t>
            </a:r>
            <a:r>
              <a:rPr lang="he-IL" dirty="0"/>
              <a:t> </a:t>
            </a:r>
            <a:r>
              <a:rPr lang="en-US" dirty="0"/>
              <a:t>	like you (f.)	</a:t>
            </a:r>
            <a:r>
              <a:rPr lang="he-IL" dirty="0"/>
              <a:t>	</a:t>
            </a:r>
            <a:r>
              <a:rPr lang="he-IL" sz="3300" dirty="0"/>
              <a:t>מִמֵּךְ</a:t>
            </a:r>
            <a:r>
              <a:rPr lang="he-IL" dirty="0"/>
              <a:t> </a:t>
            </a:r>
            <a:r>
              <a:rPr lang="en-US" dirty="0"/>
              <a:t>	from you</a:t>
            </a:r>
          </a:p>
          <a:p>
            <a:r>
              <a:rPr lang="en-US" dirty="0"/>
              <a:t>3 MS</a:t>
            </a:r>
            <a:r>
              <a:rPr lang="he-IL" dirty="0"/>
              <a:t> 		</a:t>
            </a:r>
            <a:r>
              <a:rPr lang="he-IL" sz="3000" dirty="0"/>
              <a:t>בּוֹ</a:t>
            </a:r>
            <a:r>
              <a:rPr lang="he-IL" dirty="0"/>
              <a:t> </a:t>
            </a:r>
            <a:r>
              <a:rPr lang="en-US" dirty="0"/>
              <a:t>	in him</a:t>
            </a:r>
            <a:r>
              <a:rPr lang="he-IL" dirty="0"/>
              <a:t> 	</a:t>
            </a:r>
            <a:r>
              <a:rPr lang="en-US" dirty="0" smtClean="0"/>
              <a:t>		   </a:t>
            </a:r>
            <a:r>
              <a:rPr lang="he-IL" sz="3300" dirty="0"/>
              <a:t>כָּמוֹהוּ</a:t>
            </a:r>
            <a:r>
              <a:rPr lang="he-IL" dirty="0"/>
              <a:t> </a:t>
            </a:r>
            <a:r>
              <a:rPr lang="en-US" dirty="0"/>
              <a:t>  	like him 	</a:t>
            </a:r>
            <a:r>
              <a:rPr lang="he-IL" dirty="0"/>
              <a:t>	</a:t>
            </a:r>
            <a:r>
              <a:rPr lang="he-IL" dirty="0" smtClean="0"/>
              <a:t>   </a:t>
            </a:r>
            <a:r>
              <a:rPr lang="he-IL" sz="3300" dirty="0" smtClean="0"/>
              <a:t>מִמֶּנּוּ</a:t>
            </a:r>
            <a:r>
              <a:rPr lang="he-IL" dirty="0" smtClean="0"/>
              <a:t> </a:t>
            </a:r>
            <a:r>
              <a:rPr lang="en-US" dirty="0" smtClean="0"/>
              <a:t>	from </a:t>
            </a:r>
            <a:r>
              <a:rPr lang="en-US" dirty="0"/>
              <a:t>him</a:t>
            </a:r>
          </a:p>
          <a:p>
            <a:r>
              <a:rPr lang="en-US" dirty="0"/>
              <a:t>3 FS</a:t>
            </a:r>
            <a:r>
              <a:rPr lang="he-IL" dirty="0"/>
              <a:t> 		</a:t>
            </a:r>
            <a:r>
              <a:rPr lang="he-IL" sz="3000" dirty="0"/>
              <a:t>בָּהּ</a:t>
            </a:r>
            <a:r>
              <a:rPr lang="he-IL" dirty="0"/>
              <a:t>	</a:t>
            </a:r>
            <a:r>
              <a:rPr lang="en-US" dirty="0"/>
              <a:t>in her </a:t>
            </a:r>
            <a:r>
              <a:rPr lang="he-IL" dirty="0"/>
              <a:t>	 	</a:t>
            </a:r>
            <a:r>
              <a:rPr lang="en-US" dirty="0" smtClean="0"/>
              <a:t>	</a:t>
            </a:r>
            <a:r>
              <a:rPr lang="he-IL" dirty="0" smtClean="0"/>
              <a:t> </a:t>
            </a:r>
            <a:r>
              <a:rPr lang="en-US" dirty="0" smtClean="0"/>
              <a:t>   </a:t>
            </a:r>
            <a:r>
              <a:rPr lang="he-IL" sz="3300" dirty="0"/>
              <a:t>כָּמוֹהָ</a:t>
            </a:r>
            <a:r>
              <a:rPr lang="he-IL" dirty="0"/>
              <a:t> </a:t>
            </a:r>
            <a:r>
              <a:rPr lang="en-US" dirty="0"/>
              <a:t>	like her 	</a:t>
            </a:r>
            <a:r>
              <a:rPr lang="he-IL" dirty="0"/>
              <a:t>	</a:t>
            </a:r>
            <a:r>
              <a:rPr lang="en-US" dirty="0" smtClean="0"/>
              <a:t>	</a:t>
            </a:r>
            <a:r>
              <a:rPr lang="he-IL" dirty="0" smtClean="0"/>
              <a:t>    </a:t>
            </a:r>
            <a:r>
              <a:rPr lang="he-IL" sz="3300" dirty="0" smtClean="0"/>
              <a:t>מִמֶּנָּה</a:t>
            </a:r>
            <a:r>
              <a:rPr lang="he-IL" dirty="0" smtClean="0"/>
              <a:t> </a:t>
            </a:r>
            <a:r>
              <a:rPr lang="en-US" dirty="0"/>
              <a:t>from her</a:t>
            </a:r>
          </a:p>
          <a:p>
            <a:r>
              <a:rPr lang="en-US" dirty="0"/>
              <a:t>1 CP</a:t>
            </a:r>
            <a:r>
              <a:rPr lang="he-IL" dirty="0"/>
              <a:t> 		</a:t>
            </a:r>
            <a:r>
              <a:rPr lang="he-IL" sz="3300" dirty="0"/>
              <a:t>בָּנוּ</a:t>
            </a:r>
            <a:r>
              <a:rPr lang="he-IL" dirty="0"/>
              <a:t> </a:t>
            </a:r>
            <a:r>
              <a:rPr lang="en-US" dirty="0"/>
              <a:t>	in us</a:t>
            </a:r>
            <a:r>
              <a:rPr lang="he-IL" dirty="0"/>
              <a:t> 		</a:t>
            </a:r>
            <a:r>
              <a:rPr lang="en-US" dirty="0"/>
              <a:t> </a:t>
            </a:r>
            <a:r>
              <a:rPr lang="en-US" dirty="0" smtClean="0"/>
              <a:t>	  </a:t>
            </a:r>
            <a:r>
              <a:rPr lang="he-IL" sz="3300" dirty="0"/>
              <a:t>כָּמוֹנוּ</a:t>
            </a:r>
            <a:r>
              <a:rPr lang="he-IL" dirty="0"/>
              <a:t> </a:t>
            </a:r>
            <a:r>
              <a:rPr lang="en-US" dirty="0"/>
              <a:t>	like us 	</a:t>
            </a:r>
            <a:r>
              <a:rPr lang="he-IL" dirty="0"/>
              <a:t>	</a:t>
            </a:r>
            <a:r>
              <a:rPr lang="he-IL" sz="3300" dirty="0"/>
              <a:t>מִמֶּנּוּ</a:t>
            </a:r>
            <a:r>
              <a:rPr lang="he-IL" dirty="0"/>
              <a:t> </a:t>
            </a:r>
            <a:r>
              <a:rPr lang="he-IL" dirty="0" smtClean="0"/>
              <a:t>         </a:t>
            </a:r>
            <a:r>
              <a:rPr lang="en-US" dirty="0" smtClean="0"/>
              <a:t>  	from us</a:t>
            </a:r>
            <a:endParaRPr lang="en-US" dirty="0"/>
          </a:p>
          <a:p>
            <a:r>
              <a:rPr lang="en-US" dirty="0"/>
              <a:t>2 MP</a:t>
            </a:r>
            <a:r>
              <a:rPr lang="he-IL" dirty="0"/>
              <a:t> 		</a:t>
            </a:r>
            <a:r>
              <a:rPr lang="he-IL" sz="3300" dirty="0"/>
              <a:t>בָּכֶם</a:t>
            </a:r>
            <a:r>
              <a:rPr lang="he-IL" dirty="0"/>
              <a:t> </a:t>
            </a:r>
            <a:r>
              <a:rPr lang="en-US" dirty="0"/>
              <a:t>	in you (m.) </a:t>
            </a:r>
            <a:r>
              <a:rPr lang="he-IL" dirty="0"/>
              <a:t> 	</a:t>
            </a:r>
            <a:r>
              <a:rPr lang="en-US" dirty="0"/>
              <a:t>     </a:t>
            </a:r>
            <a:r>
              <a:rPr lang="he-IL" sz="3300" dirty="0"/>
              <a:t>כָּכֶם</a:t>
            </a:r>
            <a:r>
              <a:rPr lang="he-IL" dirty="0"/>
              <a:t> 	</a:t>
            </a:r>
            <a:r>
              <a:rPr lang="en-US" dirty="0"/>
              <a:t>like you (m.)	</a:t>
            </a:r>
            <a:r>
              <a:rPr lang="he-IL" dirty="0"/>
              <a:t> 	</a:t>
            </a:r>
            <a:r>
              <a:rPr lang="he-IL" sz="3300" dirty="0"/>
              <a:t>מִכֶּם</a:t>
            </a:r>
            <a:r>
              <a:rPr lang="he-IL" dirty="0"/>
              <a:t> </a:t>
            </a:r>
            <a:r>
              <a:rPr lang="en-US" dirty="0"/>
              <a:t>	from you</a:t>
            </a:r>
          </a:p>
          <a:p>
            <a:r>
              <a:rPr lang="en-US" dirty="0"/>
              <a:t>2 FP</a:t>
            </a:r>
            <a:r>
              <a:rPr lang="he-IL" dirty="0"/>
              <a:t> 		</a:t>
            </a:r>
            <a:r>
              <a:rPr lang="he-IL" sz="3300" dirty="0"/>
              <a:t>בָּכֶן</a:t>
            </a:r>
            <a:r>
              <a:rPr lang="he-IL" dirty="0"/>
              <a:t> </a:t>
            </a:r>
            <a:r>
              <a:rPr lang="en-US" dirty="0"/>
              <a:t>	in you (f.)</a:t>
            </a:r>
            <a:r>
              <a:rPr lang="he-IL" dirty="0"/>
              <a:t> 	</a:t>
            </a:r>
            <a:r>
              <a:rPr lang="en-US" dirty="0"/>
              <a:t>      </a:t>
            </a:r>
            <a:r>
              <a:rPr lang="he-IL" sz="3300" dirty="0"/>
              <a:t>כָּכֶן</a:t>
            </a:r>
            <a:r>
              <a:rPr lang="he-IL" dirty="0"/>
              <a:t> 	</a:t>
            </a:r>
            <a:r>
              <a:rPr lang="en-US" dirty="0"/>
              <a:t>like you (f.) 	</a:t>
            </a:r>
            <a:r>
              <a:rPr lang="he-IL" dirty="0"/>
              <a:t>	</a:t>
            </a:r>
            <a:r>
              <a:rPr lang="he-IL" sz="3300" dirty="0" smtClean="0"/>
              <a:t>מִ</a:t>
            </a:r>
            <a:r>
              <a:rPr lang="he-IL" sz="3300" dirty="0"/>
              <a:t>ּ</a:t>
            </a:r>
            <a:r>
              <a:rPr lang="he-IL" sz="3300" dirty="0" smtClean="0"/>
              <a:t>כֶן</a:t>
            </a:r>
            <a:r>
              <a:rPr lang="he-IL" dirty="0" smtClean="0"/>
              <a:t> </a:t>
            </a:r>
            <a:r>
              <a:rPr lang="en-US" dirty="0"/>
              <a:t>	from you</a:t>
            </a:r>
          </a:p>
          <a:p>
            <a:r>
              <a:rPr lang="en-US" dirty="0"/>
              <a:t>3 MP</a:t>
            </a:r>
            <a:r>
              <a:rPr lang="he-IL" dirty="0"/>
              <a:t> 		</a:t>
            </a:r>
            <a:r>
              <a:rPr lang="he-IL" sz="3300" dirty="0"/>
              <a:t>בָּהֶם</a:t>
            </a:r>
            <a:r>
              <a:rPr lang="he-IL" dirty="0"/>
              <a:t> </a:t>
            </a:r>
            <a:r>
              <a:rPr lang="en-US" dirty="0"/>
              <a:t>	in them (m.)</a:t>
            </a:r>
            <a:r>
              <a:rPr lang="he-IL" dirty="0"/>
              <a:t> 	</a:t>
            </a:r>
            <a:r>
              <a:rPr lang="en-US" dirty="0"/>
              <a:t>     </a:t>
            </a:r>
            <a:r>
              <a:rPr lang="he-IL" sz="3300" dirty="0"/>
              <a:t>כָּהֶם</a:t>
            </a:r>
            <a:r>
              <a:rPr lang="he-IL" dirty="0"/>
              <a:t> 	</a:t>
            </a:r>
            <a:r>
              <a:rPr lang="en-US" dirty="0"/>
              <a:t>like them(m.)		</a:t>
            </a:r>
            <a:r>
              <a:rPr lang="he-IL" dirty="0"/>
              <a:t>  </a:t>
            </a:r>
            <a:r>
              <a:rPr lang="he-IL" sz="3300" dirty="0"/>
              <a:t>מֵהֶם</a:t>
            </a:r>
            <a:r>
              <a:rPr lang="en-US" dirty="0"/>
              <a:t>	from them</a:t>
            </a:r>
          </a:p>
          <a:p>
            <a:r>
              <a:rPr lang="en-US" dirty="0"/>
              <a:t>3 FP</a:t>
            </a:r>
            <a:r>
              <a:rPr lang="he-IL" dirty="0"/>
              <a:t> 		</a:t>
            </a:r>
            <a:r>
              <a:rPr lang="he-IL" sz="3600" dirty="0"/>
              <a:t>בָּהֶן</a:t>
            </a:r>
            <a:r>
              <a:rPr lang="he-IL" dirty="0"/>
              <a:t> </a:t>
            </a:r>
            <a:r>
              <a:rPr lang="en-US" dirty="0"/>
              <a:t>	in them (f.)</a:t>
            </a:r>
            <a:r>
              <a:rPr lang="he-IL" dirty="0"/>
              <a:t> 	</a:t>
            </a:r>
            <a:r>
              <a:rPr lang="en-US" dirty="0"/>
              <a:t>       </a:t>
            </a:r>
            <a:r>
              <a:rPr lang="he-IL" sz="3300" dirty="0"/>
              <a:t>כָּהֶן</a:t>
            </a:r>
            <a:r>
              <a:rPr lang="he-IL" dirty="0"/>
              <a:t> </a:t>
            </a:r>
            <a:r>
              <a:rPr lang="en-US" dirty="0"/>
              <a:t>	like them(f.) 	</a:t>
            </a:r>
            <a:r>
              <a:rPr lang="he-IL" dirty="0"/>
              <a:t>	</a:t>
            </a:r>
            <a:r>
              <a:rPr lang="he-IL" sz="3300" dirty="0"/>
              <a:t>מֵהֵן</a:t>
            </a:r>
            <a:r>
              <a:rPr lang="he-IL" dirty="0"/>
              <a:t> </a:t>
            </a:r>
            <a:r>
              <a:rPr lang="en-US" dirty="0"/>
              <a:t>	from them</a:t>
            </a:r>
          </a:p>
        </p:txBody>
      </p:sp>
    </p:spTree>
    <p:extLst>
      <p:ext uri="{BB962C8B-B14F-4D97-AF65-F5344CB8AC3E}">
        <p14:creationId xmlns:p14="http://schemas.microsoft.com/office/powerpoint/2010/main" val="140108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571" y="452718"/>
            <a:ext cx="11629505" cy="1026947"/>
          </a:xfrm>
        </p:spPr>
        <p:txBody>
          <a:bodyPr/>
          <a:lstStyle/>
          <a:p>
            <a:r>
              <a:rPr lang="en-US" b="1" dirty="0"/>
              <a:t>Chant:  Preposition with Pronominal Suffixes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02298"/>
            <a:ext cx="10171492" cy="4646102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/>
              <a:t>CS 		</a:t>
            </a:r>
            <a:r>
              <a:rPr lang="he-IL" sz="4400" dirty="0"/>
              <a:t>בִּי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me	</a:t>
            </a:r>
            <a:r>
              <a:rPr lang="en-US" dirty="0" smtClean="0"/>
              <a:t>		</a:t>
            </a:r>
            <a:r>
              <a:rPr lang="en-US" dirty="0"/>
              <a:t>	1 CP</a:t>
            </a:r>
            <a:r>
              <a:rPr lang="he-IL" dirty="0"/>
              <a:t> 		</a:t>
            </a:r>
            <a:r>
              <a:rPr lang="he-IL" sz="4400" dirty="0"/>
              <a:t>בָּנוּ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us</a:t>
            </a:r>
            <a:r>
              <a:rPr lang="he-IL" dirty="0"/>
              <a:t> 		</a:t>
            </a:r>
            <a:r>
              <a:rPr lang="en-US" dirty="0"/>
              <a:t>   	</a:t>
            </a:r>
          </a:p>
          <a:p>
            <a:r>
              <a:rPr lang="en-US" dirty="0"/>
              <a:t>2 MS</a:t>
            </a:r>
            <a:r>
              <a:rPr lang="he-IL" dirty="0"/>
              <a:t> 		</a:t>
            </a:r>
            <a:r>
              <a:rPr lang="he-IL" sz="4400" dirty="0"/>
              <a:t>בְּךָ</a:t>
            </a:r>
            <a:r>
              <a:rPr lang="he-IL" dirty="0"/>
              <a:t> </a:t>
            </a:r>
            <a:r>
              <a:rPr lang="en-US" dirty="0"/>
              <a:t>	in you (m.)</a:t>
            </a:r>
            <a:r>
              <a:rPr lang="he-IL" dirty="0"/>
              <a:t> 	</a:t>
            </a:r>
            <a:r>
              <a:rPr lang="en-US" dirty="0"/>
              <a:t>  </a:t>
            </a:r>
            <a:r>
              <a:rPr lang="en-US" dirty="0" smtClean="0"/>
              <a:t>	 </a:t>
            </a:r>
            <a:r>
              <a:rPr lang="en-US" dirty="0"/>
              <a:t>	2 MP</a:t>
            </a:r>
            <a:r>
              <a:rPr lang="he-IL" dirty="0"/>
              <a:t> 		</a:t>
            </a:r>
            <a:r>
              <a:rPr lang="he-IL" sz="4400" dirty="0"/>
              <a:t>בָּכֶם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you (m.)  </a:t>
            </a:r>
          </a:p>
          <a:p>
            <a:r>
              <a:rPr lang="en-US" dirty="0"/>
              <a:t>2 FS</a:t>
            </a:r>
            <a:r>
              <a:rPr lang="he-IL" dirty="0"/>
              <a:t> 	</a:t>
            </a:r>
            <a:r>
              <a:rPr lang="en-US" dirty="0" smtClean="0"/>
              <a:t>	</a:t>
            </a:r>
            <a:r>
              <a:rPr lang="he-IL" dirty="0"/>
              <a:t>	</a:t>
            </a:r>
            <a:r>
              <a:rPr lang="he-IL" sz="4400" dirty="0"/>
              <a:t>בְּךְ</a:t>
            </a:r>
            <a:r>
              <a:rPr lang="he-IL" dirty="0"/>
              <a:t> </a:t>
            </a:r>
            <a:r>
              <a:rPr lang="en-US" dirty="0"/>
              <a:t>	in you (f.)</a:t>
            </a:r>
            <a:r>
              <a:rPr lang="he-IL" dirty="0"/>
              <a:t> 	</a:t>
            </a: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/>
              <a:t>	2 FP</a:t>
            </a:r>
            <a:r>
              <a:rPr lang="he-IL" dirty="0"/>
              <a:t> 		</a:t>
            </a:r>
            <a:r>
              <a:rPr lang="he-IL" sz="4400" dirty="0"/>
              <a:t>בָּכֶן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you (f.)</a:t>
            </a:r>
          </a:p>
          <a:p>
            <a:r>
              <a:rPr lang="en-US" dirty="0"/>
              <a:t>3 MS</a:t>
            </a:r>
            <a:r>
              <a:rPr lang="he-IL" dirty="0"/>
              <a:t> 		</a:t>
            </a:r>
            <a:r>
              <a:rPr lang="he-IL" sz="4400" dirty="0"/>
              <a:t>בּוֹ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in </a:t>
            </a:r>
            <a:r>
              <a:rPr lang="en-US" dirty="0"/>
              <a:t>him</a:t>
            </a:r>
            <a:r>
              <a:rPr lang="he-IL" dirty="0"/>
              <a:t> 	</a:t>
            </a:r>
            <a:r>
              <a:rPr lang="en-US" dirty="0"/>
              <a:t>   </a:t>
            </a:r>
            <a:r>
              <a:rPr lang="en-US" dirty="0" smtClean="0"/>
              <a:t>		</a:t>
            </a:r>
            <a:r>
              <a:rPr lang="en-US" dirty="0"/>
              <a:t>	3 MP</a:t>
            </a:r>
            <a:r>
              <a:rPr lang="he-IL" dirty="0"/>
              <a:t> 		</a:t>
            </a:r>
            <a:r>
              <a:rPr lang="he-IL" sz="4400" dirty="0"/>
              <a:t>בָּהֶם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them (m.)</a:t>
            </a:r>
          </a:p>
          <a:p>
            <a:r>
              <a:rPr lang="en-US" dirty="0"/>
              <a:t>3 FS</a:t>
            </a:r>
            <a:r>
              <a:rPr lang="he-IL" dirty="0"/>
              <a:t> 	</a:t>
            </a:r>
            <a:r>
              <a:rPr lang="en-US" dirty="0" smtClean="0"/>
              <a:t>	</a:t>
            </a:r>
            <a:r>
              <a:rPr lang="he-IL" dirty="0"/>
              <a:t>	</a:t>
            </a:r>
            <a:r>
              <a:rPr lang="he-IL" sz="4400" dirty="0"/>
              <a:t>בָּהּ</a:t>
            </a:r>
            <a:r>
              <a:rPr lang="he-IL" dirty="0"/>
              <a:t>	</a:t>
            </a:r>
            <a:r>
              <a:rPr lang="en-US" dirty="0" smtClean="0"/>
              <a:t>in </a:t>
            </a:r>
            <a:r>
              <a:rPr lang="en-US" dirty="0"/>
              <a:t>her </a:t>
            </a:r>
            <a:r>
              <a:rPr lang="he-IL" dirty="0"/>
              <a:t>	 	</a:t>
            </a:r>
            <a:r>
              <a:rPr lang="en-US" dirty="0" smtClean="0"/>
              <a:t>	</a:t>
            </a:r>
            <a:r>
              <a:rPr lang="he-IL" dirty="0" smtClean="0"/>
              <a:t> </a:t>
            </a:r>
            <a:r>
              <a:rPr lang="en-US" dirty="0" smtClean="0"/>
              <a:t>   </a:t>
            </a:r>
            <a:r>
              <a:rPr lang="en-US" dirty="0"/>
              <a:t>	3 FP</a:t>
            </a:r>
            <a:r>
              <a:rPr lang="he-IL" dirty="0"/>
              <a:t> 		</a:t>
            </a:r>
            <a:r>
              <a:rPr lang="he-IL" sz="4400" dirty="0"/>
              <a:t>בָּהֶן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them (f.)</a:t>
            </a:r>
          </a:p>
        </p:txBody>
      </p:sp>
    </p:spTree>
    <p:extLst>
      <p:ext uri="{BB962C8B-B14F-4D97-AF65-F5344CB8AC3E}">
        <p14:creationId xmlns:p14="http://schemas.microsoft.com/office/powerpoint/2010/main" val="1716060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703" y="103583"/>
            <a:ext cx="10567758" cy="140053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2800" b="1" dirty="0"/>
              <a:t>6.K.</a:t>
            </a:r>
            <a:r>
              <a:rPr lang="en-US" sz="2800" dirty="0"/>
              <a:t>  </a:t>
            </a:r>
            <a:r>
              <a:rPr lang="en-US" sz="2800" b="1" dirty="0"/>
              <a:t>Pronominal Suffixes on </a:t>
            </a:r>
            <a:r>
              <a:rPr lang="he-IL" sz="3200" dirty="0"/>
              <a:t>אֶת</a:t>
            </a:r>
            <a:r>
              <a:rPr lang="he-IL" sz="2800" b="1" dirty="0"/>
              <a:t> </a:t>
            </a:r>
            <a:r>
              <a:rPr lang="en-US" sz="2800" b="1" dirty="0" smtClean="0"/>
              <a:t> (</a:t>
            </a:r>
            <a:r>
              <a:rPr lang="en-US" sz="2800" b="1" dirty="0"/>
              <a:t>Direct Object Marker) and </a:t>
            </a:r>
            <a:r>
              <a:rPr lang="he-IL" sz="2800" b="1" dirty="0"/>
              <a:t>  </a:t>
            </a:r>
            <a:r>
              <a:rPr lang="he-IL" sz="3600" dirty="0"/>
              <a:t>אֶת</a:t>
            </a:r>
            <a:r>
              <a:rPr lang="en-US" sz="2800" b="1" dirty="0"/>
              <a:t>(Prep. with)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05098"/>
            <a:ext cx="9520353" cy="555290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Direct Obj. Marker 		</a:t>
            </a:r>
            <a:r>
              <a:rPr lang="en-US" dirty="0" smtClean="0"/>
              <a:t>		</a:t>
            </a:r>
            <a:r>
              <a:rPr lang="en-US" dirty="0"/>
              <a:t>	Preposition “with”</a:t>
            </a:r>
          </a:p>
          <a:p>
            <a:r>
              <a:rPr lang="en-US" dirty="0"/>
              <a:t>1 CS 	</a:t>
            </a:r>
            <a:r>
              <a:rPr lang="he-IL" sz="2800" dirty="0"/>
              <a:t>אֹתִי</a:t>
            </a:r>
            <a:r>
              <a:rPr lang="en-US" dirty="0"/>
              <a:t>		me			</a:t>
            </a:r>
            <a:r>
              <a:rPr lang="en-US" dirty="0" smtClean="0"/>
              <a:t>	</a:t>
            </a:r>
            <a:r>
              <a:rPr lang="he-IL" sz="3000" dirty="0" smtClean="0"/>
              <a:t>אִתִּי</a:t>
            </a:r>
            <a:r>
              <a:rPr lang="he-IL" dirty="0" smtClean="0"/>
              <a:t> </a:t>
            </a:r>
            <a:r>
              <a:rPr lang="en-US" dirty="0"/>
              <a:t>		with me</a:t>
            </a:r>
          </a:p>
          <a:p>
            <a:r>
              <a:rPr lang="en-US" dirty="0"/>
              <a:t>2 MS</a:t>
            </a:r>
            <a:r>
              <a:rPr lang="he-IL" dirty="0"/>
              <a:t> 	</a:t>
            </a:r>
            <a:r>
              <a:rPr lang="he-IL" sz="3000" dirty="0" smtClean="0"/>
              <a:t>אֹתְךָ</a:t>
            </a:r>
            <a:r>
              <a:rPr lang="he-IL" dirty="0"/>
              <a:t>	</a:t>
            </a:r>
            <a:r>
              <a:rPr lang="en-US" dirty="0" smtClean="0"/>
              <a:t>you </a:t>
            </a:r>
            <a:r>
              <a:rPr lang="en-US" dirty="0"/>
              <a:t>(m.)</a:t>
            </a:r>
            <a:r>
              <a:rPr lang="he-IL" dirty="0"/>
              <a:t>		</a:t>
            </a:r>
            <a:r>
              <a:rPr lang="he-IL" sz="3300" dirty="0"/>
              <a:t>אִתְּךָ</a:t>
            </a:r>
            <a:r>
              <a:rPr lang="en-US" dirty="0"/>
              <a:t> 		with you (m.)</a:t>
            </a:r>
          </a:p>
          <a:p>
            <a:r>
              <a:rPr lang="en-US" dirty="0"/>
              <a:t>2 FS</a:t>
            </a:r>
            <a:r>
              <a:rPr lang="he-IL" dirty="0"/>
              <a:t> 		</a:t>
            </a:r>
            <a:r>
              <a:rPr lang="he-IL" sz="3000" dirty="0"/>
              <a:t>אֹתָךְ</a:t>
            </a:r>
            <a:r>
              <a:rPr lang="he-IL" dirty="0"/>
              <a:t>	</a:t>
            </a:r>
            <a:r>
              <a:rPr lang="en-US" dirty="0" smtClean="0"/>
              <a:t>you </a:t>
            </a:r>
            <a:r>
              <a:rPr lang="en-US" dirty="0"/>
              <a:t>(f.)</a:t>
            </a:r>
            <a:r>
              <a:rPr lang="he-IL" dirty="0"/>
              <a:t>	</a:t>
            </a:r>
            <a:r>
              <a:rPr lang="en-US" dirty="0" smtClean="0"/>
              <a:t>	</a:t>
            </a:r>
            <a:r>
              <a:rPr lang="he-IL" dirty="0"/>
              <a:t>	</a:t>
            </a:r>
            <a:r>
              <a:rPr lang="he-IL" sz="3000" dirty="0"/>
              <a:t>אִתָּךְ</a:t>
            </a:r>
            <a:r>
              <a:rPr lang="en-US" dirty="0"/>
              <a:t> 		with you (f.)</a:t>
            </a:r>
          </a:p>
          <a:p>
            <a:r>
              <a:rPr lang="en-US" dirty="0"/>
              <a:t>3 MS</a:t>
            </a:r>
            <a:r>
              <a:rPr lang="he-IL" dirty="0"/>
              <a:t> 	</a:t>
            </a:r>
            <a:r>
              <a:rPr lang="he-IL" sz="3000" dirty="0"/>
              <a:t>אֹתוֹ</a:t>
            </a:r>
            <a:r>
              <a:rPr lang="he-IL" dirty="0"/>
              <a:t> 	</a:t>
            </a:r>
            <a:r>
              <a:rPr lang="en-US" dirty="0" smtClean="0"/>
              <a:t>him</a:t>
            </a:r>
            <a:r>
              <a:rPr lang="he-IL" dirty="0"/>
              <a:t>		</a:t>
            </a:r>
            <a:r>
              <a:rPr lang="en-US" dirty="0" smtClean="0"/>
              <a:t>	</a:t>
            </a:r>
            <a:r>
              <a:rPr lang="he-IL" dirty="0"/>
              <a:t>	</a:t>
            </a:r>
            <a:r>
              <a:rPr lang="he-IL" sz="3000" dirty="0"/>
              <a:t>אִתּוֹ</a:t>
            </a:r>
            <a:r>
              <a:rPr lang="en-US" dirty="0"/>
              <a:t> 		with him</a:t>
            </a:r>
          </a:p>
          <a:p>
            <a:r>
              <a:rPr lang="en-US" dirty="0"/>
              <a:t>3 FS</a:t>
            </a:r>
            <a:r>
              <a:rPr lang="he-IL" dirty="0"/>
              <a:t> 		</a:t>
            </a:r>
            <a:r>
              <a:rPr lang="he-IL" sz="3300" dirty="0"/>
              <a:t>אֹתָהּ</a:t>
            </a:r>
            <a:r>
              <a:rPr lang="he-IL" dirty="0"/>
              <a:t>	</a:t>
            </a:r>
            <a:r>
              <a:rPr lang="en-US" dirty="0" smtClean="0"/>
              <a:t>her</a:t>
            </a:r>
            <a:r>
              <a:rPr lang="he-IL" dirty="0"/>
              <a:t>	</a:t>
            </a:r>
            <a:r>
              <a:rPr lang="en-US" dirty="0" smtClean="0"/>
              <a:t>	</a:t>
            </a:r>
            <a:r>
              <a:rPr lang="he-IL" dirty="0"/>
              <a:t>	 	</a:t>
            </a:r>
            <a:r>
              <a:rPr lang="he-IL" sz="3000" dirty="0"/>
              <a:t>אִתָּהּ</a:t>
            </a:r>
            <a:r>
              <a:rPr lang="en-US" dirty="0"/>
              <a:t> 		with her</a:t>
            </a:r>
            <a:br>
              <a:rPr lang="en-US" dirty="0"/>
            </a:br>
            <a:r>
              <a:rPr lang="en-US" dirty="0" smtClean="0"/>
              <a:t>_______________________________________________________________</a:t>
            </a:r>
            <a:endParaRPr lang="en-US" dirty="0"/>
          </a:p>
          <a:p>
            <a:r>
              <a:rPr lang="en-US" dirty="0"/>
              <a:t>1 CP</a:t>
            </a:r>
            <a:r>
              <a:rPr lang="he-IL" dirty="0"/>
              <a:t> 	</a:t>
            </a:r>
            <a:r>
              <a:rPr lang="he-IL" sz="3300" dirty="0" smtClean="0"/>
              <a:t>אֹתָנוּ</a:t>
            </a:r>
            <a:r>
              <a:rPr lang="he-IL" dirty="0" smtClean="0"/>
              <a:t> </a:t>
            </a:r>
            <a:r>
              <a:rPr lang="he-IL" dirty="0"/>
              <a:t>	</a:t>
            </a:r>
            <a:r>
              <a:rPr lang="en-US" dirty="0" smtClean="0"/>
              <a:t>us</a:t>
            </a:r>
            <a:r>
              <a:rPr lang="he-IL" dirty="0"/>
              <a:t>	</a:t>
            </a:r>
            <a:r>
              <a:rPr lang="en-US" dirty="0" smtClean="0"/>
              <a:t>	</a:t>
            </a:r>
            <a:r>
              <a:rPr lang="he-IL" dirty="0"/>
              <a:t>		</a:t>
            </a:r>
            <a:r>
              <a:rPr lang="he-IL" sz="3000" dirty="0"/>
              <a:t>אִתָּנוּ</a:t>
            </a:r>
            <a:r>
              <a:rPr lang="en-US" dirty="0"/>
              <a:t> 	</a:t>
            </a:r>
            <a:r>
              <a:rPr lang="en-US" dirty="0" smtClean="0"/>
              <a:t>	with </a:t>
            </a:r>
            <a:r>
              <a:rPr lang="en-US" dirty="0"/>
              <a:t>us</a:t>
            </a:r>
          </a:p>
          <a:p>
            <a:r>
              <a:rPr lang="en-US" dirty="0"/>
              <a:t>2 MP</a:t>
            </a:r>
            <a:r>
              <a:rPr lang="he-IL" dirty="0"/>
              <a:t> 	</a:t>
            </a:r>
            <a:r>
              <a:rPr lang="he-IL" sz="3100" dirty="0" smtClean="0"/>
              <a:t>אֶתְכֶם</a:t>
            </a:r>
            <a:r>
              <a:rPr lang="he-IL" dirty="0" smtClean="0"/>
              <a:t> </a:t>
            </a:r>
            <a:r>
              <a:rPr lang="he-IL" dirty="0"/>
              <a:t>	</a:t>
            </a:r>
            <a:r>
              <a:rPr lang="en-US" dirty="0"/>
              <a:t>you (m.)</a:t>
            </a:r>
            <a:r>
              <a:rPr lang="he-IL" dirty="0"/>
              <a:t>		</a:t>
            </a:r>
            <a:r>
              <a:rPr lang="he-IL" sz="3000" dirty="0"/>
              <a:t>אִתְּכֶם</a:t>
            </a:r>
            <a:r>
              <a:rPr lang="en-US" dirty="0"/>
              <a:t> 	</a:t>
            </a:r>
            <a:r>
              <a:rPr lang="en-US" dirty="0" smtClean="0"/>
              <a:t>	with </a:t>
            </a:r>
            <a:r>
              <a:rPr lang="en-US" dirty="0"/>
              <a:t>you (m.)</a:t>
            </a:r>
          </a:p>
          <a:p>
            <a:r>
              <a:rPr lang="en-US" dirty="0"/>
              <a:t>2 FP</a:t>
            </a:r>
            <a:r>
              <a:rPr lang="he-IL" dirty="0"/>
              <a:t> 		</a:t>
            </a:r>
            <a:r>
              <a:rPr lang="he-IL" sz="3000" dirty="0"/>
              <a:t>אֶתְכֶן</a:t>
            </a:r>
            <a:r>
              <a:rPr lang="he-IL" dirty="0"/>
              <a:t> 	</a:t>
            </a:r>
            <a:r>
              <a:rPr lang="en-US" dirty="0"/>
              <a:t>you (f.)</a:t>
            </a:r>
            <a:r>
              <a:rPr lang="he-IL" dirty="0"/>
              <a:t>	</a:t>
            </a:r>
            <a:r>
              <a:rPr lang="en-US" dirty="0" smtClean="0"/>
              <a:t>	</a:t>
            </a:r>
            <a:r>
              <a:rPr lang="he-IL" dirty="0"/>
              <a:t>	</a:t>
            </a:r>
            <a:r>
              <a:rPr lang="he-IL" sz="3000" dirty="0"/>
              <a:t>אִתְּכֶן</a:t>
            </a:r>
            <a:r>
              <a:rPr lang="en-US" dirty="0"/>
              <a:t> 	</a:t>
            </a:r>
            <a:r>
              <a:rPr lang="en-US" dirty="0" smtClean="0"/>
              <a:t>	with </a:t>
            </a:r>
            <a:r>
              <a:rPr lang="en-US" dirty="0"/>
              <a:t>you (f.)</a:t>
            </a:r>
          </a:p>
          <a:p>
            <a:r>
              <a:rPr lang="en-US" dirty="0"/>
              <a:t>3 MP</a:t>
            </a:r>
            <a:r>
              <a:rPr lang="he-IL" dirty="0"/>
              <a:t>		</a:t>
            </a:r>
            <a:r>
              <a:rPr lang="he-IL" sz="3300" dirty="0"/>
              <a:t>אֹתָם</a:t>
            </a:r>
            <a:r>
              <a:rPr lang="he-IL" dirty="0"/>
              <a:t>	</a:t>
            </a:r>
            <a:r>
              <a:rPr lang="en-US" dirty="0" smtClean="0"/>
              <a:t>them </a:t>
            </a:r>
            <a:r>
              <a:rPr lang="en-US" dirty="0"/>
              <a:t>(m.)</a:t>
            </a:r>
            <a:r>
              <a:rPr lang="he-IL" dirty="0"/>
              <a:t>		</a:t>
            </a:r>
            <a:r>
              <a:rPr lang="he-IL" sz="3000" dirty="0"/>
              <a:t>אִתָּם</a:t>
            </a:r>
            <a:r>
              <a:rPr lang="en-US" dirty="0"/>
              <a:t> 		with them (m.)</a:t>
            </a:r>
          </a:p>
          <a:p>
            <a:r>
              <a:rPr lang="en-US" dirty="0"/>
              <a:t>3 FP</a:t>
            </a:r>
            <a:r>
              <a:rPr lang="he-IL" dirty="0"/>
              <a:t> 		</a:t>
            </a:r>
            <a:r>
              <a:rPr lang="he-IL" sz="3000" dirty="0"/>
              <a:t>אֹתָן</a:t>
            </a:r>
            <a:r>
              <a:rPr lang="he-IL" dirty="0"/>
              <a:t> 	</a:t>
            </a:r>
            <a:r>
              <a:rPr lang="en-US" dirty="0" smtClean="0"/>
              <a:t>them </a:t>
            </a:r>
            <a:r>
              <a:rPr lang="en-US" dirty="0"/>
              <a:t>(f.)</a:t>
            </a:r>
            <a:r>
              <a:rPr lang="he-IL" dirty="0"/>
              <a:t>		</a:t>
            </a:r>
            <a:r>
              <a:rPr lang="he-IL" sz="3000" dirty="0"/>
              <a:t>אִתָּן</a:t>
            </a:r>
            <a:r>
              <a:rPr lang="en-US" dirty="0"/>
              <a:t> 		with them (f.)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18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576071" cy="1400530"/>
          </a:xfrm>
        </p:spPr>
        <p:txBody>
          <a:bodyPr/>
          <a:lstStyle/>
          <a:p>
            <a:r>
              <a:rPr lang="en-US" b="1" dirty="0"/>
              <a:t>6.J.  Comparatives and superlatives (big, bigger than [comparative], biggest [superlative]):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054" y="2559995"/>
            <a:ext cx="10285124" cy="4195481"/>
          </a:xfrm>
        </p:spPr>
        <p:txBody>
          <a:bodyPr/>
          <a:lstStyle/>
          <a:p>
            <a:r>
              <a:rPr lang="he-IL" sz="3600" dirty="0"/>
              <a:t>מִן</a:t>
            </a:r>
            <a:r>
              <a:rPr lang="he-IL" dirty="0"/>
              <a:t> </a:t>
            </a:r>
            <a:r>
              <a:rPr lang="en-US" dirty="0" smtClean="0"/>
              <a:t>   also </a:t>
            </a:r>
            <a:r>
              <a:rPr lang="en-US" dirty="0"/>
              <a:t>plays a roll in making comparisons (the comparative </a:t>
            </a:r>
            <a:r>
              <a:rPr lang="he-IL" dirty="0"/>
              <a:t>מִן</a:t>
            </a:r>
            <a:r>
              <a:rPr lang="en-US" dirty="0"/>
              <a:t>).   </a:t>
            </a:r>
          </a:p>
          <a:p>
            <a:r>
              <a:rPr lang="he-IL" sz="3600" dirty="0"/>
              <a:t>מַה־ מָּתוֹק מִדְּבַשׁ וּמֶה עַק מֵאֲרִי   </a:t>
            </a:r>
            <a:r>
              <a:rPr lang="en-US" sz="3600" dirty="0"/>
              <a:t>  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</a:t>
            </a:r>
            <a:r>
              <a:rPr lang="en-US" dirty="0"/>
              <a:t>is sweeter than honey and what is stronger than a lion (</a:t>
            </a:r>
            <a:r>
              <a:rPr lang="en-US" dirty="0" err="1"/>
              <a:t>Judg</a:t>
            </a:r>
            <a:r>
              <a:rPr lang="en-US" dirty="0"/>
              <a:t> 14:18)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Notice the </a:t>
            </a:r>
            <a:r>
              <a:rPr lang="he-IL" sz="3600" dirty="0"/>
              <a:t>מִן</a:t>
            </a:r>
            <a:r>
              <a:rPr lang="he-IL" dirty="0"/>
              <a:t> </a:t>
            </a:r>
            <a:r>
              <a:rPr lang="en-US" dirty="0" smtClean="0"/>
              <a:t>  attached </a:t>
            </a:r>
            <a:r>
              <a:rPr lang="en-US" dirty="0"/>
              <a:t>on the front of </a:t>
            </a:r>
            <a:r>
              <a:rPr lang="en-US" dirty="0" smtClean="0"/>
              <a:t> </a:t>
            </a:r>
            <a:r>
              <a:rPr lang="he-IL" sz="3600" dirty="0" smtClean="0"/>
              <a:t>תּוֹק</a:t>
            </a:r>
            <a:r>
              <a:rPr lang="he-IL" dirty="0" smtClean="0"/>
              <a:t>  </a:t>
            </a:r>
            <a:r>
              <a:rPr lang="en-US" dirty="0" smtClean="0"/>
              <a:t> (</a:t>
            </a:r>
            <a:r>
              <a:rPr lang="en-US" dirty="0"/>
              <a:t>sweet, </a:t>
            </a:r>
            <a:r>
              <a:rPr lang="he-IL" sz="3600" dirty="0"/>
              <a:t>מָּתוֹק</a:t>
            </a:r>
            <a:r>
              <a:rPr lang="en-US" dirty="0"/>
              <a:t>) </a:t>
            </a: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he-IL" sz="3600" dirty="0"/>
              <a:t>אֲרִי</a:t>
            </a:r>
            <a:r>
              <a:rPr lang="he-IL" dirty="0"/>
              <a:t> </a:t>
            </a:r>
            <a:r>
              <a:rPr lang="en-US" dirty="0" smtClean="0"/>
              <a:t> (</a:t>
            </a:r>
            <a:r>
              <a:rPr lang="en-US" dirty="0"/>
              <a:t>lion, </a:t>
            </a:r>
            <a:r>
              <a:rPr lang="en-US" dirty="0" smtClean="0"/>
              <a:t> </a:t>
            </a:r>
            <a:r>
              <a:rPr lang="he-IL" sz="3600" dirty="0" smtClean="0"/>
              <a:t>מֵאֲרִי</a:t>
            </a:r>
            <a:r>
              <a:rPr lang="en-US" dirty="0" smtClean="0"/>
              <a:t> )</a:t>
            </a:r>
            <a:r>
              <a:rPr lang="he-IL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5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Superlatives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88226"/>
            <a:ext cx="10260186" cy="5070764"/>
          </a:xfrm>
        </p:spPr>
        <p:txBody>
          <a:bodyPr>
            <a:normAutofit fontScale="85000" lnSpcReduction="20000"/>
          </a:bodyPr>
          <a:lstStyle/>
          <a:p>
            <a:pPr rtl="1"/>
            <a:r>
              <a:rPr lang="he-IL" b="1" dirty="0"/>
              <a:t>3</a:t>
            </a:r>
            <a:r>
              <a:rPr lang="en-US" b="1" dirty="0"/>
              <a:t> </a:t>
            </a:r>
            <a:r>
              <a:rPr lang="en-US" b="1" dirty="0" smtClean="0"/>
              <a:t>3 Ways </a:t>
            </a:r>
            <a:r>
              <a:rPr lang="en-US" b="1" dirty="0"/>
              <a:t>of being the best:  Superlative</a:t>
            </a:r>
            <a:r>
              <a:rPr lang="en-US" dirty="0"/>
              <a:t> is formed in a several ways.  The most familiar is the constructing of two nouns where the construct noun is singular and the following absolute noun is plural.  </a:t>
            </a:r>
          </a:p>
          <a:p>
            <a:r>
              <a:rPr lang="he-IL" sz="3800" dirty="0" smtClean="0"/>
              <a:t>קֹדֶשׁ </a:t>
            </a:r>
            <a:r>
              <a:rPr lang="he-IL" sz="3800" dirty="0"/>
              <a:t>הַקָּדָשִׁים </a:t>
            </a:r>
            <a:r>
              <a:rPr lang="en-US" sz="3800" dirty="0"/>
              <a:t> </a:t>
            </a:r>
            <a:r>
              <a:rPr lang="en-US" dirty="0"/>
              <a:t> 	most holy place (NIV; formerly KJV:  holy of holies)</a:t>
            </a:r>
          </a:p>
          <a:p>
            <a:r>
              <a:rPr lang="en-US" dirty="0"/>
              <a:t>     </a:t>
            </a:r>
            <a:r>
              <a:rPr lang="he-IL" dirty="0"/>
              <a:t>   </a:t>
            </a:r>
            <a:r>
              <a:rPr lang="he-IL" sz="3800" dirty="0"/>
              <a:t>שִׂיר הַשִּׁירִים</a:t>
            </a:r>
            <a:r>
              <a:rPr lang="en-US" dirty="0"/>
              <a:t>       the best song (formerly:  Song of Songs)</a:t>
            </a:r>
          </a:p>
          <a:p>
            <a:r>
              <a:rPr lang="en-US" dirty="0"/>
              <a:t>The superlative can also be formed by the combination of </a:t>
            </a:r>
            <a:r>
              <a:rPr lang="he-IL" dirty="0"/>
              <a:t>מִן </a:t>
            </a:r>
            <a:r>
              <a:rPr lang="en-US" dirty="0"/>
              <a:t>with </a:t>
            </a:r>
            <a:r>
              <a:rPr lang="he-IL" sz="4100" dirty="0"/>
              <a:t>כֹּל </a:t>
            </a:r>
            <a:r>
              <a:rPr lang="en-US" sz="4100" dirty="0">
                <a:sym typeface="Wingdings" panose="05000000000000000000" pitchFamily="2" charset="2"/>
              </a:rPr>
              <a:t></a:t>
            </a:r>
            <a:r>
              <a:rPr lang="en-US" sz="4100" dirty="0"/>
              <a:t> </a:t>
            </a:r>
            <a:r>
              <a:rPr lang="he-IL" sz="4100" dirty="0"/>
              <a:t>מִכֹּל </a:t>
            </a:r>
            <a:r>
              <a:rPr lang="en-US" dirty="0" smtClean="0"/>
              <a:t> (</a:t>
            </a:r>
            <a:r>
              <a:rPr lang="en-US" dirty="0"/>
              <a:t>from all)</a:t>
            </a:r>
          </a:p>
          <a:p>
            <a:r>
              <a:rPr lang="he-IL" sz="3800" dirty="0"/>
              <a:t>וְהוּא נִכְבָּד מִכֹּל בֵּית אָבִיו׃ </a:t>
            </a:r>
            <a:r>
              <a:rPr lang="en-US" sz="3800" dirty="0"/>
              <a:t>     </a:t>
            </a:r>
            <a:r>
              <a:rPr lang="en-US" dirty="0"/>
              <a:t>Gen. 34:19 </a:t>
            </a:r>
          </a:p>
          <a:p>
            <a:r>
              <a:rPr lang="en-US" dirty="0"/>
              <a:t> 	and he was most respected from anyone in his father’s house. </a:t>
            </a:r>
          </a:p>
          <a:p>
            <a:r>
              <a:rPr lang="en-US" dirty="0"/>
              <a:t>Finally, one can make a superlative by putting the definite article on the adjective as in 1 Sam. 30:19 (we’ll be covering adjectives in the next chapter):  </a:t>
            </a:r>
          </a:p>
          <a:p>
            <a:r>
              <a:rPr lang="he-IL" sz="4600" dirty="0"/>
              <a:t>מִן־הַקָּטֹן וְעַד־הַגָּדוֹל        </a:t>
            </a:r>
            <a:r>
              <a:rPr lang="en-US" sz="4600" dirty="0"/>
              <a:t> </a:t>
            </a:r>
            <a:r>
              <a:rPr lang="en-US" dirty="0"/>
              <a:t>      (1Sa 30:19)</a:t>
            </a:r>
          </a:p>
          <a:p>
            <a:r>
              <a:rPr lang="he-IL" dirty="0"/>
              <a:t>            </a:t>
            </a:r>
            <a:r>
              <a:rPr lang="en-US" dirty="0"/>
              <a:t>from the least to the greatest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185373" cy="1400530"/>
          </a:xfrm>
        </p:spPr>
        <p:txBody>
          <a:bodyPr/>
          <a:lstStyle/>
          <a:p>
            <a:r>
              <a:rPr lang="en-US" b="1" dirty="0"/>
              <a:t>6.A. </a:t>
            </a:r>
            <a:r>
              <a:rPr lang="en-US" b="1" dirty="0" smtClean="0"/>
              <a:t> </a:t>
            </a:r>
            <a:r>
              <a:rPr lang="en-US" b="1" dirty="0"/>
              <a:t>Introduction to Hebrew Pronouns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196" y="2052918"/>
            <a:ext cx="11770822" cy="4195481"/>
          </a:xfrm>
        </p:spPr>
        <p:txBody>
          <a:bodyPr>
            <a:normAutofit/>
          </a:bodyPr>
          <a:lstStyle/>
          <a:p>
            <a:r>
              <a:rPr lang="en-US" sz="2800" dirty="0"/>
              <a:t>Pronouns are nouns substitutions </a:t>
            </a:r>
            <a:endParaRPr lang="en-US" sz="2800" dirty="0" smtClean="0"/>
          </a:p>
          <a:p>
            <a:r>
              <a:rPr lang="en-US" sz="2800" dirty="0"/>
              <a:t>: “Karen”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“</a:t>
            </a:r>
            <a:r>
              <a:rPr lang="en-US" sz="2800" b="1" dirty="0"/>
              <a:t>she </a:t>
            </a:r>
            <a:r>
              <a:rPr lang="en-US" sz="2800" dirty="0"/>
              <a:t>laughed” </a:t>
            </a:r>
            <a:endParaRPr lang="en-US" sz="2800" dirty="0" smtClean="0"/>
          </a:p>
          <a:p>
            <a:r>
              <a:rPr lang="en-US" sz="2800" dirty="0" smtClean="0"/>
              <a:t>or </a:t>
            </a:r>
            <a:r>
              <a:rPr lang="en-US" sz="2800" dirty="0"/>
              <a:t>“the book fell”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“</a:t>
            </a:r>
            <a:r>
              <a:rPr lang="en-US" sz="2800" b="1" dirty="0"/>
              <a:t>it </a:t>
            </a:r>
            <a:r>
              <a:rPr lang="en-US" sz="2800" dirty="0"/>
              <a:t>is on the floor.” </a:t>
            </a:r>
            <a:endParaRPr lang="en-US" sz="2800" dirty="0" smtClean="0"/>
          </a:p>
          <a:p>
            <a:r>
              <a:rPr lang="en-US" sz="2800" dirty="0" smtClean="0"/>
              <a:t>1st Common Singular:  I</a:t>
            </a:r>
            <a:r>
              <a:rPr lang="en-US" sz="2800" dirty="0"/>
              <a:t>, me, </a:t>
            </a:r>
            <a:r>
              <a:rPr lang="en-US" sz="2800" dirty="0" smtClean="0"/>
              <a:t>           1 Common Plural      we, us </a:t>
            </a:r>
          </a:p>
          <a:p>
            <a:r>
              <a:rPr lang="en-US" sz="2800" dirty="0" smtClean="0"/>
              <a:t>2nd M./F. Sg:  you 			                  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M./F. Plural      you all / ye</a:t>
            </a:r>
          </a:p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M./F.  Sg:    He, she                       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M./F. Pl.          They (m./f.)</a:t>
            </a:r>
            <a:endParaRPr lang="en-US" sz="2800" dirty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89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6.L.   Chapter 6 Vocabulary List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dirty="0"/>
              <a:t>עַ֫יִן</a:t>
            </a:r>
            <a:r>
              <a:rPr lang="he-IL" dirty="0"/>
              <a:t> </a:t>
            </a:r>
            <a:r>
              <a:rPr lang="en-US" dirty="0"/>
              <a:t>			</a:t>
            </a:r>
            <a:r>
              <a:rPr lang="en-US" dirty="0" smtClean="0"/>
              <a:t>	</a:t>
            </a:r>
            <a:r>
              <a:rPr lang="en-US" sz="2800" dirty="0" smtClean="0"/>
              <a:t>spring</a:t>
            </a:r>
            <a:r>
              <a:rPr lang="en-US" sz="2800" dirty="0"/>
              <a:t>, eye			890</a:t>
            </a:r>
          </a:p>
          <a:p>
            <a:r>
              <a:rPr lang="he-IL" sz="3600" dirty="0"/>
              <a:t>עֶ֫בֶד</a:t>
            </a:r>
            <a:r>
              <a:rPr lang="he-IL" dirty="0"/>
              <a:t>		</a:t>
            </a:r>
            <a:r>
              <a:rPr lang="en-US" dirty="0"/>
              <a:t>	</a:t>
            </a:r>
            <a:r>
              <a:rPr lang="en-US" sz="2800" dirty="0"/>
              <a:t>servant, slave 		803</a:t>
            </a:r>
          </a:p>
          <a:p>
            <a:r>
              <a:rPr lang="he-IL" sz="3600" dirty="0"/>
              <a:t>כֹּהֵן</a:t>
            </a:r>
            <a:r>
              <a:rPr lang="he-IL" dirty="0"/>
              <a:t> </a:t>
            </a:r>
            <a:r>
              <a:rPr lang="en-US" dirty="0"/>
              <a:t>			</a:t>
            </a:r>
            <a:r>
              <a:rPr lang="en-US" sz="2800" dirty="0"/>
              <a:t>priest 				</a:t>
            </a:r>
            <a:r>
              <a:rPr lang="en-US" sz="2800" dirty="0" smtClean="0"/>
              <a:t>	750</a:t>
            </a:r>
            <a:endParaRPr lang="en-US" sz="2800" dirty="0"/>
          </a:p>
          <a:p>
            <a:r>
              <a:rPr lang="he-IL" sz="3600" dirty="0"/>
              <a:t>מִצְרַ֫יִם</a:t>
            </a:r>
            <a:r>
              <a:rPr lang="he-IL" dirty="0"/>
              <a:t> </a:t>
            </a:r>
            <a:r>
              <a:rPr lang="en-US" dirty="0"/>
              <a:t>		</a:t>
            </a:r>
            <a:r>
              <a:rPr lang="en-US" sz="2800" dirty="0"/>
              <a:t>Egypt 				</a:t>
            </a:r>
            <a:r>
              <a:rPr lang="en-US" sz="2800" dirty="0" smtClean="0"/>
              <a:t>	681</a:t>
            </a:r>
            <a:endParaRPr lang="en-US" sz="2800" dirty="0"/>
          </a:p>
          <a:p>
            <a:r>
              <a:rPr lang="he-IL" sz="3600" dirty="0"/>
              <a:t>אָח</a:t>
            </a:r>
            <a:r>
              <a:rPr lang="he-IL" dirty="0"/>
              <a:t> </a:t>
            </a:r>
            <a:r>
              <a:rPr lang="en-US" dirty="0"/>
              <a:t>			</a:t>
            </a:r>
            <a:r>
              <a:rPr lang="en-US" dirty="0" smtClean="0"/>
              <a:t>	</a:t>
            </a:r>
            <a:r>
              <a:rPr lang="en-US" sz="2800" dirty="0" smtClean="0"/>
              <a:t>brother </a:t>
            </a:r>
            <a:r>
              <a:rPr lang="en-US" sz="2800" dirty="0"/>
              <a:t>			</a:t>
            </a:r>
            <a:r>
              <a:rPr lang="en-US" sz="2800" dirty="0" smtClean="0"/>
              <a:t>		632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620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6.L.   Chapter 6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600" dirty="0"/>
              <a:t>אֲשֶׂר</a:t>
            </a:r>
            <a:r>
              <a:rPr lang="en-US" dirty="0"/>
              <a:t>		</a:t>
            </a:r>
            <a:r>
              <a:rPr lang="he-IL" dirty="0"/>
              <a:t>	</a:t>
            </a:r>
            <a:r>
              <a:rPr lang="en-US" sz="2800" dirty="0"/>
              <a:t>who, which, because	5,502	</a:t>
            </a:r>
          </a:p>
          <a:p>
            <a:r>
              <a:rPr lang="he-IL" sz="3600" dirty="0"/>
              <a:t>רֹאשׁ</a:t>
            </a:r>
            <a:r>
              <a:rPr lang="he-IL" dirty="0"/>
              <a:t> </a:t>
            </a: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sz="2800" dirty="0" smtClean="0"/>
              <a:t>head</a:t>
            </a:r>
            <a:r>
              <a:rPr lang="en-US" sz="2800" dirty="0"/>
              <a:t>				</a:t>
            </a:r>
            <a:r>
              <a:rPr lang="en-US" sz="2800" dirty="0" smtClean="0"/>
              <a:t>			612</a:t>
            </a:r>
            <a:endParaRPr lang="en-US" sz="2800" dirty="0"/>
          </a:p>
          <a:p>
            <a:r>
              <a:rPr lang="he-IL" sz="3600" dirty="0"/>
              <a:t>בַּת</a:t>
            </a:r>
            <a:r>
              <a:rPr lang="he-IL" dirty="0"/>
              <a:t> </a:t>
            </a:r>
            <a:r>
              <a:rPr lang="en-US" dirty="0"/>
              <a:t>			</a:t>
            </a:r>
            <a:r>
              <a:rPr lang="en-US" dirty="0" smtClean="0"/>
              <a:t>	</a:t>
            </a:r>
            <a:r>
              <a:rPr lang="en-US" sz="2800" dirty="0" smtClean="0"/>
              <a:t>daughter </a:t>
            </a:r>
            <a:r>
              <a:rPr lang="en-US" sz="2800" dirty="0"/>
              <a:t>			</a:t>
            </a:r>
            <a:r>
              <a:rPr lang="en-US" sz="2800" dirty="0" smtClean="0"/>
              <a:t>			597</a:t>
            </a:r>
            <a:endParaRPr lang="en-US" sz="2800" dirty="0"/>
          </a:p>
          <a:p>
            <a:r>
              <a:rPr lang="he-IL" sz="3600" dirty="0"/>
              <a:t>מַ֫יִם</a:t>
            </a:r>
            <a:r>
              <a:rPr lang="he-IL" dirty="0"/>
              <a:t> </a:t>
            </a:r>
            <a:r>
              <a:rPr lang="en-US" dirty="0"/>
              <a:t>			</a:t>
            </a:r>
            <a:r>
              <a:rPr lang="en-US" sz="2800" dirty="0"/>
              <a:t>water 				</a:t>
            </a:r>
            <a:r>
              <a:rPr lang="en-US" sz="2800" dirty="0" smtClean="0"/>
              <a:t>			580 </a:t>
            </a:r>
            <a:endParaRPr lang="en-US" sz="2800" dirty="0"/>
          </a:p>
          <a:p>
            <a:r>
              <a:rPr lang="he-IL" sz="3600" dirty="0"/>
              <a:t>אָדָם</a:t>
            </a:r>
            <a:r>
              <a:rPr lang="he-IL" dirty="0"/>
              <a:t> </a:t>
            </a: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sz="2800" dirty="0" smtClean="0"/>
              <a:t>man</a:t>
            </a:r>
            <a:r>
              <a:rPr lang="en-US" sz="2800" dirty="0"/>
              <a:t>, mankind, Adam	562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3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6.N.  Speak:   Lesson 6 Pronouns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12670"/>
            <a:ext cx="8946541" cy="4635730"/>
          </a:xfrm>
        </p:spPr>
        <p:txBody>
          <a:bodyPr>
            <a:normAutofit fontScale="70000" lnSpcReduction="20000"/>
          </a:bodyPr>
          <a:lstStyle/>
          <a:p>
            <a:r>
              <a:rPr lang="he-IL" sz="5100" dirty="0" smtClean="0"/>
              <a:t>אָתָּה </a:t>
            </a:r>
            <a:r>
              <a:rPr lang="he-IL" sz="5100" dirty="0"/>
              <a:t>מְדַּבֵּר </a:t>
            </a:r>
            <a:r>
              <a:rPr lang="he-IL" sz="5100" dirty="0" smtClean="0"/>
              <a:t>אַנגְלִית \ </a:t>
            </a:r>
            <a:r>
              <a:rPr lang="he-IL" sz="5100" dirty="0"/>
              <a:t>עִבְרִי</a:t>
            </a:r>
            <a:endParaRPr lang="en-US" sz="5100" dirty="0"/>
          </a:p>
          <a:p>
            <a:r>
              <a:rPr lang="en-US" dirty="0"/>
              <a:t>Do you (m.) speak English/Hebrew?</a:t>
            </a:r>
          </a:p>
          <a:p>
            <a:r>
              <a:rPr lang="he-IL" sz="3800" dirty="0"/>
              <a:t>אַתְּ מְדַּבֶּרֶת </a:t>
            </a:r>
            <a:r>
              <a:rPr lang="he-IL" sz="3800" dirty="0" smtClean="0"/>
              <a:t>אַנְגלִית \ </a:t>
            </a:r>
            <a:r>
              <a:rPr lang="he-IL" sz="3800" dirty="0"/>
              <a:t>עִבְרִי</a:t>
            </a:r>
            <a:endParaRPr lang="en-US" sz="3800" dirty="0"/>
          </a:p>
          <a:p>
            <a:r>
              <a:rPr lang="en-US" dirty="0"/>
              <a:t>Do you (f.) speak English/Hebrew?</a:t>
            </a:r>
          </a:p>
          <a:p>
            <a:r>
              <a:rPr lang="en-US" dirty="0"/>
              <a:t> </a:t>
            </a:r>
          </a:p>
          <a:p>
            <a:r>
              <a:rPr lang="he-IL" sz="4600" dirty="0"/>
              <a:t>אֲנִי מְדַּבֵּר קְצַת עִבְרִי כֵּן</a:t>
            </a:r>
            <a:endParaRPr lang="en-US" sz="4600" dirty="0"/>
          </a:p>
          <a:p>
            <a:r>
              <a:rPr lang="en-US" dirty="0"/>
              <a:t>Yes, I speak a little Hebrew (m.)</a:t>
            </a:r>
          </a:p>
          <a:p>
            <a:r>
              <a:rPr lang="he-IL" sz="4600" dirty="0"/>
              <a:t>אֲנִי מְדַּבֶּרֶת קְצַת עִבְרִי כֵּן</a:t>
            </a:r>
            <a:endParaRPr lang="en-US" sz="4600" dirty="0"/>
          </a:p>
          <a:p>
            <a:r>
              <a:rPr lang="en-US" dirty="0"/>
              <a:t>Yes, I speak a little Hebrew (m.)</a:t>
            </a:r>
          </a:p>
          <a:p>
            <a:r>
              <a:rPr lang="en-US" dirty="0"/>
              <a:t> </a:t>
            </a:r>
          </a:p>
          <a:p>
            <a:r>
              <a:rPr lang="he-IL" sz="5100" dirty="0"/>
              <a:t>תּוֹדָה רָבָה </a:t>
            </a:r>
            <a:r>
              <a:rPr lang="en-US" sz="5100" dirty="0"/>
              <a:t>   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Many thanks.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0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 Personal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827924" cy="4195481"/>
          </a:xfrm>
        </p:spPr>
        <p:txBody>
          <a:bodyPr/>
          <a:lstStyle/>
          <a:p>
            <a:r>
              <a:rPr lang="en-US" dirty="0"/>
              <a:t>		Singular  				</a:t>
            </a:r>
            <a:r>
              <a:rPr lang="en-US" dirty="0" smtClean="0"/>
              <a:t>			Plural </a:t>
            </a:r>
            <a:endParaRPr lang="en-US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common 	</a:t>
            </a:r>
            <a:r>
              <a:rPr lang="he-IL" sz="3600" dirty="0" smtClean="0"/>
              <a:t>אֲנִי </a:t>
            </a:r>
            <a:r>
              <a:rPr lang="he-IL" sz="3600" dirty="0"/>
              <a:t>/ אָנֹכִי </a:t>
            </a:r>
            <a:r>
              <a:rPr lang="en-US" dirty="0"/>
              <a:t>	</a:t>
            </a:r>
            <a:r>
              <a:rPr lang="en-US" dirty="0" smtClean="0"/>
              <a:t>   I	</a:t>
            </a:r>
            <a:r>
              <a:rPr lang="en-US" dirty="0"/>
              <a:t>	</a:t>
            </a:r>
            <a:r>
              <a:rPr lang="he-IL" sz="3600" dirty="0"/>
              <a:t>אֲנַחְנוּ</a:t>
            </a:r>
            <a:r>
              <a:rPr lang="en-US" dirty="0"/>
              <a:t>   	we 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masc. 		</a:t>
            </a:r>
            <a:r>
              <a:rPr lang="he-IL" sz="3600" dirty="0"/>
              <a:t>אַתָּה</a:t>
            </a:r>
            <a:r>
              <a:rPr lang="he-IL" dirty="0"/>
              <a:t> </a:t>
            </a:r>
            <a:r>
              <a:rPr lang="en-US" dirty="0"/>
              <a:t>		you		</a:t>
            </a:r>
            <a:r>
              <a:rPr lang="he-IL" sz="3600" dirty="0"/>
              <a:t>אַתֶּם</a:t>
            </a:r>
            <a:r>
              <a:rPr lang="he-IL" dirty="0"/>
              <a:t> </a:t>
            </a:r>
            <a:r>
              <a:rPr lang="en-US" dirty="0"/>
              <a:t>		you /ye / you all (m.)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fem. 		</a:t>
            </a:r>
            <a:r>
              <a:rPr lang="he-IL" sz="3600" dirty="0"/>
              <a:t>אַתְּ</a:t>
            </a:r>
            <a:r>
              <a:rPr lang="en-US" dirty="0"/>
              <a:t>  		you		</a:t>
            </a:r>
            <a:r>
              <a:rPr lang="he-IL" sz="3600" dirty="0"/>
              <a:t>אַתֶּן</a:t>
            </a:r>
            <a:r>
              <a:rPr lang="he-IL" dirty="0"/>
              <a:t> </a:t>
            </a:r>
            <a:r>
              <a:rPr lang="en-US" dirty="0"/>
              <a:t>		you / ye / you all (f.)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masc. 		</a:t>
            </a:r>
            <a:r>
              <a:rPr lang="he-IL" sz="3600" dirty="0"/>
              <a:t>הוּא</a:t>
            </a:r>
            <a:r>
              <a:rPr lang="he-IL" dirty="0"/>
              <a:t> </a:t>
            </a:r>
            <a:r>
              <a:rPr lang="en-US" dirty="0"/>
              <a:t>		he / it		</a:t>
            </a:r>
            <a:r>
              <a:rPr lang="he-IL" sz="3600" dirty="0"/>
              <a:t>הֵם / הֵמָּה </a:t>
            </a:r>
            <a:r>
              <a:rPr lang="en-US" dirty="0"/>
              <a:t>	they (m)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fem. 		</a:t>
            </a:r>
            <a:r>
              <a:rPr lang="he-IL" sz="3600" dirty="0"/>
              <a:t>הִיא / הִוא </a:t>
            </a:r>
            <a:r>
              <a:rPr lang="en-US" dirty="0"/>
              <a:t>	she / </a:t>
            </a:r>
            <a:r>
              <a:rPr lang="en-US" dirty="0" smtClean="0"/>
              <a:t>it  </a:t>
            </a:r>
            <a:r>
              <a:rPr lang="en-US" dirty="0"/>
              <a:t>	</a:t>
            </a:r>
            <a:r>
              <a:rPr lang="he-IL" sz="3600" dirty="0"/>
              <a:t>הֵן / הֵנָּה </a:t>
            </a:r>
            <a:r>
              <a:rPr lang="en-US" dirty="0"/>
              <a:t>	they (f.)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34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Pronoun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51" y="1653907"/>
            <a:ext cx="10983393" cy="4195481"/>
          </a:xfrm>
        </p:spPr>
        <p:txBody>
          <a:bodyPr/>
          <a:lstStyle/>
          <a:p>
            <a:r>
              <a:rPr lang="he-IL" sz="3200" dirty="0"/>
              <a:t>אֲנִי־אֵל שַׁדַּי  </a:t>
            </a:r>
            <a:r>
              <a:rPr lang="en-US" sz="3200" dirty="0"/>
              <a:t>     </a:t>
            </a:r>
            <a:r>
              <a:rPr lang="he-IL" dirty="0"/>
              <a:t>			</a:t>
            </a:r>
            <a:r>
              <a:rPr lang="en-US" dirty="0"/>
              <a:t>I am El-</a:t>
            </a:r>
            <a:r>
              <a:rPr lang="en-US" dirty="0" err="1"/>
              <a:t>Shaddai</a:t>
            </a:r>
            <a:r>
              <a:rPr lang="en-US" dirty="0"/>
              <a:t> (Gen. 17:1) </a:t>
            </a:r>
          </a:p>
          <a:p>
            <a:r>
              <a:rPr lang="he-IL" sz="3200" dirty="0"/>
              <a:t>כִּי־מַלְאַךְ יְהוָה הוּא</a:t>
            </a:r>
            <a:r>
              <a:rPr lang="en-US" dirty="0"/>
              <a:t> 		that he was the angel of the </a:t>
            </a:r>
            <a:r>
              <a:rPr lang="en-US" cap="small" dirty="0"/>
              <a:t>Lord (</a:t>
            </a:r>
            <a:r>
              <a:rPr lang="en-US" dirty="0" err="1"/>
              <a:t>Judg</a:t>
            </a:r>
            <a:r>
              <a:rPr lang="en-US" dirty="0"/>
              <a:t> 13:16)</a:t>
            </a:r>
          </a:p>
          <a:p>
            <a:r>
              <a:rPr lang="he-IL" sz="3200" dirty="0"/>
              <a:t>כִּי־אֲנָשִׁים אַחִים אֲנָחְנוּ</a:t>
            </a:r>
            <a:r>
              <a:rPr lang="en-US" dirty="0"/>
              <a:t>	for we are men who are brothers</a:t>
            </a:r>
            <a:r>
              <a:rPr lang="he-IL" dirty="0"/>
              <a:t>  </a:t>
            </a:r>
            <a:r>
              <a:rPr lang="en-US" dirty="0"/>
              <a:t> (Gen. 13:8) </a:t>
            </a:r>
          </a:p>
          <a:p>
            <a:r>
              <a:rPr lang="he-IL" sz="3200" dirty="0"/>
              <a:t>כִּי עָשִׂיתָ זֹּאת אָרוּר אַתָּה </a:t>
            </a:r>
            <a:r>
              <a:rPr lang="en-US" sz="3200" dirty="0"/>
              <a:t>     </a:t>
            </a:r>
            <a:r>
              <a:rPr lang="en-US" dirty="0"/>
              <a:t>because you (m.) did this, cursed are you (Gen 3:14)</a:t>
            </a:r>
          </a:p>
          <a:p>
            <a:r>
              <a:rPr lang="he-IL" sz="3200" dirty="0"/>
              <a:t>וַיֹּאמֶר אֲלֵהֶם מְרַגְּלִים אַתֶּם </a:t>
            </a:r>
            <a:r>
              <a:rPr lang="en-US" sz="3200" dirty="0"/>
              <a:t>   </a:t>
            </a:r>
            <a:r>
              <a:rPr lang="en-US" dirty="0"/>
              <a:t>and he said to them, “You are spies” (Gen 42:9)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0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Chant Personal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52918"/>
            <a:ext cx="10609321" cy="4195481"/>
          </a:xfrm>
        </p:spPr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common 	</a:t>
            </a:r>
            <a:r>
              <a:rPr lang="en-US" dirty="0" smtClean="0"/>
              <a:t> </a:t>
            </a:r>
            <a:r>
              <a:rPr lang="he-IL" sz="3600" dirty="0"/>
              <a:t>אֲנִי</a:t>
            </a:r>
            <a:r>
              <a:rPr lang="en-US" dirty="0"/>
              <a:t> 		 I 		</a:t>
            </a:r>
            <a:r>
              <a:rPr lang="en-US" dirty="0" smtClean="0"/>
              <a:t>		</a:t>
            </a:r>
            <a:r>
              <a:rPr lang="he-IL" sz="3600" dirty="0" smtClean="0"/>
              <a:t>אֲנַחְנוּ</a:t>
            </a:r>
            <a:r>
              <a:rPr lang="en-US" dirty="0" smtClean="0"/>
              <a:t>   </a:t>
            </a:r>
            <a:r>
              <a:rPr lang="en-US" dirty="0"/>
              <a:t>	we 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masc. 		</a:t>
            </a:r>
            <a:r>
              <a:rPr lang="he-IL" sz="3600" dirty="0"/>
              <a:t>אַתָּה</a:t>
            </a:r>
            <a:r>
              <a:rPr lang="he-IL" dirty="0"/>
              <a:t> </a:t>
            </a:r>
            <a:r>
              <a:rPr lang="en-US" dirty="0"/>
              <a:t>		you (m</a:t>
            </a:r>
            <a:r>
              <a:rPr lang="en-US" dirty="0" smtClean="0"/>
              <a:t>.)	</a:t>
            </a:r>
            <a:r>
              <a:rPr lang="en-US" dirty="0"/>
              <a:t>	</a:t>
            </a:r>
            <a:r>
              <a:rPr lang="he-IL" sz="3600" dirty="0"/>
              <a:t>אַתֶּם</a:t>
            </a:r>
            <a:r>
              <a:rPr lang="he-IL" dirty="0"/>
              <a:t> </a:t>
            </a:r>
            <a:r>
              <a:rPr lang="en-US" dirty="0"/>
              <a:t>		you /ye / you all (m.)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fem. 		</a:t>
            </a:r>
            <a:r>
              <a:rPr lang="he-IL" sz="3600" dirty="0"/>
              <a:t>אַתְּ</a:t>
            </a:r>
            <a:r>
              <a:rPr lang="en-US" dirty="0"/>
              <a:t>  		you (f</a:t>
            </a:r>
            <a:r>
              <a:rPr lang="en-US" dirty="0" smtClean="0"/>
              <a:t>.)		</a:t>
            </a:r>
            <a:r>
              <a:rPr lang="en-US" dirty="0"/>
              <a:t>	</a:t>
            </a:r>
            <a:r>
              <a:rPr lang="he-IL" sz="3600" dirty="0"/>
              <a:t>אַתֶּן</a:t>
            </a:r>
            <a:r>
              <a:rPr lang="he-IL" dirty="0"/>
              <a:t> 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you </a:t>
            </a:r>
            <a:r>
              <a:rPr lang="en-US" dirty="0"/>
              <a:t>/ ye / you all (f.)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masc. 		</a:t>
            </a:r>
            <a:r>
              <a:rPr lang="he-IL" sz="3600" dirty="0"/>
              <a:t>הוּא</a:t>
            </a:r>
            <a:r>
              <a:rPr lang="he-IL" dirty="0"/>
              <a:t> </a:t>
            </a:r>
            <a:r>
              <a:rPr lang="en-US" dirty="0"/>
              <a:t>		he / </a:t>
            </a:r>
            <a:r>
              <a:rPr lang="en-US" dirty="0" smtClean="0"/>
              <a:t>it	</a:t>
            </a:r>
            <a:r>
              <a:rPr lang="en-US" dirty="0"/>
              <a:t>		</a:t>
            </a:r>
            <a:r>
              <a:rPr lang="he-IL" sz="3600" dirty="0"/>
              <a:t>הֵם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he-IL" dirty="0"/>
              <a:t>	</a:t>
            </a:r>
            <a:r>
              <a:rPr lang="en-US" dirty="0"/>
              <a:t>they (m.)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fem. 		</a:t>
            </a:r>
            <a:r>
              <a:rPr lang="he-IL" sz="3600" dirty="0"/>
              <a:t>הִיא</a:t>
            </a:r>
            <a:r>
              <a:rPr lang="he-IL" dirty="0"/>
              <a:t> </a:t>
            </a:r>
            <a:r>
              <a:rPr lang="en-US" dirty="0"/>
              <a:t>		</a:t>
            </a:r>
            <a:r>
              <a:rPr lang="en-US" dirty="0" smtClean="0"/>
              <a:t> 	she </a:t>
            </a:r>
            <a:r>
              <a:rPr lang="en-US" dirty="0"/>
              <a:t>/ </a:t>
            </a:r>
            <a:r>
              <a:rPr lang="en-US" dirty="0" smtClean="0"/>
              <a:t>it		 </a:t>
            </a:r>
            <a:r>
              <a:rPr lang="en-US" dirty="0"/>
              <a:t>	</a:t>
            </a:r>
            <a:r>
              <a:rPr lang="he-IL" sz="3600" dirty="0"/>
              <a:t>הֵן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he-IL" dirty="0"/>
              <a:t>	</a:t>
            </a:r>
            <a:r>
              <a:rPr lang="en-US" dirty="0" smtClean="0"/>
              <a:t>	they </a:t>
            </a:r>
            <a:r>
              <a:rPr lang="en-US" dirty="0"/>
              <a:t>(f.)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87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6.E.</a:t>
            </a:r>
            <a:r>
              <a:rPr lang="en-US" dirty="0"/>
              <a:t>  </a:t>
            </a:r>
            <a:r>
              <a:rPr lang="en-US" b="1" dirty="0"/>
              <a:t>Pronominal Suffixes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88226"/>
            <a:ext cx="10559444" cy="4860174"/>
          </a:xfrm>
        </p:spPr>
        <p:txBody>
          <a:bodyPr>
            <a:noAutofit/>
          </a:bodyPr>
          <a:lstStyle/>
          <a:p>
            <a:r>
              <a:rPr lang="en-US" sz="2800" dirty="0" smtClean="0"/>
              <a:t>Singular </a:t>
            </a:r>
            <a:r>
              <a:rPr lang="en-US" sz="2800" dirty="0"/>
              <a:t>Nouns 		</a:t>
            </a:r>
            <a:r>
              <a:rPr lang="en-US" sz="2800" dirty="0" smtClean="0"/>
              <a:t>					</a:t>
            </a:r>
            <a:r>
              <a:rPr lang="en-US" sz="2800" dirty="0"/>
              <a:t>	Plural Nouns</a:t>
            </a:r>
          </a:p>
          <a:p>
            <a:r>
              <a:rPr lang="en-US" sz="2800" dirty="0" smtClean="0"/>
              <a:t>1 CS 		</a:t>
            </a:r>
            <a:r>
              <a:rPr lang="he-IL" sz="4000" dirty="0" smtClean="0"/>
              <a:t>ִי</a:t>
            </a:r>
            <a:r>
              <a:rPr lang="en-US" sz="4000" dirty="0" smtClean="0"/>
              <a:t>	</a:t>
            </a:r>
            <a:r>
              <a:rPr lang="en-US" sz="2800" dirty="0" smtClean="0"/>
              <a:t>	</a:t>
            </a:r>
            <a:r>
              <a:rPr lang="he-IL" sz="2800" dirty="0" smtClean="0"/>
              <a:t>	</a:t>
            </a:r>
            <a:r>
              <a:rPr lang="en-US" sz="2800" dirty="0" smtClean="0"/>
              <a:t>1 CP</a:t>
            </a:r>
            <a:r>
              <a:rPr lang="he-IL" sz="2800" dirty="0" smtClean="0"/>
              <a:t> 		</a:t>
            </a:r>
            <a:r>
              <a:rPr lang="he-IL" sz="4000" dirty="0" smtClean="0"/>
              <a:t>ֵנוּ 	</a:t>
            </a:r>
            <a:r>
              <a:rPr lang="he-IL" sz="2800" dirty="0" smtClean="0"/>
              <a:t>	</a:t>
            </a:r>
            <a:r>
              <a:rPr lang="en-US" sz="2800" dirty="0" smtClean="0"/>
              <a:t>	</a:t>
            </a:r>
            <a:r>
              <a:rPr lang="he-IL" sz="2800" dirty="0" smtClean="0"/>
              <a:t>	</a:t>
            </a:r>
            <a:r>
              <a:rPr lang="he-IL" sz="4000" dirty="0" smtClean="0"/>
              <a:t>ַי</a:t>
            </a:r>
            <a:r>
              <a:rPr lang="en-US" sz="4000" dirty="0" smtClean="0"/>
              <a:t>	</a:t>
            </a:r>
            <a:r>
              <a:rPr lang="en-US" sz="2800" dirty="0" smtClean="0"/>
              <a:t>			</a:t>
            </a:r>
            <a:r>
              <a:rPr lang="he-IL" sz="4000" dirty="0"/>
              <a:t>ֵינוּ</a:t>
            </a:r>
            <a:endParaRPr lang="en-US" sz="4000" dirty="0"/>
          </a:p>
          <a:p>
            <a:r>
              <a:rPr lang="en-US" sz="2800" dirty="0" smtClean="0"/>
              <a:t>2 </a:t>
            </a:r>
            <a:r>
              <a:rPr lang="en-US" sz="2800" dirty="0"/>
              <a:t>MS</a:t>
            </a:r>
            <a:r>
              <a:rPr lang="he-IL" sz="2800" dirty="0"/>
              <a:t> 		</a:t>
            </a:r>
            <a:r>
              <a:rPr lang="he-IL" sz="4000" dirty="0"/>
              <a:t>ְךָ	</a:t>
            </a:r>
            <a:r>
              <a:rPr lang="he-IL" sz="2800" dirty="0"/>
              <a:t>	</a:t>
            </a:r>
            <a:r>
              <a:rPr lang="en-US" sz="2800" dirty="0" smtClean="0"/>
              <a:t>	2 </a:t>
            </a:r>
            <a:r>
              <a:rPr lang="en-US" sz="2800" dirty="0"/>
              <a:t>MP</a:t>
            </a:r>
            <a:r>
              <a:rPr lang="he-IL" sz="2800" dirty="0"/>
              <a:t> 	</a:t>
            </a:r>
            <a:r>
              <a:rPr lang="he-IL" sz="4000" dirty="0" smtClean="0"/>
              <a:t>ְכֶם</a:t>
            </a:r>
            <a:r>
              <a:rPr lang="en-US" sz="4000" dirty="0" smtClean="0"/>
              <a:t> </a:t>
            </a:r>
            <a:r>
              <a:rPr lang="en-US" sz="4000" dirty="0"/>
              <a:t>	</a:t>
            </a:r>
            <a:r>
              <a:rPr lang="he-IL" sz="2800" dirty="0"/>
              <a:t>		</a:t>
            </a:r>
            <a:r>
              <a:rPr lang="he-IL" sz="4000" dirty="0" smtClean="0"/>
              <a:t>ֶיךָ</a:t>
            </a:r>
            <a:r>
              <a:rPr lang="en-US" sz="4000" dirty="0" smtClean="0"/>
              <a:t>	</a:t>
            </a:r>
            <a:r>
              <a:rPr lang="en-US" sz="2800" dirty="0" smtClean="0"/>
              <a:t>			</a:t>
            </a:r>
            <a:r>
              <a:rPr lang="he-IL" sz="4000" dirty="0" smtClean="0"/>
              <a:t>ֵיכֶם</a:t>
            </a:r>
            <a:endParaRPr lang="en-US" sz="4000" dirty="0"/>
          </a:p>
          <a:p>
            <a:r>
              <a:rPr lang="en-US" sz="2800" dirty="0"/>
              <a:t>2 FS</a:t>
            </a:r>
            <a:r>
              <a:rPr lang="he-IL" sz="2800" dirty="0"/>
              <a:t> 		</a:t>
            </a:r>
            <a:r>
              <a:rPr lang="he-IL" sz="4000" dirty="0"/>
              <a:t>ֵךְ</a:t>
            </a:r>
            <a:r>
              <a:rPr lang="en-US" sz="4000" dirty="0"/>
              <a:t> 	</a:t>
            </a:r>
            <a:r>
              <a:rPr lang="en-US" sz="2800" dirty="0"/>
              <a:t>	</a:t>
            </a:r>
            <a:r>
              <a:rPr lang="en-US" sz="2800" dirty="0" smtClean="0"/>
              <a:t>	2 </a:t>
            </a:r>
            <a:r>
              <a:rPr lang="en-US" sz="2800" dirty="0"/>
              <a:t>FP</a:t>
            </a:r>
            <a:r>
              <a:rPr lang="he-IL" sz="2800" dirty="0"/>
              <a:t> 		</a:t>
            </a:r>
            <a:r>
              <a:rPr lang="he-IL" sz="4000" dirty="0"/>
              <a:t>ְכֶן</a:t>
            </a:r>
            <a:r>
              <a:rPr lang="en-US" sz="4000" dirty="0"/>
              <a:t> 	</a:t>
            </a:r>
            <a:r>
              <a:rPr lang="en-US" sz="2800" dirty="0"/>
              <a:t>		</a:t>
            </a:r>
            <a:r>
              <a:rPr lang="he-IL" sz="4000" dirty="0" smtClean="0"/>
              <a:t>ַיִךְ</a:t>
            </a:r>
            <a:r>
              <a:rPr lang="en-US" sz="4000" dirty="0" smtClean="0"/>
              <a:t>	</a:t>
            </a:r>
            <a:r>
              <a:rPr lang="en-US" sz="2800" dirty="0" smtClean="0"/>
              <a:t>			</a:t>
            </a:r>
            <a:r>
              <a:rPr lang="he-IL" sz="4000" dirty="0" smtClean="0"/>
              <a:t>ֵיכֶן</a:t>
            </a:r>
            <a:endParaRPr lang="en-US" sz="4000" dirty="0"/>
          </a:p>
          <a:p>
            <a:r>
              <a:rPr lang="en-US" sz="2800" dirty="0"/>
              <a:t>3 MS</a:t>
            </a:r>
            <a:r>
              <a:rPr lang="he-IL" sz="2800" dirty="0"/>
              <a:t> 		</a:t>
            </a:r>
            <a:r>
              <a:rPr lang="he-IL" sz="4000" dirty="0"/>
              <a:t>וֹ 	</a:t>
            </a:r>
            <a:r>
              <a:rPr lang="he-IL" sz="2800" dirty="0"/>
              <a:t>	</a:t>
            </a:r>
            <a:r>
              <a:rPr lang="en-US" sz="2800" dirty="0" smtClean="0"/>
              <a:t>	3 </a:t>
            </a:r>
            <a:r>
              <a:rPr lang="en-US" sz="2800" dirty="0"/>
              <a:t>MP</a:t>
            </a:r>
            <a:r>
              <a:rPr lang="he-IL" sz="2800" dirty="0"/>
              <a:t> 	</a:t>
            </a:r>
            <a:r>
              <a:rPr lang="he-IL" sz="4000" dirty="0" smtClean="0"/>
              <a:t>ָם</a:t>
            </a:r>
            <a:r>
              <a:rPr lang="en-US" sz="4000" dirty="0" smtClean="0"/>
              <a:t> </a:t>
            </a:r>
            <a:r>
              <a:rPr lang="en-US" sz="4000" dirty="0"/>
              <a:t>	</a:t>
            </a:r>
            <a:r>
              <a:rPr lang="he-IL" sz="2800" dirty="0"/>
              <a:t>			</a:t>
            </a:r>
            <a:r>
              <a:rPr lang="he-IL" sz="4000" dirty="0" smtClean="0"/>
              <a:t>ָיו</a:t>
            </a:r>
            <a:r>
              <a:rPr lang="en-US" sz="4000" dirty="0" smtClean="0"/>
              <a:t>	</a:t>
            </a:r>
            <a:r>
              <a:rPr lang="en-US" sz="2800" dirty="0" smtClean="0"/>
              <a:t>			</a:t>
            </a:r>
            <a:r>
              <a:rPr lang="he-IL" sz="4000" dirty="0" smtClean="0"/>
              <a:t>ֵיהֶם</a:t>
            </a:r>
            <a:endParaRPr lang="en-US" sz="4000" dirty="0"/>
          </a:p>
          <a:p>
            <a:r>
              <a:rPr lang="en-US" sz="2800" dirty="0"/>
              <a:t>3 FS</a:t>
            </a:r>
            <a:r>
              <a:rPr lang="he-IL" sz="2800" dirty="0"/>
              <a:t> 		</a:t>
            </a:r>
            <a:r>
              <a:rPr lang="he-IL" sz="4000" dirty="0"/>
              <a:t>ָהּ 	</a:t>
            </a:r>
            <a:r>
              <a:rPr lang="he-IL" sz="2800" dirty="0"/>
              <a:t>	</a:t>
            </a:r>
            <a:r>
              <a:rPr lang="en-US" sz="2800" dirty="0" smtClean="0"/>
              <a:t>	3 </a:t>
            </a:r>
            <a:r>
              <a:rPr lang="en-US" sz="2800" dirty="0"/>
              <a:t>FP</a:t>
            </a:r>
            <a:r>
              <a:rPr lang="he-IL" sz="2800" dirty="0"/>
              <a:t> 		</a:t>
            </a:r>
            <a:r>
              <a:rPr lang="he-IL" sz="4000" dirty="0"/>
              <a:t>ָן</a:t>
            </a:r>
            <a:r>
              <a:rPr lang="en-US" sz="4000" dirty="0"/>
              <a:t> </a:t>
            </a:r>
            <a:r>
              <a:rPr lang="he-IL" sz="2800" dirty="0"/>
              <a:t>		</a:t>
            </a:r>
            <a:r>
              <a:rPr lang="en-US" sz="2800" dirty="0" smtClean="0"/>
              <a:t>	</a:t>
            </a:r>
            <a:r>
              <a:rPr lang="he-IL" sz="2800" dirty="0"/>
              <a:t>	</a:t>
            </a:r>
            <a:r>
              <a:rPr lang="he-IL" sz="4000" dirty="0" smtClean="0"/>
              <a:t>ֶיהָ</a:t>
            </a:r>
            <a:r>
              <a:rPr lang="en-US" sz="4000" dirty="0" smtClean="0"/>
              <a:t>	</a:t>
            </a:r>
            <a:r>
              <a:rPr lang="en-US" sz="2800" dirty="0" smtClean="0"/>
              <a:t>			</a:t>
            </a:r>
            <a:r>
              <a:rPr lang="he-IL" sz="4000" dirty="0" smtClean="0"/>
              <a:t>ֵיהֶן</a:t>
            </a:r>
            <a:r>
              <a:rPr lang="he-IL" sz="4000" dirty="0"/>
              <a:t>	</a:t>
            </a:r>
            <a:r>
              <a:rPr lang="he-IL" sz="2800" dirty="0"/>
              <a:t>	</a:t>
            </a:r>
            <a:r>
              <a:rPr lang="en-US" sz="2800" dirty="0" smtClean="0"/>
              <a:t>				</a:t>
            </a:r>
            <a:r>
              <a:rPr lang="en-US" sz="2800" dirty="0"/>
              <a:t>													</a:t>
            </a:r>
            <a:r>
              <a:rPr lang="he-IL" sz="2800" dirty="0"/>
              <a:t>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023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887" y="452718"/>
            <a:ext cx="10823171" cy="140053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6.F.   </a:t>
            </a:r>
            <a:r>
              <a:rPr lang="en-US" b="1" dirty="0" smtClean="0"/>
              <a:t>Pronominal </a:t>
            </a:r>
            <a:r>
              <a:rPr lang="en-US" b="1" dirty="0"/>
              <a:t>Suffix </a:t>
            </a:r>
            <a:r>
              <a:rPr lang="en-US" b="1" dirty="0" smtClean="0"/>
              <a:t>Endings on Nouns </a:t>
            </a:r>
            <a:br>
              <a:rPr lang="en-US" b="1" dirty="0" smtClean="0"/>
            </a:br>
            <a:r>
              <a:rPr lang="en-US" b="1" dirty="0" smtClean="0"/>
              <a:t>               </a:t>
            </a:r>
            <a:r>
              <a:rPr lang="he-IL" b="1" dirty="0" smtClean="0"/>
              <a:t>  </a:t>
            </a:r>
            <a:r>
              <a:rPr lang="he-IL" dirty="0"/>
              <a:t>סוּס</a:t>
            </a:r>
            <a:r>
              <a:rPr lang="en-US" b="1" dirty="0"/>
              <a:t>(horse)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684135" cy="419548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	</a:t>
            </a:r>
            <a:r>
              <a:rPr lang="he-IL" dirty="0"/>
              <a:t>	</a:t>
            </a:r>
            <a:r>
              <a:rPr lang="en-US" dirty="0" smtClean="0"/>
              <a:t>                                        Singular </a:t>
            </a:r>
            <a:r>
              <a:rPr lang="en-US" dirty="0"/>
              <a:t>Nouns 			</a:t>
            </a:r>
            <a:r>
              <a:rPr lang="he-IL" dirty="0"/>
              <a:t>	</a:t>
            </a:r>
            <a:r>
              <a:rPr lang="en-US" dirty="0" smtClean="0"/>
              <a:t>					</a:t>
            </a:r>
          </a:p>
          <a:p>
            <a:r>
              <a:rPr lang="en-US" dirty="0" smtClean="0"/>
              <a:t>1 </a:t>
            </a:r>
            <a:r>
              <a:rPr lang="en-US" dirty="0"/>
              <a:t>CS 		</a:t>
            </a:r>
            <a:r>
              <a:rPr lang="he-IL" sz="4300" dirty="0"/>
              <a:t>סוּסִי</a:t>
            </a:r>
            <a:r>
              <a:rPr lang="he-IL" dirty="0"/>
              <a:t> 	</a:t>
            </a:r>
            <a:r>
              <a:rPr lang="en-US" dirty="0" smtClean="0"/>
              <a:t>	my horse				</a:t>
            </a:r>
            <a:r>
              <a:rPr lang="he-IL" sz="4000" dirty="0" smtClean="0"/>
              <a:t>סוּסֵנּו</a:t>
            </a:r>
            <a:r>
              <a:rPr lang="he-IL" dirty="0"/>
              <a:t>	</a:t>
            </a:r>
            <a:r>
              <a:rPr lang="en-US" dirty="0"/>
              <a:t>	our horse	</a:t>
            </a:r>
            <a:r>
              <a:rPr lang="he-IL" dirty="0"/>
              <a:t>	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/>
              <a:t>MS</a:t>
            </a:r>
            <a:r>
              <a:rPr lang="he-IL" dirty="0"/>
              <a:t> 		</a:t>
            </a:r>
            <a:r>
              <a:rPr lang="he-IL" sz="4300" dirty="0"/>
              <a:t>סוּסְךָ</a:t>
            </a:r>
            <a:r>
              <a:rPr lang="he-IL" dirty="0"/>
              <a:t> 	</a:t>
            </a:r>
            <a:r>
              <a:rPr lang="en-US" dirty="0"/>
              <a:t>your (m.) </a:t>
            </a:r>
            <a:r>
              <a:rPr lang="en-US" dirty="0" smtClean="0"/>
              <a:t>horse 		</a:t>
            </a:r>
            <a:r>
              <a:rPr lang="he-IL" dirty="0"/>
              <a:t>	</a:t>
            </a:r>
            <a:r>
              <a:rPr lang="he-IL" sz="4000" dirty="0" smtClean="0"/>
              <a:t>סוּסְכֶם</a:t>
            </a:r>
            <a:r>
              <a:rPr lang="he-IL" dirty="0"/>
              <a:t>	</a:t>
            </a:r>
            <a:r>
              <a:rPr lang="en-US" dirty="0" smtClean="0"/>
              <a:t>your </a:t>
            </a:r>
            <a:r>
              <a:rPr lang="en-US" dirty="0"/>
              <a:t>(m.) horse</a:t>
            </a:r>
            <a:r>
              <a:rPr lang="he-IL" dirty="0"/>
              <a:t>	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/>
              <a:t>FS</a:t>
            </a:r>
            <a:r>
              <a:rPr lang="he-IL" dirty="0"/>
              <a:t> 	</a:t>
            </a:r>
            <a:r>
              <a:rPr lang="en-US" dirty="0" smtClean="0"/>
              <a:t>	</a:t>
            </a:r>
            <a:r>
              <a:rPr lang="he-IL" dirty="0"/>
              <a:t>	</a:t>
            </a:r>
            <a:r>
              <a:rPr lang="he-IL" sz="4300" dirty="0" smtClean="0"/>
              <a:t>סוּסֵךְ</a:t>
            </a:r>
            <a:r>
              <a:rPr lang="he-IL" dirty="0" smtClean="0"/>
              <a:t> </a:t>
            </a:r>
            <a:r>
              <a:rPr lang="en-US" dirty="0"/>
              <a:t>	your (f.) </a:t>
            </a:r>
            <a:r>
              <a:rPr lang="en-US" dirty="0" smtClean="0"/>
              <a:t>horse	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he-IL" sz="4000" dirty="0" smtClean="0"/>
              <a:t>סוּסְכֶן</a:t>
            </a:r>
            <a:r>
              <a:rPr lang="he-IL" dirty="0"/>
              <a:t>	</a:t>
            </a:r>
            <a:r>
              <a:rPr lang="en-US" dirty="0" smtClean="0"/>
              <a:t>	your </a:t>
            </a:r>
            <a:r>
              <a:rPr lang="en-US" dirty="0"/>
              <a:t>(f.) horse	</a:t>
            </a:r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/>
              <a:t>MS</a:t>
            </a:r>
            <a:r>
              <a:rPr lang="he-IL" dirty="0"/>
              <a:t> 		 </a:t>
            </a:r>
            <a:r>
              <a:rPr lang="he-IL" sz="4300" dirty="0"/>
              <a:t>סוּסוֹ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 	his horse	</a:t>
            </a: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he-IL" sz="4000" dirty="0" smtClean="0"/>
              <a:t>סוּסָם</a:t>
            </a:r>
            <a:r>
              <a:rPr lang="he-IL" dirty="0"/>
              <a:t>		</a:t>
            </a:r>
            <a:r>
              <a:rPr lang="en-US" dirty="0" smtClean="0"/>
              <a:t>their </a:t>
            </a:r>
            <a:r>
              <a:rPr lang="en-US" dirty="0"/>
              <a:t>(m.) horse		</a:t>
            </a:r>
          </a:p>
          <a:p>
            <a:r>
              <a:rPr lang="en-US" dirty="0"/>
              <a:t>3 FS</a:t>
            </a:r>
            <a:r>
              <a:rPr lang="he-IL" dirty="0"/>
              <a:t> 	</a:t>
            </a:r>
            <a:r>
              <a:rPr lang="en-US" dirty="0" smtClean="0"/>
              <a:t>	</a:t>
            </a:r>
            <a:r>
              <a:rPr lang="he-IL" dirty="0"/>
              <a:t>	</a:t>
            </a:r>
            <a:r>
              <a:rPr lang="he-IL" sz="4000" dirty="0" smtClean="0"/>
              <a:t>סוּסָהּ</a:t>
            </a:r>
            <a:r>
              <a:rPr lang="he-IL" dirty="0"/>
              <a:t>	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her horse			</a:t>
            </a:r>
            <a:r>
              <a:rPr lang="he-IL" dirty="0"/>
              <a:t>	</a:t>
            </a:r>
            <a:r>
              <a:rPr lang="he-IL" sz="4000" dirty="0" smtClean="0"/>
              <a:t>סוּסָן</a:t>
            </a:r>
            <a:r>
              <a:rPr lang="he-IL" dirty="0"/>
              <a:t>		</a:t>
            </a:r>
            <a:r>
              <a:rPr lang="en-US" dirty="0" smtClean="0"/>
              <a:t>their </a:t>
            </a:r>
            <a:r>
              <a:rPr lang="en-US" dirty="0"/>
              <a:t>(f.) horse	</a:t>
            </a:r>
            <a:r>
              <a:rPr lang="he-IL" dirty="0"/>
              <a:t>	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7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Plural Nouns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864" y="1620656"/>
            <a:ext cx="10160434" cy="4195481"/>
          </a:xfrm>
        </p:spPr>
        <p:txBody>
          <a:bodyPr>
            <a:normAutofit/>
          </a:bodyPr>
          <a:lstStyle/>
          <a:p>
            <a:r>
              <a:rPr lang="en-US" dirty="0"/>
              <a:t>1 CP</a:t>
            </a:r>
            <a:r>
              <a:rPr lang="he-IL" dirty="0"/>
              <a:t> 	</a:t>
            </a:r>
            <a:r>
              <a:rPr lang="he-IL" sz="4300" dirty="0"/>
              <a:t>סוּסַי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he-IL" dirty="0"/>
              <a:t>	</a:t>
            </a:r>
            <a:r>
              <a:rPr lang="en-US" dirty="0"/>
              <a:t>my horses</a:t>
            </a:r>
            <a:r>
              <a:rPr lang="he-IL" dirty="0"/>
              <a:t>		</a:t>
            </a:r>
            <a:r>
              <a:rPr lang="en-US" dirty="0"/>
              <a:t>	</a:t>
            </a:r>
            <a:r>
              <a:rPr lang="he-IL" dirty="0"/>
              <a:t>	</a:t>
            </a:r>
            <a:r>
              <a:rPr lang="he-IL" sz="4000" dirty="0"/>
              <a:t>סוּסֵינוּ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our </a:t>
            </a:r>
            <a:r>
              <a:rPr lang="en-US" dirty="0"/>
              <a:t>horses</a:t>
            </a:r>
          </a:p>
          <a:p>
            <a:r>
              <a:rPr lang="en-US" dirty="0"/>
              <a:t>2 MP</a:t>
            </a:r>
            <a:r>
              <a:rPr lang="he-IL" dirty="0"/>
              <a:t> 	</a:t>
            </a:r>
            <a:r>
              <a:rPr lang="he-IL" sz="4300" dirty="0"/>
              <a:t>סוּסֶיךָ</a:t>
            </a:r>
            <a:r>
              <a:rPr lang="en-US" dirty="0"/>
              <a:t>   	your (m.) horses</a:t>
            </a:r>
            <a:r>
              <a:rPr lang="he-IL" dirty="0"/>
              <a:t>		</a:t>
            </a:r>
            <a:r>
              <a:rPr lang="he-IL" sz="4000" dirty="0"/>
              <a:t>סוּסֵיכֶם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your </a:t>
            </a:r>
            <a:r>
              <a:rPr lang="en-US" dirty="0"/>
              <a:t>(m.) horses</a:t>
            </a:r>
          </a:p>
          <a:p>
            <a:r>
              <a:rPr lang="en-US" dirty="0"/>
              <a:t>2 FP</a:t>
            </a:r>
            <a:r>
              <a:rPr lang="he-IL" dirty="0"/>
              <a:t> 	</a:t>
            </a:r>
            <a:r>
              <a:rPr lang="he-IL" sz="4300" dirty="0"/>
              <a:t>סוּסַיִךְ</a:t>
            </a:r>
            <a:r>
              <a:rPr lang="he-IL" dirty="0"/>
              <a:t> </a:t>
            </a:r>
            <a:r>
              <a:rPr lang="en-US" dirty="0"/>
              <a:t>	your (f.) horses</a:t>
            </a:r>
            <a:r>
              <a:rPr lang="he-IL" dirty="0"/>
              <a:t>	</a:t>
            </a:r>
            <a:r>
              <a:rPr lang="en-US" dirty="0"/>
              <a:t>	</a:t>
            </a:r>
            <a:r>
              <a:rPr lang="he-IL" dirty="0"/>
              <a:t>		</a:t>
            </a:r>
            <a:r>
              <a:rPr lang="he-IL" sz="4000" dirty="0"/>
              <a:t>סוּסֵיכֶן</a:t>
            </a:r>
            <a:r>
              <a:rPr lang="en-US" dirty="0"/>
              <a:t>  	</a:t>
            </a:r>
            <a:r>
              <a:rPr lang="en-US" dirty="0" smtClean="0"/>
              <a:t>	your </a:t>
            </a:r>
            <a:r>
              <a:rPr lang="en-US" dirty="0"/>
              <a:t>(f.) horses</a:t>
            </a:r>
          </a:p>
          <a:p>
            <a:r>
              <a:rPr lang="en-US" dirty="0"/>
              <a:t>3 MP</a:t>
            </a:r>
            <a:r>
              <a:rPr lang="he-IL" dirty="0"/>
              <a:t> 	</a:t>
            </a:r>
            <a:r>
              <a:rPr lang="he-IL" sz="4000" dirty="0"/>
              <a:t>סוּסָיו</a:t>
            </a:r>
            <a:r>
              <a:rPr lang="he-IL" dirty="0"/>
              <a:t> </a:t>
            </a:r>
            <a:r>
              <a:rPr lang="en-US" dirty="0"/>
              <a:t>	his horses</a:t>
            </a:r>
            <a:r>
              <a:rPr lang="he-IL" dirty="0"/>
              <a:t>		</a:t>
            </a:r>
            <a:r>
              <a:rPr lang="en-US" dirty="0" smtClean="0"/>
              <a:t>		</a:t>
            </a:r>
            <a:r>
              <a:rPr lang="he-IL" sz="4000" dirty="0" smtClean="0"/>
              <a:t>סוּסֵיהֶם</a:t>
            </a:r>
            <a:r>
              <a:rPr lang="he-IL" dirty="0" smtClean="0"/>
              <a:t> </a:t>
            </a:r>
            <a:r>
              <a:rPr lang="en-US" dirty="0"/>
              <a:t>	</a:t>
            </a:r>
            <a:r>
              <a:rPr lang="en-US" dirty="0" smtClean="0"/>
              <a:t>	their </a:t>
            </a:r>
            <a:r>
              <a:rPr lang="en-US" dirty="0"/>
              <a:t>(m.) horses</a:t>
            </a:r>
          </a:p>
          <a:p>
            <a:r>
              <a:rPr lang="en-US" dirty="0"/>
              <a:t>3 FP</a:t>
            </a:r>
            <a:r>
              <a:rPr lang="he-IL" dirty="0"/>
              <a:t> 	</a:t>
            </a:r>
            <a:r>
              <a:rPr lang="he-IL" sz="4000" dirty="0"/>
              <a:t>סוּסֶיהָ</a:t>
            </a:r>
            <a:r>
              <a:rPr lang="en-US" dirty="0"/>
              <a:t>  	her horses	</a:t>
            </a:r>
            <a:r>
              <a:rPr lang="he-IL" dirty="0"/>
              <a:t>		</a:t>
            </a:r>
            <a:r>
              <a:rPr lang="en-US" dirty="0" smtClean="0"/>
              <a:t>	</a:t>
            </a:r>
            <a:r>
              <a:rPr lang="he-IL" dirty="0"/>
              <a:t>	</a:t>
            </a:r>
            <a:r>
              <a:rPr lang="he-IL" sz="4000" dirty="0"/>
              <a:t>סוּסֵיהֶן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their </a:t>
            </a:r>
            <a:r>
              <a:rPr lang="en-US" dirty="0"/>
              <a:t>(f.) horses</a:t>
            </a:r>
          </a:p>
        </p:txBody>
      </p:sp>
    </p:spTree>
    <p:extLst>
      <p:ext uri="{BB962C8B-B14F-4D97-AF65-F5344CB8AC3E}">
        <p14:creationId xmlns:p14="http://schemas.microsoft.com/office/powerpoint/2010/main" val="97958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6.G.  With Feminine Nouns Pronominal </a:t>
            </a:r>
            <a:r>
              <a:rPr lang="en-US" b="1" dirty="0" smtClean="0"/>
              <a:t>Suffixes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669983" cy="462220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Feminine </a:t>
            </a:r>
            <a:r>
              <a:rPr lang="en-US" dirty="0"/>
              <a:t>Noun Pronominal Suffix Endings  </a:t>
            </a:r>
            <a:r>
              <a:rPr lang="he-IL" dirty="0"/>
              <a:t>  </a:t>
            </a:r>
            <a:r>
              <a:rPr lang="he-IL" sz="5100" dirty="0"/>
              <a:t>תּוֹרָה</a:t>
            </a:r>
            <a:r>
              <a:rPr lang="en-US" dirty="0"/>
              <a:t>(law)</a:t>
            </a:r>
          </a:p>
          <a:p>
            <a:r>
              <a:rPr lang="en-US" sz="2900" dirty="0"/>
              <a:t>    </a:t>
            </a:r>
            <a:r>
              <a:rPr lang="en-US" sz="2900" dirty="0" smtClean="0"/>
              <a:t>                                             </a:t>
            </a:r>
            <a:r>
              <a:rPr lang="en-US" sz="2900" dirty="0"/>
              <a:t>Singular Nouns 				</a:t>
            </a:r>
            <a:endParaRPr lang="en-US" sz="2900" dirty="0" smtClean="0"/>
          </a:p>
          <a:p>
            <a:r>
              <a:rPr lang="en-US" dirty="0" smtClean="0"/>
              <a:t>1 </a:t>
            </a:r>
            <a:r>
              <a:rPr lang="en-US" dirty="0"/>
              <a:t>CS 		</a:t>
            </a:r>
            <a:r>
              <a:rPr lang="he-IL" sz="5800" dirty="0"/>
              <a:t>תּוֹרָתִי</a:t>
            </a:r>
            <a:r>
              <a:rPr lang="he-IL" dirty="0"/>
              <a:t> 	</a:t>
            </a:r>
            <a:r>
              <a:rPr lang="en-US" dirty="0" smtClean="0"/>
              <a:t>	my </a:t>
            </a:r>
            <a:r>
              <a:rPr lang="en-US" dirty="0"/>
              <a:t>law</a:t>
            </a:r>
            <a:r>
              <a:rPr lang="he-IL" dirty="0"/>
              <a:t>	</a:t>
            </a:r>
            <a:r>
              <a:rPr lang="en-US" dirty="0" smtClean="0"/>
              <a:t>		1 CP 		</a:t>
            </a:r>
            <a:r>
              <a:rPr lang="he-IL" dirty="0" smtClean="0"/>
              <a:t> </a:t>
            </a:r>
            <a:r>
              <a:rPr lang="he-IL" sz="5100" dirty="0"/>
              <a:t>תּוֹרָתֵנוּ</a:t>
            </a:r>
            <a:r>
              <a:rPr lang="he-IL" dirty="0"/>
              <a:t> 	</a:t>
            </a:r>
            <a:r>
              <a:rPr lang="en-US" dirty="0"/>
              <a:t>our law</a:t>
            </a:r>
            <a:r>
              <a:rPr lang="he-IL" dirty="0"/>
              <a:t>	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/>
              <a:t>MS</a:t>
            </a:r>
            <a:r>
              <a:rPr lang="he-IL" dirty="0"/>
              <a:t> 		</a:t>
            </a:r>
            <a:r>
              <a:rPr lang="he-IL" sz="5800" dirty="0"/>
              <a:t>תּוֹרָתְךָ</a:t>
            </a:r>
            <a:r>
              <a:rPr lang="he-IL" dirty="0"/>
              <a:t>	</a:t>
            </a:r>
            <a:r>
              <a:rPr lang="en-US" dirty="0"/>
              <a:t>you (m.) law</a:t>
            </a:r>
            <a:r>
              <a:rPr lang="he-IL" dirty="0"/>
              <a:t>		</a:t>
            </a:r>
            <a:r>
              <a:rPr lang="en-US" dirty="0" smtClean="0"/>
              <a:t>	2 MP 	</a:t>
            </a:r>
            <a:r>
              <a:rPr lang="he-IL" dirty="0" smtClean="0"/>
              <a:t> </a:t>
            </a:r>
            <a:r>
              <a:rPr lang="he-IL" sz="5100" dirty="0" smtClean="0"/>
              <a:t>תּוֹרַתְכֶם</a:t>
            </a:r>
            <a:r>
              <a:rPr lang="he-IL" dirty="0" smtClean="0"/>
              <a:t>  </a:t>
            </a:r>
            <a:r>
              <a:rPr lang="en-US" dirty="0" smtClean="0"/>
              <a:t>	 your </a:t>
            </a:r>
            <a:r>
              <a:rPr lang="en-US" dirty="0"/>
              <a:t>(m.) law</a:t>
            </a:r>
            <a:r>
              <a:rPr lang="he-IL" dirty="0"/>
              <a:t>	</a:t>
            </a:r>
            <a:endParaRPr lang="en-US" dirty="0" smtClean="0"/>
          </a:p>
          <a:p>
            <a:r>
              <a:rPr lang="en-US" dirty="0" smtClean="0"/>
              <a:t>2 FS</a:t>
            </a:r>
            <a:r>
              <a:rPr lang="he-IL" dirty="0" smtClean="0"/>
              <a:t> 		</a:t>
            </a:r>
            <a:r>
              <a:rPr lang="he-IL" sz="5800" dirty="0" smtClean="0"/>
              <a:t>תּורָתֵךְ</a:t>
            </a:r>
            <a:r>
              <a:rPr lang="he-IL" dirty="0" smtClean="0"/>
              <a:t> </a:t>
            </a:r>
            <a:r>
              <a:rPr lang="en-US" dirty="0" smtClean="0"/>
              <a:t>	your (f) law			</a:t>
            </a:r>
            <a:r>
              <a:rPr lang="en-US" dirty="0"/>
              <a:t>2 FP</a:t>
            </a:r>
            <a:r>
              <a:rPr lang="he-IL" dirty="0"/>
              <a:t> 		</a:t>
            </a:r>
            <a:r>
              <a:rPr lang="he-IL" sz="5100" dirty="0"/>
              <a:t>תּוֹרַתְכֶן</a:t>
            </a:r>
            <a:r>
              <a:rPr lang="he-IL" dirty="0"/>
              <a:t> 	</a:t>
            </a:r>
            <a:r>
              <a:rPr lang="en-US" dirty="0"/>
              <a:t>your (f.) law</a:t>
            </a:r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/>
              <a:t>MS</a:t>
            </a:r>
            <a:r>
              <a:rPr lang="he-IL" dirty="0"/>
              <a:t> 		</a:t>
            </a:r>
            <a:r>
              <a:rPr lang="he-IL" sz="5800" dirty="0"/>
              <a:t>תּוֹרָתוֹ</a:t>
            </a:r>
            <a:r>
              <a:rPr lang="he-IL" dirty="0"/>
              <a:t> 	</a:t>
            </a:r>
            <a:r>
              <a:rPr lang="en-US" dirty="0"/>
              <a:t>his </a:t>
            </a:r>
            <a:r>
              <a:rPr lang="en-US" dirty="0" smtClean="0"/>
              <a:t>law	</a:t>
            </a:r>
            <a:r>
              <a:rPr lang="he-IL" dirty="0"/>
              <a:t>		</a:t>
            </a:r>
            <a:r>
              <a:rPr lang="en-US" dirty="0" smtClean="0"/>
              <a:t>	3 </a:t>
            </a:r>
            <a:r>
              <a:rPr lang="en-US" dirty="0"/>
              <a:t>MP</a:t>
            </a:r>
            <a:r>
              <a:rPr lang="he-IL" dirty="0"/>
              <a:t> 	</a:t>
            </a:r>
            <a:r>
              <a:rPr lang="he-IL" sz="5100" dirty="0"/>
              <a:t>תּוֹרָתָם</a:t>
            </a:r>
            <a:r>
              <a:rPr lang="he-IL" dirty="0"/>
              <a:t> 	</a:t>
            </a:r>
            <a:r>
              <a:rPr lang="en-US" dirty="0"/>
              <a:t>their (m.) law</a:t>
            </a:r>
            <a:r>
              <a:rPr lang="he-IL" dirty="0"/>
              <a:t>	</a:t>
            </a:r>
            <a:endParaRPr lang="en-US" dirty="0"/>
          </a:p>
          <a:p>
            <a:r>
              <a:rPr lang="en-US" dirty="0" smtClean="0"/>
              <a:t>3 </a:t>
            </a:r>
            <a:r>
              <a:rPr lang="en-US" dirty="0"/>
              <a:t>FS</a:t>
            </a:r>
            <a:r>
              <a:rPr lang="he-IL" dirty="0"/>
              <a:t> 		</a:t>
            </a:r>
            <a:r>
              <a:rPr lang="he-IL" sz="5800" dirty="0"/>
              <a:t>תּוֹרָתָהּ</a:t>
            </a:r>
            <a:r>
              <a:rPr lang="he-IL" dirty="0"/>
              <a:t>	</a:t>
            </a:r>
            <a:r>
              <a:rPr lang="en-US" dirty="0"/>
              <a:t>her law</a:t>
            </a:r>
            <a:r>
              <a:rPr lang="he-IL" dirty="0"/>
              <a:t>		 	</a:t>
            </a:r>
            <a:r>
              <a:rPr lang="en-US" dirty="0" smtClean="0"/>
              <a:t>	3 </a:t>
            </a:r>
            <a:r>
              <a:rPr lang="en-US" dirty="0"/>
              <a:t>FP</a:t>
            </a:r>
            <a:r>
              <a:rPr lang="he-IL" dirty="0"/>
              <a:t> 		</a:t>
            </a:r>
            <a:r>
              <a:rPr lang="he-IL" sz="5100" dirty="0"/>
              <a:t>תּוֹרָתָן</a:t>
            </a:r>
            <a:r>
              <a:rPr lang="he-IL" dirty="0"/>
              <a:t> 	</a:t>
            </a:r>
            <a:r>
              <a:rPr lang="en-US" dirty="0"/>
              <a:t>their (f.) law</a:t>
            </a:r>
            <a:r>
              <a:rPr lang="he-IL" dirty="0"/>
              <a:t>	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0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207</TotalTime>
  <Words>589</Words>
  <Application>Microsoft Office PowerPoint</Application>
  <PresentationFormat>Widescreen</PresentationFormat>
  <Paragraphs>153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Century Gothic</vt:lpstr>
      <vt:lpstr>Times New Roman</vt:lpstr>
      <vt:lpstr>Wingdings</vt:lpstr>
      <vt:lpstr>Wingdings 3</vt:lpstr>
      <vt:lpstr>Ion</vt:lpstr>
      <vt:lpstr>Chapter 6: Pronouns and Pronominal Suffixes</vt:lpstr>
      <vt:lpstr>6.A.  Introduction to Hebrew Pronouns </vt:lpstr>
      <vt:lpstr>Hebrew Personal Pronouns</vt:lpstr>
      <vt:lpstr>Examples of Pronoun Usage</vt:lpstr>
      <vt:lpstr>Chant Personal Pronouns</vt:lpstr>
      <vt:lpstr>6.E.  Pronominal Suffixes </vt:lpstr>
      <vt:lpstr> 6.F.   Pronominal Suffix Endings on Nouns                   סוּס(horse) </vt:lpstr>
      <vt:lpstr>Plural Nouns </vt:lpstr>
      <vt:lpstr>6.G.  With Feminine Nouns Pronominal Suffixes </vt:lpstr>
      <vt:lpstr>Plural Nouns </vt:lpstr>
      <vt:lpstr>6.H.  Variations:</vt:lpstr>
      <vt:lpstr>Monosyllabic Nouns</vt:lpstr>
      <vt:lpstr>Example of Noun Variations from Lambdin, p. 286ff Appendix A </vt:lpstr>
      <vt:lpstr>Example of Noun Variations from Lambdin, p. 286ff Appendix A</vt:lpstr>
      <vt:lpstr>6.I.  Prepositions with Pronominal Suffixes</vt:lpstr>
      <vt:lpstr>Chant:  Preposition with Pronominal Suffixes </vt:lpstr>
      <vt:lpstr> 6.K.  Pronominal Suffixes on אֶת  (Direct Object Marker) and   אֶת(Prep. with)</vt:lpstr>
      <vt:lpstr>6.J.  Comparatives and superlatives (big, bigger than [comparative], biggest [superlative]):  </vt:lpstr>
      <vt:lpstr>Superlatives</vt:lpstr>
      <vt:lpstr>6.L.   Chapter 6 Vocabulary List  </vt:lpstr>
      <vt:lpstr>6.L.   Chapter 6 Vocabulary List</vt:lpstr>
      <vt:lpstr>6.N.  Speak:   Lesson 6 Pronouns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6: Pronouns and Pronominal Suffixes</dc:title>
  <dc:creator>Ted Hildebrandt</dc:creator>
  <cp:lastModifiedBy>Ted Hildebrandt</cp:lastModifiedBy>
  <cp:revision>17</cp:revision>
  <dcterms:created xsi:type="dcterms:W3CDTF">2018-09-24T15:43:13Z</dcterms:created>
  <dcterms:modified xsi:type="dcterms:W3CDTF">2018-09-26T13:03:53Z</dcterms:modified>
</cp:coreProperties>
</file>