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2" r:id="rId6"/>
    <p:sldId id="285" r:id="rId7"/>
    <p:sldId id="25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0" r:id="rId17"/>
    <p:sldId id="272" r:id="rId18"/>
    <p:sldId id="281" r:id="rId19"/>
    <p:sldId id="273" r:id="rId20"/>
    <p:sldId id="282" r:id="rId21"/>
    <p:sldId id="274" r:id="rId22"/>
    <p:sldId id="283" r:id="rId23"/>
    <p:sldId id="275" r:id="rId24"/>
    <p:sldId id="276" r:id="rId25"/>
    <p:sldId id="284" r:id="rId26"/>
    <p:sldId id="277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640806" cy="3329581"/>
          </a:xfrm>
        </p:spPr>
        <p:txBody>
          <a:bodyPr/>
          <a:lstStyle/>
          <a:p>
            <a:r>
              <a:rPr lang="en-US" dirty="0" smtClean="0"/>
              <a:t>Chapter 5: Prepositions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0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289" y="336340"/>
            <a:ext cx="10875329" cy="1400530"/>
          </a:xfrm>
        </p:spPr>
        <p:txBody>
          <a:bodyPr/>
          <a:lstStyle/>
          <a:p>
            <a:r>
              <a:rPr lang="en-US" b="1" dirty="0"/>
              <a:t>5.C</a:t>
            </a:r>
            <a:r>
              <a:rPr lang="en-US" dirty="0"/>
              <a:t> </a:t>
            </a:r>
            <a:r>
              <a:rPr lang="en-US" b="1" dirty="0"/>
              <a:t>Attaching inseparable prepositions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185" y="1604031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There are three inseparable prepositions that attach themselves as prefixes on words. </a:t>
            </a:r>
          </a:p>
          <a:p>
            <a:r>
              <a:rPr lang="en-US" sz="2800" dirty="0"/>
              <a:t> 		</a:t>
            </a:r>
            <a:r>
              <a:rPr lang="he-IL" sz="4400" dirty="0"/>
              <a:t>בְּ </a:t>
            </a:r>
            <a:r>
              <a:rPr lang="en-US" sz="4400" dirty="0"/>
              <a:t>	</a:t>
            </a:r>
            <a:r>
              <a:rPr lang="en-US" sz="4400" dirty="0" smtClean="0"/>
              <a:t>   </a:t>
            </a:r>
            <a:r>
              <a:rPr lang="en-US" sz="2800" dirty="0" smtClean="0"/>
              <a:t>in</a:t>
            </a:r>
            <a:r>
              <a:rPr lang="en-US" sz="2800" dirty="0"/>
              <a:t>, on, by, with, when, against</a:t>
            </a:r>
          </a:p>
          <a:p>
            <a:r>
              <a:rPr lang="en-US" sz="2800" dirty="0"/>
              <a:t> 		</a:t>
            </a:r>
            <a:r>
              <a:rPr lang="he-IL" sz="4400" dirty="0"/>
              <a:t>כְּ </a:t>
            </a:r>
            <a:r>
              <a:rPr lang="en-US" sz="4400" dirty="0" smtClean="0"/>
              <a:t> </a:t>
            </a:r>
            <a:r>
              <a:rPr lang="en-US" sz="4400" dirty="0"/>
              <a:t>	</a:t>
            </a:r>
            <a:r>
              <a:rPr lang="en-US" sz="2800" dirty="0"/>
              <a:t>like, as, according to, about (time)</a:t>
            </a:r>
          </a:p>
          <a:p>
            <a:r>
              <a:rPr lang="en-US" sz="2800" dirty="0"/>
              <a:t> 		</a:t>
            </a:r>
            <a:r>
              <a:rPr lang="he-IL" sz="4400" dirty="0"/>
              <a:t>לְ </a:t>
            </a:r>
            <a:r>
              <a:rPr lang="en-US" sz="4400" dirty="0"/>
              <a:t>	</a:t>
            </a:r>
            <a:r>
              <a:rPr lang="en-US" sz="4400" dirty="0" smtClean="0"/>
              <a:t>   </a:t>
            </a:r>
            <a:r>
              <a:rPr lang="en-US" sz="2800" dirty="0" smtClean="0"/>
              <a:t>to</a:t>
            </a:r>
            <a:r>
              <a:rPr lang="en-US" sz="2800" dirty="0"/>
              <a:t>, for, at, into, belonging to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94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77" y="352510"/>
            <a:ext cx="10577210" cy="1400530"/>
          </a:xfrm>
        </p:spPr>
        <p:txBody>
          <a:bodyPr/>
          <a:lstStyle/>
          <a:p>
            <a:r>
              <a:rPr lang="en-US" b="1" dirty="0"/>
              <a:t>5.C</a:t>
            </a:r>
            <a:r>
              <a:rPr lang="en-US" dirty="0"/>
              <a:t> </a:t>
            </a:r>
            <a:r>
              <a:rPr lang="en-US" b="1" dirty="0"/>
              <a:t>Attaching inseparable prepositions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872" y="1753040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/>
              <a:t>Generally, when the inseparable preposition is prefixed on a noun it is normally accompanied by a vocal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’.  </a:t>
            </a:r>
          </a:p>
          <a:p>
            <a:r>
              <a:rPr lang="en-US" sz="2800" dirty="0"/>
              <a:t> 		</a:t>
            </a:r>
            <a:r>
              <a:rPr lang="he-IL" sz="4000" dirty="0"/>
              <a:t>בְּאִישׁ</a:t>
            </a:r>
            <a:r>
              <a:rPr lang="he-IL" sz="2800" dirty="0"/>
              <a:t> </a:t>
            </a:r>
            <a:r>
              <a:rPr lang="en-US" sz="2800" dirty="0"/>
              <a:t>– with a man</a:t>
            </a:r>
          </a:p>
          <a:p>
            <a:r>
              <a:rPr lang="he-IL" sz="2800" dirty="0"/>
              <a:t> 		</a:t>
            </a:r>
            <a:r>
              <a:rPr lang="he-IL" sz="4000" dirty="0"/>
              <a:t>כְּאֶ֫רֶץ</a:t>
            </a:r>
            <a:r>
              <a:rPr lang="en-US" sz="2800" dirty="0"/>
              <a:t> – like a land</a:t>
            </a:r>
          </a:p>
          <a:p>
            <a:r>
              <a:rPr lang="en-US" sz="2800" dirty="0"/>
              <a:t> 		</a:t>
            </a:r>
            <a:r>
              <a:rPr lang="he-IL" sz="4000" dirty="0"/>
              <a:t>לְכֹל</a:t>
            </a:r>
            <a:r>
              <a:rPr lang="en-US" sz="2800" dirty="0"/>
              <a:t> – to every/all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43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699" y="289880"/>
            <a:ext cx="10451949" cy="1400530"/>
          </a:xfrm>
        </p:spPr>
        <p:txBody>
          <a:bodyPr/>
          <a:lstStyle/>
          <a:p>
            <a:r>
              <a:rPr lang="en-US" b="1" dirty="0"/>
              <a:t>5.C</a:t>
            </a:r>
            <a:r>
              <a:rPr lang="en-US" dirty="0"/>
              <a:t> </a:t>
            </a:r>
            <a:r>
              <a:rPr lang="en-US" b="1" dirty="0"/>
              <a:t>Attaching inseparable prepositions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the word begins with a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it influences the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of the preposition up to a </a:t>
            </a:r>
            <a:r>
              <a:rPr lang="en-US" sz="2800" dirty="0" err="1"/>
              <a:t>ḥîreq</a:t>
            </a:r>
            <a:r>
              <a:rPr lang="en-US" sz="2800" dirty="0"/>
              <a:t>.</a:t>
            </a:r>
          </a:p>
          <a:p>
            <a:r>
              <a:rPr lang="en-US" sz="2800" dirty="0"/>
              <a:t> 		</a:t>
            </a:r>
            <a:r>
              <a:rPr lang="he-IL" sz="4000" dirty="0"/>
              <a:t>רְקִיעַ  </a:t>
            </a:r>
            <a:r>
              <a:rPr lang="en-US" sz="4000" dirty="0"/>
              <a:t>+</a:t>
            </a:r>
            <a:r>
              <a:rPr lang="he-IL" sz="4000" dirty="0"/>
              <a:t>בְּ 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 </a:t>
            </a:r>
            <a:r>
              <a:rPr lang="he-IL" sz="4000" dirty="0"/>
              <a:t>בִּרְקִ֫יעַ</a:t>
            </a:r>
            <a:r>
              <a:rPr lang="en-US" sz="4000" dirty="0"/>
              <a:t>  </a:t>
            </a:r>
            <a:r>
              <a:rPr lang="en-US" sz="2800" dirty="0"/>
              <a:t> in the expanse</a:t>
            </a:r>
          </a:p>
          <a:p>
            <a:r>
              <a:rPr lang="en-US" sz="2800" dirty="0"/>
              <a:t>		</a:t>
            </a:r>
            <a:r>
              <a:rPr lang="he-IL" sz="4000" dirty="0"/>
              <a:t>דְּבָרִים</a:t>
            </a:r>
            <a:r>
              <a:rPr lang="en-US" sz="4000" dirty="0"/>
              <a:t> + </a:t>
            </a:r>
            <a:r>
              <a:rPr lang="he-IL" sz="4000" dirty="0"/>
              <a:t>לְ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 </a:t>
            </a:r>
            <a:r>
              <a:rPr lang="he-IL" sz="4000" dirty="0"/>
              <a:t>לִדְבָרִים</a:t>
            </a:r>
            <a:r>
              <a:rPr lang="en-US" sz="4000" dirty="0"/>
              <a:t> </a:t>
            </a:r>
            <a:r>
              <a:rPr lang="en-US" sz="2800" dirty="0"/>
              <a:t>  for words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3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48" y="252302"/>
            <a:ext cx="10652366" cy="1400530"/>
          </a:xfrm>
        </p:spPr>
        <p:txBody>
          <a:bodyPr/>
          <a:lstStyle/>
          <a:p>
            <a:r>
              <a:rPr lang="en-US" b="1" dirty="0"/>
              <a:t>5.C</a:t>
            </a:r>
            <a:r>
              <a:rPr lang="en-US" dirty="0"/>
              <a:t> </a:t>
            </a:r>
            <a:r>
              <a:rPr lang="en-US" b="1" dirty="0"/>
              <a:t>Attaching inseparable prepositions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62" y="1770285"/>
            <a:ext cx="9919592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If the word begins with a half vowel (</a:t>
            </a:r>
            <a:r>
              <a:rPr lang="en-US" sz="2800" dirty="0" err="1"/>
              <a:t>ḥatēf-pa</a:t>
            </a:r>
            <a:r>
              <a:rPr lang="en-US" sz="2800" u="sng" dirty="0" err="1"/>
              <a:t>t</a:t>
            </a:r>
            <a:r>
              <a:rPr lang="en-US" sz="2800" dirty="0" err="1"/>
              <a:t>aḥ</a:t>
            </a:r>
            <a:r>
              <a:rPr lang="en-US" sz="2800" dirty="0"/>
              <a:t>, </a:t>
            </a:r>
            <a:r>
              <a:rPr lang="en-US" sz="2800" dirty="0" err="1"/>
              <a:t>ḥatēf-seghôl</a:t>
            </a:r>
            <a:r>
              <a:rPr lang="en-US" sz="2800" dirty="0"/>
              <a:t> or </a:t>
            </a:r>
            <a:r>
              <a:rPr lang="en-US" sz="2800" dirty="0" err="1"/>
              <a:t>ḥatēf</a:t>
            </a:r>
            <a:r>
              <a:rPr lang="en-US" sz="2800" dirty="0"/>
              <a:t> </a:t>
            </a:r>
            <a:r>
              <a:rPr lang="en-US" sz="2800" dirty="0" err="1"/>
              <a:t>qāmeṣ</a:t>
            </a:r>
            <a:r>
              <a:rPr lang="en-US" sz="2800" dirty="0"/>
              <a:t>) the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goes up to the matching whole vowel.</a:t>
            </a:r>
          </a:p>
          <a:p>
            <a:r>
              <a:rPr lang="en-US" sz="2800" dirty="0"/>
              <a:t> 	</a:t>
            </a:r>
            <a:r>
              <a:rPr lang="en-US" sz="4400" dirty="0"/>
              <a:t>	</a:t>
            </a:r>
            <a:r>
              <a:rPr lang="he-IL" sz="4400" dirty="0"/>
              <a:t>אֲשֶׁר</a:t>
            </a:r>
            <a:r>
              <a:rPr lang="en-US" sz="4400" dirty="0"/>
              <a:t> + </a:t>
            </a:r>
            <a:r>
              <a:rPr lang="he-IL" sz="4400" dirty="0"/>
              <a:t>כְּ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</a:t>
            </a:r>
            <a:r>
              <a:rPr lang="he-IL" sz="4400" dirty="0"/>
              <a:t>כַּאֲשֶׂר</a:t>
            </a:r>
            <a:r>
              <a:rPr lang="en-US" sz="2800" dirty="0"/>
              <a:t>   according as, as, when</a:t>
            </a:r>
          </a:p>
          <a:p>
            <a:r>
              <a:rPr lang="en-US" sz="2800" dirty="0"/>
              <a:t> 	</a:t>
            </a:r>
            <a:r>
              <a:rPr lang="en-US" sz="4400" dirty="0"/>
              <a:t>	</a:t>
            </a:r>
            <a:r>
              <a:rPr lang="he-IL" sz="4400" dirty="0"/>
              <a:t>אֲנָשִׁים</a:t>
            </a:r>
            <a:r>
              <a:rPr lang="en-US" sz="4400" dirty="0"/>
              <a:t> + </a:t>
            </a:r>
            <a:r>
              <a:rPr lang="he-IL" sz="4400" dirty="0"/>
              <a:t>בְּ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</a:t>
            </a:r>
            <a:r>
              <a:rPr lang="he-IL" sz="4400" dirty="0"/>
              <a:t>בַּאֲנְשִׁים</a:t>
            </a:r>
            <a:r>
              <a:rPr lang="en-US" sz="2800" dirty="0"/>
              <a:t>   among men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735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2302"/>
            <a:ext cx="10677418" cy="1400530"/>
          </a:xfrm>
        </p:spPr>
        <p:txBody>
          <a:bodyPr/>
          <a:lstStyle/>
          <a:p>
            <a:r>
              <a:rPr lang="en-US" b="1" dirty="0"/>
              <a:t>5.C</a:t>
            </a:r>
            <a:r>
              <a:rPr lang="en-US" dirty="0"/>
              <a:t> </a:t>
            </a:r>
            <a:r>
              <a:rPr lang="en-US" b="1" dirty="0"/>
              <a:t>Attaching inseparable prepositions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308" y="1761973"/>
            <a:ext cx="9493707" cy="4195481"/>
          </a:xfrm>
        </p:spPr>
        <p:txBody>
          <a:bodyPr>
            <a:noAutofit/>
          </a:bodyPr>
          <a:lstStyle/>
          <a:p>
            <a:r>
              <a:rPr lang="en-US" sz="2800" dirty="0"/>
              <a:t>If a word begins with a definite article then the </a:t>
            </a:r>
            <a:r>
              <a:rPr lang="he-IL" sz="2800" dirty="0"/>
              <a:t>ה</a:t>
            </a:r>
            <a:r>
              <a:rPr lang="en-US" sz="2800" dirty="0"/>
              <a:t> of the article is replaced by the consonant of the inseparable preposition.  </a:t>
            </a:r>
          </a:p>
          <a:p>
            <a:r>
              <a:rPr lang="en-US" sz="2800" dirty="0"/>
              <a:t> 		</a:t>
            </a:r>
            <a:r>
              <a:rPr lang="he-IL" sz="4000" dirty="0"/>
              <a:t>הַדָּבָר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the word) + </a:t>
            </a:r>
            <a:r>
              <a:rPr lang="he-IL" sz="4000" dirty="0"/>
              <a:t>לְ 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</a:t>
            </a:r>
            <a:r>
              <a:rPr lang="en-US" sz="4000" dirty="0" smtClean="0"/>
              <a:t>   </a:t>
            </a:r>
            <a:r>
              <a:rPr lang="he-IL" sz="4000" dirty="0" smtClean="0"/>
              <a:t>לַדָּבָר </a:t>
            </a:r>
            <a:r>
              <a:rPr lang="en-US" sz="4000" dirty="0" smtClean="0"/>
              <a:t> </a:t>
            </a:r>
            <a:r>
              <a:rPr lang="en-US" sz="2800" dirty="0" smtClean="0"/>
              <a:t> – </a:t>
            </a:r>
            <a:r>
              <a:rPr lang="en-US" sz="2800" dirty="0"/>
              <a:t>for the word</a:t>
            </a:r>
          </a:p>
          <a:p>
            <a:r>
              <a:rPr lang="en-US" sz="4000" dirty="0" smtClean="0"/>
              <a:t>    </a:t>
            </a:r>
            <a:r>
              <a:rPr lang="he-IL" sz="4000" dirty="0" smtClean="0"/>
              <a:t>הָאִיש</a:t>
            </a:r>
            <a:r>
              <a:rPr lang="he-IL" sz="2800" dirty="0" smtClean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the man) + </a:t>
            </a:r>
            <a:r>
              <a:rPr lang="he-IL" sz="4000" dirty="0"/>
              <a:t>כְּ 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anose="05000000000000000000" pitchFamily="2" charset="2"/>
              </a:rPr>
              <a:t></a:t>
            </a:r>
            <a:r>
              <a:rPr lang="en-US" sz="4000" dirty="0" smtClean="0"/>
              <a:t>  </a:t>
            </a:r>
            <a:r>
              <a:rPr lang="he-IL" sz="4000" dirty="0" smtClean="0"/>
              <a:t>כָּאִישׁ</a:t>
            </a:r>
            <a:r>
              <a:rPr lang="en-US" sz="4000" dirty="0" smtClean="0"/>
              <a:t>  </a:t>
            </a:r>
            <a:r>
              <a:rPr lang="en-US" sz="2800" dirty="0" smtClean="0"/>
              <a:t>– </a:t>
            </a:r>
            <a:r>
              <a:rPr lang="en-US" sz="2800" dirty="0"/>
              <a:t>like the man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991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5.D. </a:t>
            </a:r>
            <a:r>
              <a:rPr lang="en-US" dirty="0"/>
              <a:t> </a:t>
            </a:r>
            <a:r>
              <a:rPr lang="en-US" b="1" dirty="0"/>
              <a:t>Separable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8384"/>
            <a:ext cx="10145061" cy="462001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While our vocabulary for this lesson adds five </a:t>
            </a:r>
            <a:r>
              <a:rPr lang="en-US" sz="2800" dirty="0" smtClean="0"/>
              <a:t>prepositions</a:t>
            </a:r>
          </a:p>
          <a:p>
            <a:r>
              <a:rPr lang="en-US" sz="2800" dirty="0" smtClean="0"/>
              <a:t>   </a:t>
            </a:r>
            <a:r>
              <a:rPr lang="en-US" sz="2800" dirty="0" smtClean="0"/>
              <a:t>1)   </a:t>
            </a:r>
            <a:r>
              <a:rPr lang="he-IL" sz="4000" dirty="0" smtClean="0"/>
              <a:t>אֶל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to], 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 smtClean="0"/>
              <a:t>2)   </a:t>
            </a:r>
            <a:r>
              <a:rPr lang="he-IL" sz="4000" dirty="0" smtClean="0"/>
              <a:t>מִן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from], 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 smtClean="0"/>
              <a:t>3)   </a:t>
            </a:r>
            <a:r>
              <a:rPr lang="he-IL" sz="4000" dirty="0" smtClean="0"/>
              <a:t>עַד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until], 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 smtClean="0"/>
              <a:t>4)   </a:t>
            </a:r>
            <a:r>
              <a:rPr lang="he-IL" sz="4000" dirty="0" smtClean="0"/>
              <a:t>עַל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on], 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 smtClean="0"/>
              <a:t>5)   </a:t>
            </a:r>
            <a:r>
              <a:rPr lang="he-IL" sz="4000" dirty="0" smtClean="0"/>
              <a:t>עִם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with</a:t>
            </a:r>
            <a:r>
              <a:rPr lang="en-US" sz="2800" dirty="0" smtClean="0"/>
              <a:t>]).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682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5.D. </a:t>
            </a:r>
            <a:r>
              <a:rPr lang="en-US" dirty="0"/>
              <a:t> </a:t>
            </a:r>
            <a:r>
              <a:rPr lang="en-US" b="1" dirty="0"/>
              <a:t>Separable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296" y="1528176"/>
            <a:ext cx="10233764" cy="4720224"/>
          </a:xfrm>
        </p:spPr>
        <p:txBody>
          <a:bodyPr>
            <a:noAutofit/>
          </a:bodyPr>
          <a:lstStyle/>
          <a:p>
            <a:r>
              <a:rPr lang="en-US" sz="2800" dirty="0" smtClean="0"/>
              <a:t>Six </a:t>
            </a:r>
            <a:r>
              <a:rPr lang="en-US" sz="2800" dirty="0"/>
              <a:t>others should be added to that </a:t>
            </a:r>
            <a:r>
              <a:rPr lang="en-US" sz="2800" dirty="0" smtClean="0"/>
              <a:t>list</a:t>
            </a:r>
          </a:p>
          <a:p>
            <a:r>
              <a:rPr lang="en-US" sz="2800" dirty="0" smtClean="0"/>
              <a:t>1) </a:t>
            </a:r>
            <a:r>
              <a:rPr lang="he-IL" sz="4000" dirty="0"/>
              <a:t>אַחֲרֵי</a:t>
            </a:r>
            <a:r>
              <a:rPr lang="he-IL" sz="2800" dirty="0"/>
              <a:t> </a:t>
            </a:r>
            <a:r>
              <a:rPr lang="en-US" sz="2800" dirty="0"/>
              <a:t> [after, behind</a:t>
            </a:r>
            <a:r>
              <a:rPr lang="en-US" sz="2800" dirty="0" smtClean="0"/>
              <a:t>],</a:t>
            </a:r>
          </a:p>
          <a:p>
            <a:r>
              <a:rPr lang="en-US" sz="2800" dirty="0" smtClean="0"/>
              <a:t>2</a:t>
            </a:r>
            <a:r>
              <a:rPr lang="en-US" sz="2800" dirty="0" smtClean="0"/>
              <a:t>)  </a:t>
            </a:r>
            <a:r>
              <a:rPr lang="he-IL" sz="4000" dirty="0" smtClean="0"/>
              <a:t>בֵּין</a:t>
            </a:r>
            <a:r>
              <a:rPr lang="he-IL" sz="2800" dirty="0" smtClean="0"/>
              <a:t> </a:t>
            </a:r>
            <a:r>
              <a:rPr lang="en-US" sz="2800" dirty="0" smtClean="0"/>
              <a:t>[   [between</a:t>
            </a:r>
            <a:r>
              <a:rPr lang="en-US" sz="2800" dirty="0"/>
              <a:t>], </a:t>
            </a:r>
            <a:endParaRPr lang="en-US" sz="2800" dirty="0" smtClean="0"/>
          </a:p>
          <a:p>
            <a:r>
              <a:rPr lang="en-US" sz="2800" dirty="0" smtClean="0"/>
              <a:t>3)   </a:t>
            </a:r>
            <a:r>
              <a:rPr lang="he-IL" sz="4000" dirty="0" smtClean="0"/>
              <a:t>בְּתוֹךְ</a:t>
            </a:r>
            <a:r>
              <a:rPr lang="en-US" sz="2800" dirty="0" smtClean="0"/>
              <a:t> </a:t>
            </a:r>
            <a:r>
              <a:rPr lang="en-US" sz="2800" dirty="0"/>
              <a:t>[in the midst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4)  </a:t>
            </a:r>
            <a:r>
              <a:rPr lang="he-IL" sz="4000" dirty="0" smtClean="0"/>
              <a:t>לִפְנֵי</a:t>
            </a:r>
            <a:r>
              <a:rPr lang="he-IL" sz="2800" dirty="0" smtClean="0"/>
              <a:t> </a:t>
            </a:r>
            <a:r>
              <a:rPr lang="en-US" sz="2800" dirty="0" smtClean="0"/>
              <a:t> </a:t>
            </a:r>
            <a:r>
              <a:rPr lang="he-IL" sz="2800" dirty="0" smtClean="0"/>
              <a:t> </a:t>
            </a:r>
            <a:r>
              <a:rPr lang="en-US" sz="2800" dirty="0"/>
              <a:t>[before</a:t>
            </a:r>
            <a:r>
              <a:rPr lang="en-US" sz="2800" dirty="0" smtClean="0"/>
              <a:t>],</a:t>
            </a:r>
          </a:p>
          <a:p>
            <a:r>
              <a:rPr lang="en-US" sz="2800" dirty="0" smtClean="0"/>
              <a:t>5)  </a:t>
            </a:r>
            <a:r>
              <a:rPr lang="he-IL" sz="4000" dirty="0"/>
              <a:t>תַּחַת</a:t>
            </a:r>
            <a:r>
              <a:rPr lang="he-IL" sz="2800" dirty="0"/>
              <a:t> </a:t>
            </a:r>
            <a:r>
              <a:rPr lang="en-US" sz="2800" dirty="0" smtClean="0"/>
              <a:t>  [</a:t>
            </a:r>
            <a:r>
              <a:rPr lang="en-US" sz="2800" dirty="0"/>
              <a:t>under, instead of]) and  </a:t>
            </a:r>
            <a:endParaRPr lang="en-US" sz="2800" dirty="0" smtClean="0"/>
          </a:p>
          <a:p>
            <a:r>
              <a:rPr lang="en-US" sz="2800" dirty="0" smtClean="0"/>
              <a:t>6)  </a:t>
            </a:r>
            <a:r>
              <a:rPr lang="he-IL" sz="4000" dirty="0" smtClean="0"/>
              <a:t>אֶת</a:t>
            </a:r>
            <a:r>
              <a:rPr lang="he-IL" sz="2800" dirty="0" smtClean="0"/>
              <a:t> </a:t>
            </a:r>
            <a:r>
              <a:rPr lang="en-US" sz="2800" dirty="0" smtClean="0"/>
              <a:t>  [</a:t>
            </a:r>
            <a:r>
              <a:rPr lang="en-US" sz="2800" dirty="0"/>
              <a:t>with]. </a:t>
            </a:r>
            <a:r>
              <a:rPr lang="en-US" sz="2800" dirty="0" smtClean="0"/>
              <a:t> Not </a:t>
            </a:r>
            <a:r>
              <a:rPr lang="en-US" sz="2800" dirty="0"/>
              <a:t>be confused with the direct object </a:t>
            </a:r>
          </a:p>
        </p:txBody>
      </p:sp>
    </p:spTree>
    <p:extLst>
      <p:ext uri="{BB962C8B-B14F-4D97-AF65-F5344CB8AC3E}">
        <p14:creationId xmlns:p14="http://schemas.microsoft.com/office/powerpoint/2010/main" val="110625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5.E.</a:t>
            </a:r>
            <a:r>
              <a:rPr lang="en-US" dirty="0"/>
              <a:t>  </a:t>
            </a:r>
            <a:r>
              <a:rPr lang="en-US" b="1" dirty="0" err="1"/>
              <a:t>Vāv</a:t>
            </a:r>
            <a:r>
              <a:rPr lang="en-US" b="1" dirty="0"/>
              <a:t> Conjunction (“and”)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615858"/>
            <a:ext cx="10614788" cy="4632541"/>
          </a:xfrm>
        </p:spPr>
        <p:txBody>
          <a:bodyPr>
            <a:noAutofit/>
          </a:bodyPr>
          <a:lstStyle/>
          <a:p>
            <a:r>
              <a:rPr lang="he-IL" sz="4000" dirty="0"/>
              <a:t>וְ</a:t>
            </a:r>
            <a:r>
              <a:rPr lang="en-US" sz="4000" dirty="0"/>
              <a:t> </a:t>
            </a:r>
            <a:r>
              <a:rPr lang="en-US" sz="2800" dirty="0" smtClean="0"/>
              <a:t> is </a:t>
            </a:r>
            <a:r>
              <a:rPr lang="en-US" sz="2800" dirty="0"/>
              <a:t>a conjunction meaning “and” occurring over 50,000 times in the </a:t>
            </a:r>
            <a:r>
              <a:rPr lang="en-US" sz="2800" dirty="0" err="1" smtClean="0"/>
              <a:t>Tanak</a:t>
            </a:r>
            <a:endParaRPr lang="en-US" sz="2800" dirty="0" smtClean="0"/>
          </a:p>
          <a:p>
            <a:r>
              <a:rPr lang="en-US" sz="2800" dirty="0"/>
              <a:t>As with inseparable prepositions </a:t>
            </a:r>
            <a:r>
              <a:rPr lang="he-IL" sz="2800" dirty="0"/>
              <a:t>וְ </a:t>
            </a:r>
            <a:r>
              <a:rPr lang="en-US" sz="2800" dirty="0"/>
              <a:t>is regularly prefixed with a vocal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’.  </a:t>
            </a:r>
          </a:p>
          <a:p>
            <a:r>
              <a:rPr lang="he-IL" sz="4000" dirty="0" smtClean="0"/>
              <a:t>וְהָאָרֶץ </a:t>
            </a:r>
            <a:r>
              <a:rPr lang="en-US" sz="4000" dirty="0" smtClean="0"/>
              <a:t> </a:t>
            </a:r>
            <a:r>
              <a:rPr lang="en-US" sz="2800" dirty="0" smtClean="0"/>
              <a:t>--</a:t>
            </a:r>
            <a:r>
              <a:rPr lang="en-US" sz="2800" dirty="0"/>
              <a:t>and the earth (notice the def. art. does not drop as with the prepositions)</a:t>
            </a:r>
          </a:p>
          <a:p>
            <a:r>
              <a:rPr lang="en-US" sz="2800" dirty="0"/>
              <a:t>	</a:t>
            </a:r>
            <a:r>
              <a:rPr lang="he-IL" sz="4000" dirty="0"/>
              <a:t>וְרוּחַ</a:t>
            </a:r>
            <a:r>
              <a:rPr lang="en-US" sz="2800" dirty="0"/>
              <a:t>  and a spirit        </a:t>
            </a:r>
            <a:r>
              <a:rPr lang="he-IL" sz="4000" dirty="0"/>
              <a:t>וְטוֹב</a:t>
            </a:r>
            <a:r>
              <a:rPr lang="he-IL" sz="2800" dirty="0"/>
              <a:t> </a:t>
            </a:r>
            <a:r>
              <a:rPr lang="en-US" sz="2800" dirty="0"/>
              <a:t>– and good </a:t>
            </a:r>
          </a:p>
        </p:txBody>
      </p:sp>
    </p:spTree>
    <p:extLst>
      <p:ext uri="{BB962C8B-B14F-4D97-AF65-F5344CB8AC3E}">
        <p14:creationId xmlns:p14="http://schemas.microsoft.com/office/powerpoint/2010/main" val="298468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5.E.</a:t>
            </a:r>
            <a:r>
              <a:rPr lang="en-US" dirty="0"/>
              <a:t>  </a:t>
            </a:r>
            <a:r>
              <a:rPr lang="en-US" b="1" dirty="0" err="1"/>
              <a:t>Vāv</a:t>
            </a:r>
            <a:r>
              <a:rPr lang="en-US" b="1" dirty="0"/>
              <a:t> Conjunction (“and”)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2916"/>
            <a:ext cx="9611793" cy="473548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If </a:t>
            </a:r>
            <a:r>
              <a:rPr lang="en-US" sz="2800" dirty="0"/>
              <a:t>the initial consonant to which it is prefixed is a labial (</a:t>
            </a:r>
            <a:r>
              <a:rPr lang="he-IL" sz="4000" dirty="0"/>
              <a:t>בּ</a:t>
            </a:r>
            <a:r>
              <a:rPr lang="en-US" sz="4000" dirty="0"/>
              <a:t>, </a:t>
            </a:r>
            <a:r>
              <a:rPr lang="he-IL" sz="4000" dirty="0"/>
              <a:t>מ</a:t>
            </a:r>
            <a:r>
              <a:rPr lang="en-US" sz="2800" dirty="0"/>
              <a:t>, or </a:t>
            </a:r>
            <a:r>
              <a:rPr lang="he-IL" sz="4000" dirty="0"/>
              <a:t>פּ</a:t>
            </a:r>
            <a:r>
              <a:rPr lang="en-US" sz="2800" dirty="0"/>
              <a:t>) or there is an initial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then the </a:t>
            </a:r>
            <a:r>
              <a:rPr lang="en-US" sz="2800" dirty="0" err="1"/>
              <a:t>vāv</a:t>
            </a:r>
            <a:r>
              <a:rPr lang="en-US" sz="2800" dirty="0"/>
              <a:t> is attached as a </a:t>
            </a:r>
            <a:r>
              <a:rPr lang="en-US" sz="2800" dirty="0" err="1"/>
              <a:t>šûreq</a:t>
            </a:r>
            <a:r>
              <a:rPr lang="en-US" sz="2800" dirty="0"/>
              <a:t>. 	</a:t>
            </a:r>
            <a:endParaRPr lang="en-US" sz="2800" dirty="0" smtClean="0"/>
          </a:p>
          <a:p>
            <a:r>
              <a:rPr lang="he-IL" sz="3600" dirty="0"/>
              <a:t>וּמֶלֶךְ</a:t>
            </a:r>
            <a:r>
              <a:rPr lang="he-IL" sz="2800" dirty="0"/>
              <a:t> </a:t>
            </a:r>
            <a:r>
              <a:rPr lang="en-US" sz="2800" dirty="0"/>
              <a:t> (and a king)  </a:t>
            </a:r>
            <a:r>
              <a:rPr lang="he-IL" sz="2800" dirty="0"/>
              <a:t>  </a:t>
            </a:r>
            <a:r>
              <a:rPr lang="he-IL" sz="3600" dirty="0"/>
              <a:t>וּבֵית</a:t>
            </a:r>
            <a:r>
              <a:rPr lang="he-IL" sz="2800" dirty="0"/>
              <a:t> </a:t>
            </a:r>
            <a:r>
              <a:rPr lang="en-US" sz="2800" dirty="0"/>
              <a:t>(and a house) </a:t>
            </a:r>
            <a:r>
              <a:rPr lang="he-IL" sz="2800" dirty="0"/>
              <a:t>  </a:t>
            </a:r>
            <a:r>
              <a:rPr lang="he-IL" sz="3600" dirty="0"/>
              <a:t>וּדְּבַר</a:t>
            </a:r>
            <a:r>
              <a:rPr lang="he-IL" sz="2800" dirty="0"/>
              <a:t> </a:t>
            </a:r>
            <a:r>
              <a:rPr lang="en-US" sz="2800" dirty="0"/>
              <a:t>(and a word of)   </a:t>
            </a:r>
            <a:r>
              <a:rPr lang="he-IL" sz="3600" dirty="0"/>
              <a:t>וּלְכֹל</a:t>
            </a:r>
            <a:r>
              <a:rPr lang="he-IL" sz="2800" dirty="0"/>
              <a:t> </a:t>
            </a:r>
            <a:r>
              <a:rPr lang="en-US" sz="2800" dirty="0"/>
              <a:t>  (and to all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/>
              <a:t>If the initial consonant is a</a:t>
            </a:r>
            <a:r>
              <a:rPr lang="en-US" sz="4000" dirty="0"/>
              <a:t> </a:t>
            </a:r>
            <a:r>
              <a:rPr lang="he-IL" sz="4000" dirty="0"/>
              <a:t>יְ </a:t>
            </a:r>
            <a:r>
              <a:rPr lang="en-US" sz="4000" dirty="0" smtClean="0"/>
              <a:t>  </a:t>
            </a:r>
            <a:r>
              <a:rPr lang="en-US" sz="2800" dirty="0" smtClean="0"/>
              <a:t>the </a:t>
            </a:r>
            <a:r>
              <a:rPr lang="en-US" sz="2800" dirty="0"/>
              <a:t>two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vā’s</a:t>
            </a:r>
            <a:r>
              <a:rPr lang="en-US" sz="2800" dirty="0"/>
              <a:t> contract into a </a:t>
            </a:r>
            <a:r>
              <a:rPr lang="en-US" sz="2800" dirty="0" err="1"/>
              <a:t>ḥîreq</a:t>
            </a:r>
            <a:r>
              <a:rPr lang="en-US" sz="2800" dirty="0"/>
              <a:t> </a:t>
            </a:r>
            <a:r>
              <a:rPr lang="en-US" sz="2800" dirty="0" err="1"/>
              <a:t>yôd</a:t>
            </a:r>
            <a:r>
              <a:rPr lang="en-US" sz="2800" dirty="0"/>
              <a:t> – </a:t>
            </a:r>
            <a:r>
              <a:rPr lang="he-IL" sz="4000" dirty="0"/>
              <a:t>וִי</a:t>
            </a:r>
            <a:endParaRPr lang="en-US" sz="4000" dirty="0"/>
          </a:p>
          <a:p>
            <a:r>
              <a:rPr lang="en-US" sz="4000" dirty="0"/>
              <a:t>               </a:t>
            </a:r>
            <a:r>
              <a:rPr lang="he-IL" sz="4000" dirty="0"/>
              <a:t>יְרוּשָׁלַיִם</a:t>
            </a:r>
            <a:r>
              <a:rPr lang="en-US" sz="4000" dirty="0"/>
              <a:t> + </a:t>
            </a:r>
            <a:r>
              <a:rPr lang="he-IL" sz="4000" dirty="0"/>
              <a:t>וְ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 </a:t>
            </a:r>
            <a:r>
              <a:rPr lang="he-IL" sz="4000" dirty="0"/>
              <a:t>וִירוּשָׁלַיִם</a:t>
            </a:r>
            <a:r>
              <a:rPr lang="en-US" sz="4000" dirty="0"/>
              <a:t> 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91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5.E.</a:t>
            </a:r>
            <a:r>
              <a:rPr lang="en-US" dirty="0"/>
              <a:t>  </a:t>
            </a:r>
            <a:r>
              <a:rPr lang="en-US" b="1" dirty="0" err="1"/>
              <a:t>Vāv</a:t>
            </a:r>
            <a:r>
              <a:rPr lang="en-US" b="1" dirty="0"/>
              <a:t> Conjunction (“and”)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2"/>
            <a:ext cx="10320425" cy="4660668"/>
          </a:xfrm>
        </p:spPr>
        <p:txBody>
          <a:bodyPr>
            <a:normAutofit/>
          </a:bodyPr>
          <a:lstStyle/>
          <a:p>
            <a:r>
              <a:rPr lang="en-US" sz="3300" dirty="0" smtClean="0"/>
              <a:t>If </a:t>
            </a:r>
            <a:r>
              <a:rPr lang="en-US" sz="3300" dirty="0"/>
              <a:t>the initial consonant has a half vowel (</a:t>
            </a:r>
            <a:r>
              <a:rPr lang="en-US" sz="3300" dirty="0" err="1"/>
              <a:t>ḥatēf-pa</a:t>
            </a:r>
            <a:r>
              <a:rPr lang="en-US" sz="3300" u="sng" dirty="0" err="1"/>
              <a:t>t</a:t>
            </a:r>
            <a:r>
              <a:rPr lang="en-US" sz="3300" dirty="0" err="1"/>
              <a:t>aḥ</a:t>
            </a:r>
            <a:r>
              <a:rPr lang="en-US" sz="3300" dirty="0"/>
              <a:t>, </a:t>
            </a:r>
            <a:r>
              <a:rPr lang="en-US" sz="3300" dirty="0" err="1"/>
              <a:t>ḥatēf-seghôl</a:t>
            </a:r>
            <a:r>
              <a:rPr lang="en-US" sz="3300" dirty="0"/>
              <a:t> or </a:t>
            </a:r>
            <a:r>
              <a:rPr lang="en-US" sz="3300" dirty="0" err="1"/>
              <a:t>ḥatēf</a:t>
            </a:r>
            <a:r>
              <a:rPr lang="en-US" sz="3300" dirty="0"/>
              <a:t> </a:t>
            </a:r>
            <a:r>
              <a:rPr lang="en-US" sz="3300" dirty="0" err="1"/>
              <a:t>qāmeṣ</a:t>
            </a:r>
            <a:r>
              <a:rPr lang="en-US" sz="3300" dirty="0"/>
              <a:t>) when the </a:t>
            </a:r>
            <a:r>
              <a:rPr lang="en-US" sz="3300" dirty="0" err="1"/>
              <a:t>vāv</a:t>
            </a:r>
            <a:r>
              <a:rPr lang="en-US" sz="3300" dirty="0"/>
              <a:t> is added it takes the corresponding vowel matching the half-vowel. </a:t>
            </a:r>
          </a:p>
          <a:p>
            <a:r>
              <a:rPr lang="en-US" sz="3300" dirty="0"/>
              <a:t> 	 </a:t>
            </a:r>
            <a:r>
              <a:rPr lang="en-US" sz="4000" dirty="0"/>
              <a:t>	</a:t>
            </a:r>
            <a:r>
              <a:rPr lang="he-IL" sz="4000" dirty="0"/>
              <a:t>אֲרָצוֹת</a:t>
            </a:r>
            <a:r>
              <a:rPr lang="en-US" sz="4000" dirty="0"/>
              <a:t> + </a:t>
            </a:r>
            <a:r>
              <a:rPr lang="he-IL" sz="4000" dirty="0"/>
              <a:t>וְ</a:t>
            </a:r>
            <a:r>
              <a:rPr lang="en-US" sz="4000" dirty="0"/>
              <a:t> 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</a:t>
            </a:r>
            <a:r>
              <a:rPr lang="he-IL" sz="4000" dirty="0"/>
              <a:t>וַאֲרָצוֹת </a:t>
            </a:r>
            <a:r>
              <a:rPr lang="en-US" sz="3300" dirty="0" smtClean="0"/>
              <a:t>  – </a:t>
            </a:r>
            <a:r>
              <a:rPr lang="en-US" sz="3300" dirty="0"/>
              <a:t>and lands</a:t>
            </a:r>
          </a:p>
          <a:p>
            <a:r>
              <a:rPr lang="en-US" sz="3300" dirty="0"/>
              <a:t> 		</a:t>
            </a:r>
            <a:r>
              <a:rPr lang="he-IL" sz="4000" dirty="0"/>
              <a:t>אֱמֶת</a:t>
            </a:r>
            <a:r>
              <a:rPr lang="en-US" sz="4000" dirty="0"/>
              <a:t> + </a:t>
            </a:r>
            <a:r>
              <a:rPr lang="he-IL" sz="4000" dirty="0"/>
              <a:t>וְ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 </a:t>
            </a:r>
            <a:r>
              <a:rPr lang="he-IL" sz="4000" dirty="0"/>
              <a:t>וֶאֱמֶת </a:t>
            </a:r>
            <a:r>
              <a:rPr lang="en-US" sz="4000" dirty="0"/>
              <a:t> </a:t>
            </a:r>
            <a:r>
              <a:rPr lang="en-US" sz="3300" dirty="0"/>
              <a:t> -- and truth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Hebrew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959"/>
            <a:ext cx="10153267" cy="5150069"/>
          </a:xfrm>
        </p:spPr>
        <p:txBody>
          <a:bodyPr>
            <a:normAutofit lnSpcReduction="10000"/>
          </a:bodyPr>
          <a:lstStyle/>
          <a:p>
            <a:r>
              <a:rPr lang="he-IL" sz="4400" dirty="0" smtClean="0"/>
              <a:t>שָׁלוֹם         </a:t>
            </a:r>
            <a:r>
              <a:rPr lang="he-IL" sz="4400" dirty="0"/>
              <a:t>בּוֹקֶר </a:t>
            </a:r>
            <a:r>
              <a:rPr lang="he-IL" sz="4400" dirty="0" smtClean="0"/>
              <a:t>        </a:t>
            </a:r>
            <a:r>
              <a:rPr lang="he-IL" sz="4400" dirty="0"/>
              <a:t>טוֹב</a:t>
            </a:r>
            <a:r>
              <a:rPr lang="en-US" sz="4400" dirty="0"/>
              <a:t> </a:t>
            </a:r>
            <a:r>
              <a:rPr lang="en-US" sz="3600" dirty="0"/>
              <a:t>	</a:t>
            </a:r>
            <a:br>
              <a:rPr lang="en-US" sz="3600" dirty="0"/>
            </a:br>
            <a:r>
              <a:rPr lang="en-US" sz="3600" dirty="0" smtClean="0"/>
              <a:t>good    </a:t>
            </a:r>
            <a:r>
              <a:rPr lang="en-US" sz="3600" dirty="0"/>
              <a:t>morning     Hello</a:t>
            </a:r>
          </a:p>
          <a:p>
            <a:r>
              <a:rPr lang="he-IL" sz="4400" dirty="0" smtClean="0"/>
              <a:t>מַה             </a:t>
            </a:r>
            <a:r>
              <a:rPr lang="he-IL" sz="4400" dirty="0"/>
              <a:t>נִשְׁמַע</a:t>
            </a:r>
            <a:r>
              <a:rPr lang="en-US" sz="4400" dirty="0"/>
              <a:t>    </a:t>
            </a:r>
            <a:r>
              <a:rPr lang="en-US" sz="3600" dirty="0"/>
              <a:t>How’s it going?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going    </a:t>
            </a:r>
            <a:r>
              <a:rPr lang="he-IL" sz="3600" dirty="0"/>
              <a:t>  </a:t>
            </a:r>
            <a:r>
              <a:rPr lang="en-US" sz="3600" dirty="0"/>
              <a:t> how’s</a:t>
            </a:r>
          </a:p>
          <a:p>
            <a:r>
              <a:rPr lang="he-IL" sz="4400" smtClean="0"/>
              <a:t>כֹּל      בְּסֶדֶר       </a:t>
            </a:r>
            <a:r>
              <a:rPr lang="he-IL" sz="4400" dirty="0"/>
              <a:t>תּוֹדָה </a:t>
            </a:r>
            <a:r>
              <a:rPr lang="en-US" sz="4400" dirty="0"/>
              <a:t>  </a:t>
            </a:r>
            <a:endParaRPr lang="he-IL" sz="4400" dirty="0" smtClean="0"/>
          </a:p>
          <a:p>
            <a:r>
              <a:rPr lang="he-IL" sz="4400" dirty="0"/>
              <a:t> </a:t>
            </a:r>
            <a:r>
              <a:rPr lang="en-US" sz="4400" dirty="0" smtClean="0"/>
              <a:t>thanks okay</a:t>
            </a:r>
            <a:r>
              <a:rPr lang="he-IL" sz="4400" dirty="0" smtClean="0"/>
              <a:t>    </a:t>
            </a:r>
            <a:r>
              <a:rPr lang="en-US" sz="3600" dirty="0" smtClean="0"/>
              <a:t>All, </a:t>
            </a:r>
            <a:endParaRPr lang="en-US" sz="3600" dirty="0"/>
          </a:p>
          <a:p>
            <a:r>
              <a:rPr lang="he-IL" sz="4400" dirty="0" smtClean="0"/>
              <a:t>לְהִתְרָאוֹת </a:t>
            </a:r>
            <a:r>
              <a:rPr lang="en-US" sz="3600" dirty="0" smtClean="0"/>
              <a:t>       </a:t>
            </a:r>
            <a:r>
              <a:rPr lang="en-US" sz="3600" dirty="0"/>
              <a:t>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7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5.E.</a:t>
            </a:r>
            <a:r>
              <a:rPr lang="en-US" dirty="0"/>
              <a:t>  </a:t>
            </a:r>
            <a:r>
              <a:rPr lang="en-US" b="1" dirty="0" err="1"/>
              <a:t>Vāv</a:t>
            </a:r>
            <a:r>
              <a:rPr lang="en-US" b="1" dirty="0"/>
              <a:t> Conjunction (“and”)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Finally, sometimes the </a:t>
            </a:r>
            <a:r>
              <a:rPr lang="he-IL" sz="2800" dirty="0"/>
              <a:t>ו </a:t>
            </a:r>
            <a:r>
              <a:rPr lang="en-US" sz="2800" dirty="0"/>
              <a:t>is added with a </a:t>
            </a:r>
            <a:r>
              <a:rPr lang="en-US" sz="2800" dirty="0" err="1"/>
              <a:t>qāmeṣ</a:t>
            </a:r>
            <a:r>
              <a:rPr lang="en-US" sz="2800" dirty="0"/>
              <a:t> </a:t>
            </a:r>
            <a:r>
              <a:rPr lang="en-US" sz="4000" dirty="0"/>
              <a:t>(</a:t>
            </a:r>
            <a:r>
              <a:rPr lang="he-IL" sz="4000" dirty="0"/>
              <a:t>וָ</a:t>
            </a:r>
            <a:r>
              <a:rPr lang="en-US" sz="4000" dirty="0"/>
              <a:t>) </a:t>
            </a:r>
            <a:r>
              <a:rPr lang="en-US" sz="2800" dirty="0"/>
              <a:t>if prefixed to a monosyllabic word or </a:t>
            </a:r>
          </a:p>
          <a:p>
            <a:r>
              <a:rPr lang="en-US" sz="2800" dirty="0"/>
              <a:t>a word accented on the syllable to which it being prefixed. </a:t>
            </a:r>
          </a:p>
          <a:p>
            <a:r>
              <a:rPr lang="en-US" sz="2800" dirty="0"/>
              <a:t> </a:t>
            </a:r>
            <a:r>
              <a:rPr lang="en-US" sz="4000" dirty="0"/>
              <a:t>	</a:t>
            </a:r>
            <a:r>
              <a:rPr lang="he-IL" sz="4000" dirty="0"/>
              <a:t>לַ֫ילָה</a:t>
            </a:r>
            <a:r>
              <a:rPr lang="en-US" sz="4000" dirty="0"/>
              <a:t> + </a:t>
            </a:r>
            <a:r>
              <a:rPr lang="he-IL" sz="4000" dirty="0"/>
              <a:t>וְ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 </a:t>
            </a:r>
            <a:r>
              <a:rPr lang="he-IL" sz="4000" dirty="0"/>
              <a:t>וָלַ֫ילָה </a:t>
            </a:r>
            <a:r>
              <a:rPr lang="en-US" sz="4000" dirty="0"/>
              <a:t> </a:t>
            </a:r>
            <a:r>
              <a:rPr lang="en-US" sz="2800" dirty="0"/>
              <a:t>  -- and </a:t>
            </a:r>
            <a:r>
              <a:rPr lang="he-IL" sz="2800" dirty="0"/>
              <a:t>ַ</a:t>
            </a:r>
            <a:r>
              <a:rPr lang="en-US" sz="2800" dirty="0"/>
              <a:t>a night    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r>
              <a:rPr lang="en-US" sz="4000" dirty="0" smtClean="0"/>
              <a:t> </a:t>
            </a:r>
            <a:r>
              <a:rPr lang="he-IL" sz="4000" dirty="0"/>
              <a:t>רָע</a:t>
            </a:r>
            <a:r>
              <a:rPr lang="en-US" sz="4000" dirty="0"/>
              <a:t> + </a:t>
            </a:r>
            <a:r>
              <a:rPr lang="he-IL" sz="4000" dirty="0"/>
              <a:t>וְ 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 </a:t>
            </a:r>
            <a:r>
              <a:rPr lang="he-IL" sz="4000" dirty="0"/>
              <a:t>וָרָע</a:t>
            </a:r>
            <a:r>
              <a:rPr lang="en-US" sz="4000" dirty="0"/>
              <a:t>  </a:t>
            </a:r>
            <a:r>
              <a:rPr lang="en-US" sz="2800" dirty="0"/>
              <a:t>  --and evil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52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800" dirty="0"/>
              <a:t>מִן </a:t>
            </a:r>
            <a:r>
              <a:rPr lang="en-US" dirty="0" smtClean="0"/>
              <a:t>  </a:t>
            </a:r>
            <a:r>
              <a:rPr lang="en-US" b="1" dirty="0" smtClean="0"/>
              <a:t>(</a:t>
            </a:r>
            <a:r>
              <a:rPr lang="en-US" b="1" dirty="0"/>
              <a:t>from) both separable and inseparable at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</a:t>
            </a:r>
            <a:r>
              <a:rPr lang="he-IL" sz="4000" dirty="0"/>
              <a:t>מִן</a:t>
            </a:r>
            <a:r>
              <a:rPr lang="he-IL" sz="2800" dirty="0"/>
              <a:t> </a:t>
            </a:r>
            <a:r>
              <a:rPr lang="en-US" sz="2800" dirty="0" smtClean="0"/>
              <a:t>  comes </a:t>
            </a:r>
            <a:r>
              <a:rPr lang="en-US" sz="2800" dirty="0"/>
              <a:t>with a noun that has a definite article it is usually just attached with a </a:t>
            </a:r>
            <a:r>
              <a:rPr lang="en-US" sz="2800" dirty="0" err="1"/>
              <a:t>maqqēf</a:t>
            </a:r>
            <a:r>
              <a:rPr lang="en-US" sz="2800" dirty="0"/>
              <a:t> and added as a normal separable preposition.  	</a:t>
            </a:r>
          </a:p>
          <a:p>
            <a:r>
              <a:rPr lang="he-IL" sz="4000" dirty="0" smtClean="0"/>
              <a:t>מִן־הָאָ֫רֶץ</a:t>
            </a:r>
            <a:r>
              <a:rPr lang="en-US" sz="4000" dirty="0" smtClean="0"/>
              <a:t> </a:t>
            </a:r>
            <a:r>
              <a:rPr lang="en-US" sz="2800" dirty="0"/>
              <a:t>– from the land  </a:t>
            </a:r>
            <a:endParaRPr lang="en-US" sz="2800" dirty="0" smtClean="0"/>
          </a:p>
          <a:p>
            <a:r>
              <a:rPr lang="he-IL" sz="4000" dirty="0" smtClean="0"/>
              <a:t>מִן־הַמָּקוֹם</a:t>
            </a:r>
            <a:r>
              <a:rPr lang="en-US" sz="4000" dirty="0" smtClean="0"/>
              <a:t> </a:t>
            </a:r>
            <a:r>
              <a:rPr lang="en-US" sz="2800" dirty="0" smtClean="0"/>
              <a:t> </a:t>
            </a:r>
            <a:r>
              <a:rPr lang="en-US" sz="2800" dirty="0"/>
              <a:t>-- from the place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1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800" dirty="0"/>
              <a:t>מִן </a:t>
            </a:r>
            <a:r>
              <a:rPr lang="en-US" dirty="0"/>
              <a:t>  </a:t>
            </a:r>
            <a:r>
              <a:rPr lang="en-US" b="1" dirty="0"/>
              <a:t>(from) both separable and inseparable at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343314" cy="4195481"/>
          </a:xfrm>
        </p:spPr>
        <p:txBody>
          <a:bodyPr>
            <a:noAutofit/>
          </a:bodyPr>
          <a:lstStyle/>
          <a:p>
            <a:r>
              <a:rPr lang="en-US" sz="2800" dirty="0"/>
              <a:t>When </a:t>
            </a:r>
            <a:r>
              <a:rPr lang="he-IL" sz="3600" dirty="0"/>
              <a:t>מִן</a:t>
            </a:r>
            <a:r>
              <a:rPr lang="he-IL" sz="2800" dirty="0"/>
              <a:t> </a:t>
            </a:r>
            <a:r>
              <a:rPr lang="en-US" sz="2800" dirty="0" smtClean="0"/>
              <a:t>  precedes </a:t>
            </a:r>
            <a:r>
              <a:rPr lang="en-US" sz="2800" dirty="0"/>
              <a:t>a noun without a definite article (an indefinite noun) the </a:t>
            </a:r>
            <a:r>
              <a:rPr lang="en-US" sz="2800" dirty="0" err="1"/>
              <a:t>nûn</a:t>
            </a:r>
            <a:r>
              <a:rPr lang="en-US" sz="2800" dirty="0"/>
              <a:t> assimilates as a weak letter causing the initial consonant in the following word to double with a </a:t>
            </a:r>
            <a:r>
              <a:rPr lang="en-US" sz="2800" dirty="0" err="1"/>
              <a:t>dagesh</a:t>
            </a:r>
            <a:r>
              <a:rPr lang="en-US" sz="2800" dirty="0"/>
              <a:t> forte.  </a:t>
            </a:r>
          </a:p>
          <a:p>
            <a:r>
              <a:rPr lang="en-US" sz="2800" dirty="0"/>
              <a:t>	</a:t>
            </a:r>
            <a:r>
              <a:rPr lang="he-IL" sz="3600" dirty="0"/>
              <a:t>מֶלֶךְ</a:t>
            </a:r>
            <a:r>
              <a:rPr lang="en-US" sz="2800" dirty="0"/>
              <a:t> + </a:t>
            </a:r>
            <a:r>
              <a:rPr lang="he-IL" sz="3600" dirty="0"/>
              <a:t>מִן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3600" dirty="0"/>
              <a:t>מִמֶּ֫לֶךְ</a:t>
            </a:r>
            <a:r>
              <a:rPr lang="en-US" sz="2800" dirty="0"/>
              <a:t>  (“from a king” note the </a:t>
            </a:r>
            <a:r>
              <a:rPr lang="en-US" sz="2800" dirty="0" err="1"/>
              <a:t>nûn</a:t>
            </a:r>
            <a:r>
              <a:rPr lang="en-US" sz="2800" dirty="0"/>
              <a:t> dropped and the following  </a:t>
            </a:r>
            <a:r>
              <a:rPr lang="he-IL" sz="3600" dirty="0" smtClean="0"/>
              <a:t>מּ </a:t>
            </a:r>
            <a:r>
              <a:rPr lang="en-US" sz="3600" dirty="0" smtClean="0"/>
              <a:t> </a:t>
            </a:r>
            <a:r>
              <a:rPr lang="en-US" sz="2800" dirty="0" smtClean="0"/>
              <a:t> is </a:t>
            </a:r>
            <a:r>
              <a:rPr lang="en-US" sz="2800" dirty="0"/>
              <a:t>doubled (</a:t>
            </a:r>
            <a:r>
              <a:rPr lang="en-US" sz="2800" dirty="0" err="1"/>
              <a:t>dagesh</a:t>
            </a:r>
            <a:r>
              <a:rPr lang="en-US" sz="2800" dirty="0"/>
              <a:t> forte).</a:t>
            </a:r>
          </a:p>
          <a:p>
            <a:r>
              <a:rPr lang="en-US" sz="2800" dirty="0"/>
              <a:t> </a:t>
            </a:r>
            <a:r>
              <a:rPr lang="en-US" sz="3600" dirty="0"/>
              <a:t>	</a:t>
            </a:r>
            <a:r>
              <a:rPr lang="he-IL" sz="3600" dirty="0"/>
              <a:t>יוֹם</a:t>
            </a:r>
            <a:r>
              <a:rPr lang="en-US" sz="3600" dirty="0"/>
              <a:t> + </a:t>
            </a:r>
            <a:r>
              <a:rPr lang="he-IL" sz="3600" dirty="0"/>
              <a:t>מִן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</a:t>
            </a:r>
            <a:r>
              <a:rPr lang="he-IL" sz="3600" dirty="0"/>
              <a:t>מִיּוֹם </a:t>
            </a:r>
            <a:r>
              <a:rPr lang="en-US" sz="2800" dirty="0" smtClean="0"/>
              <a:t>  (“</a:t>
            </a:r>
            <a:r>
              <a:rPr lang="en-US" sz="2800" dirty="0"/>
              <a:t>from a day” note the </a:t>
            </a:r>
            <a:r>
              <a:rPr lang="en-US" sz="2800" dirty="0" err="1"/>
              <a:t>nûn</a:t>
            </a:r>
            <a:r>
              <a:rPr lang="en-US" sz="2800" dirty="0"/>
              <a:t> dropped and the following </a:t>
            </a:r>
            <a:r>
              <a:rPr lang="en-US" sz="4400" dirty="0"/>
              <a:t>	</a:t>
            </a:r>
            <a:r>
              <a:rPr lang="he-IL" sz="4400" dirty="0"/>
              <a:t>יּ</a:t>
            </a:r>
            <a:r>
              <a:rPr lang="en-US" sz="4400" dirty="0"/>
              <a:t> </a:t>
            </a:r>
            <a:r>
              <a:rPr lang="en-US" sz="2800" dirty="0"/>
              <a:t>is doubled (</a:t>
            </a:r>
            <a:r>
              <a:rPr lang="en-US" sz="2800" dirty="0" err="1"/>
              <a:t>dagesh</a:t>
            </a:r>
            <a:r>
              <a:rPr lang="en-US" sz="2800" dirty="0"/>
              <a:t> forte)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4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800" dirty="0"/>
              <a:t>מִן </a:t>
            </a:r>
            <a:r>
              <a:rPr lang="en-US" dirty="0"/>
              <a:t>  </a:t>
            </a:r>
            <a:r>
              <a:rPr lang="en-US" b="1" dirty="0"/>
              <a:t>(from) both separable and inseparable at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68252" cy="4195481"/>
          </a:xfrm>
        </p:spPr>
        <p:txBody>
          <a:bodyPr>
            <a:noAutofit/>
          </a:bodyPr>
          <a:lstStyle/>
          <a:p>
            <a:r>
              <a:rPr lang="en-US" sz="2800" dirty="0"/>
              <a:t>When </a:t>
            </a:r>
            <a:r>
              <a:rPr lang="en-US" sz="2800" dirty="0" smtClean="0"/>
              <a:t>the </a:t>
            </a:r>
            <a:r>
              <a:rPr lang="he-IL" sz="3600" dirty="0" smtClean="0"/>
              <a:t>מִן</a:t>
            </a:r>
            <a:r>
              <a:rPr lang="he-IL" sz="2800" dirty="0" smtClean="0"/>
              <a:t> </a:t>
            </a:r>
            <a:r>
              <a:rPr lang="en-US" sz="2800" dirty="0" smtClean="0"/>
              <a:t>  precedes </a:t>
            </a:r>
            <a:r>
              <a:rPr lang="en-US" sz="2800" dirty="0"/>
              <a:t>a noun that begins with a guttural which cannot be doubled the </a:t>
            </a:r>
            <a:r>
              <a:rPr lang="en-US" sz="2800" dirty="0" err="1"/>
              <a:t>nûn</a:t>
            </a:r>
            <a:r>
              <a:rPr lang="en-US" sz="2800" dirty="0"/>
              <a:t> still assimilates but the </a:t>
            </a:r>
            <a:r>
              <a:rPr lang="en-US" sz="2800" dirty="0" err="1"/>
              <a:t>ḥîreq</a:t>
            </a:r>
            <a:r>
              <a:rPr lang="en-US" sz="2800" dirty="0"/>
              <a:t> compensates by lengthening to a </a:t>
            </a:r>
            <a:r>
              <a:rPr lang="en-US" sz="2800" dirty="0" err="1"/>
              <a:t>ṣerê</a:t>
            </a:r>
            <a:r>
              <a:rPr lang="en-US" sz="2800" dirty="0"/>
              <a:t>. </a:t>
            </a:r>
          </a:p>
          <a:p>
            <a:r>
              <a:rPr lang="en-US" sz="3600" dirty="0"/>
              <a:t> 	</a:t>
            </a:r>
            <a:r>
              <a:rPr lang="he-IL" sz="3600" dirty="0"/>
              <a:t>עִיר</a:t>
            </a:r>
            <a:r>
              <a:rPr lang="en-US" sz="3600" dirty="0"/>
              <a:t> + </a:t>
            </a:r>
            <a:r>
              <a:rPr lang="he-IL" sz="3600" dirty="0"/>
              <a:t>מִן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</a:t>
            </a:r>
            <a:r>
              <a:rPr lang="he-IL" sz="3600" dirty="0"/>
              <a:t>מֵעִיר </a:t>
            </a:r>
            <a:r>
              <a:rPr lang="en-US" sz="2800" dirty="0" smtClean="0"/>
              <a:t>  (“</a:t>
            </a:r>
            <a:r>
              <a:rPr lang="en-US" sz="2800" dirty="0"/>
              <a:t>from a city” note the assimilated </a:t>
            </a:r>
            <a:r>
              <a:rPr lang="en-US" sz="2800" dirty="0" err="1"/>
              <a:t>nûn</a:t>
            </a:r>
            <a:r>
              <a:rPr lang="en-US" sz="2800" dirty="0"/>
              <a:t> dropped and the </a:t>
            </a:r>
            <a:r>
              <a:rPr lang="en-US" sz="2800" dirty="0" err="1" smtClean="0"/>
              <a:t>ḥîreq</a:t>
            </a:r>
            <a:r>
              <a:rPr lang="en-US" sz="2800" dirty="0" smtClean="0"/>
              <a:t> </a:t>
            </a:r>
            <a:r>
              <a:rPr lang="en-US" sz="2800" dirty="0"/>
              <a:t>lengthened to a </a:t>
            </a:r>
            <a:r>
              <a:rPr lang="en-US" sz="2800" dirty="0" err="1"/>
              <a:t>ṣerê</a:t>
            </a:r>
            <a:r>
              <a:rPr lang="en-US" sz="2800" dirty="0"/>
              <a:t>) </a:t>
            </a:r>
          </a:p>
          <a:p>
            <a:r>
              <a:rPr lang="en-US" sz="3600" dirty="0"/>
              <a:t> 	</a:t>
            </a:r>
            <a:r>
              <a:rPr lang="he-IL" sz="3600" dirty="0"/>
              <a:t>אִישׁ</a:t>
            </a:r>
            <a:r>
              <a:rPr lang="en-US" sz="3600" dirty="0"/>
              <a:t> + </a:t>
            </a:r>
            <a:r>
              <a:rPr lang="he-IL" sz="3600" dirty="0"/>
              <a:t>מִן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he-IL" sz="3600" dirty="0"/>
              <a:t>מֵאִישׁ  </a:t>
            </a:r>
            <a:r>
              <a:rPr lang="en-US" sz="2800" dirty="0" smtClean="0"/>
              <a:t> (“</a:t>
            </a:r>
            <a:r>
              <a:rPr lang="en-US" sz="2800" dirty="0"/>
              <a:t>from a man” note the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assimilated </a:t>
            </a:r>
            <a:r>
              <a:rPr lang="en-US" sz="2800" dirty="0" err="1"/>
              <a:t>nûn</a:t>
            </a:r>
            <a:r>
              <a:rPr lang="en-US" sz="2800" dirty="0"/>
              <a:t> dropped and the </a:t>
            </a:r>
            <a:br>
              <a:rPr lang="en-US" sz="2800" dirty="0"/>
            </a:br>
            <a:r>
              <a:rPr lang="en-US" sz="2800" dirty="0"/>
              <a:t> 					</a:t>
            </a:r>
            <a:r>
              <a:rPr lang="en-US" sz="2800" dirty="0" err="1"/>
              <a:t>ḥîreq</a:t>
            </a:r>
            <a:r>
              <a:rPr lang="en-US" sz="2800" dirty="0"/>
              <a:t> lengthened to a </a:t>
            </a:r>
            <a:r>
              <a:rPr lang="en-US" sz="2800" dirty="0" err="1"/>
              <a:t>ṣerê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56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אֶל</a:t>
            </a:r>
            <a:r>
              <a:rPr lang="en-US" sz="4000" dirty="0"/>
              <a:t>	</a:t>
            </a:r>
            <a:r>
              <a:rPr lang="en-US" sz="2800" dirty="0"/>
              <a:t>			to, into, towards			</a:t>
            </a:r>
            <a:r>
              <a:rPr lang="en-US" sz="2800" dirty="0" smtClean="0"/>
              <a:t>	5,512</a:t>
            </a:r>
            <a:endParaRPr lang="en-US" sz="2800" dirty="0"/>
          </a:p>
          <a:p>
            <a:r>
              <a:rPr lang="he-IL" sz="4000" dirty="0"/>
              <a:t>בְּ </a:t>
            </a:r>
            <a:r>
              <a:rPr lang="en-US" sz="4000" dirty="0"/>
              <a:t>	</a:t>
            </a:r>
            <a:r>
              <a:rPr lang="en-US" sz="2800" dirty="0"/>
              <a:t>			in, at, with, among, from 	</a:t>
            </a:r>
            <a:r>
              <a:rPr lang="en-US" sz="2800" dirty="0" smtClean="0"/>
              <a:t>1</a:t>
            </a:r>
            <a:r>
              <a:rPr lang="he-IL" sz="2800" dirty="0"/>
              <a:t>5</a:t>
            </a:r>
            <a:r>
              <a:rPr lang="en-US" sz="2800" dirty="0"/>
              <a:t>,</a:t>
            </a:r>
            <a:r>
              <a:rPr lang="he-IL" sz="2800" dirty="0"/>
              <a:t>545</a:t>
            </a:r>
            <a:endParaRPr lang="en-US" sz="2800" dirty="0"/>
          </a:p>
          <a:p>
            <a:r>
              <a:rPr lang="he-IL" sz="4000" dirty="0"/>
              <a:t>כְּ </a:t>
            </a:r>
            <a:r>
              <a:rPr lang="en-US" sz="4000" dirty="0"/>
              <a:t>	</a:t>
            </a:r>
            <a:r>
              <a:rPr lang="en-US" sz="2800" dirty="0"/>
              <a:t>			like, as 				</a:t>
            </a:r>
            <a:r>
              <a:rPr lang="en-US" sz="2800" dirty="0" smtClean="0"/>
              <a:t>				3,038</a:t>
            </a:r>
            <a:endParaRPr lang="en-US" sz="2800" dirty="0"/>
          </a:p>
          <a:p>
            <a:r>
              <a:rPr lang="he-IL" sz="4000" dirty="0"/>
              <a:t>כִּי</a:t>
            </a:r>
            <a:r>
              <a:rPr lang="en-US" sz="4000" dirty="0"/>
              <a:t> </a:t>
            </a:r>
            <a:r>
              <a:rPr lang="en-US" sz="2800" dirty="0"/>
              <a:t>				because, that, for, when	</a:t>
            </a:r>
            <a:r>
              <a:rPr lang="en-US" sz="2800" dirty="0" smtClean="0"/>
              <a:t>4,487 </a:t>
            </a:r>
            <a:r>
              <a:rPr lang="en-US" sz="2800" dirty="0"/>
              <a:t>	</a:t>
            </a:r>
          </a:p>
          <a:p>
            <a:r>
              <a:rPr lang="he-IL" sz="4000" dirty="0"/>
              <a:t>לְ </a:t>
            </a:r>
            <a:r>
              <a:rPr lang="en-US" sz="4000" dirty="0"/>
              <a:t>	</a:t>
            </a:r>
            <a:r>
              <a:rPr lang="en-US" sz="2800" dirty="0"/>
              <a:t>			for, to, until, towards 		</a:t>
            </a:r>
            <a:r>
              <a:rPr lang="en-US" sz="2800" dirty="0" smtClean="0"/>
              <a:t>	</a:t>
            </a:r>
            <a:r>
              <a:rPr lang="he-IL" sz="2800" dirty="0" smtClean="0"/>
              <a:t>20</a:t>
            </a:r>
            <a:r>
              <a:rPr lang="en-US" sz="2800" dirty="0"/>
              <a:t>,</a:t>
            </a:r>
            <a:r>
              <a:rPr lang="he-IL" sz="2800" dirty="0"/>
              <a:t>248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000" dirty="0"/>
              <a:t>מִן</a:t>
            </a:r>
            <a:r>
              <a:rPr lang="he-IL" sz="4400" dirty="0"/>
              <a:t> </a:t>
            </a:r>
            <a:r>
              <a:rPr lang="en-US" sz="4400" dirty="0"/>
              <a:t>	</a:t>
            </a:r>
            <a:r>
              <a:rPr lang="en-US" sz="2800" dirty="0"/>
              <a:t>			from, out of, because, since 	7,563</a:t>
            </a:r>
          </a:p>
          <a:p>
            <a:r>
              <a:rPr lang="he-IL" sz="4000" dirty="0"/>
              <a:t>עַד </a:t>
            </a:r>
            <a:r>
              <a:rPr lang="en-US" sz="40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until</a:t>
            </a:r>
            <a:r>
              <a:rPr lang="en-US" sz="2800" dirty="0"/>
              <a:t>, while, toward 		</a:t>
            </a:r>
            <a:r>
              <a:rPr lang="en-US" sz="2800" dirty="0" smtClean="0"/>
              <a:t>	1,312</a:t>
            </a:r>
            <a:endParaRPr lang="en-US" sz="2800" dirty="0"/>
          </a:p>
          <a:p>
            <a:r>
              <a:rPr lang="he-IL" sz="4000" dirty="0"/>
              <a:t>עִיר </a:t>
            </a:r>
            <a:r>
              <a:rPr lang="en-US" sz="40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town</a:t>
            </a:r>
            <a:r>
              <a:rPr lang="en-US" sz="2800" dirty="0"/>
              <a:t>, city 				</a:t>
            </a:r>
            <a:r>
              <a:rPr lang="en-US" sz="2800" dirty="0" smtClean="0"/>
              <a:t>			1,092</a:t>
            </a:r>
            <a:endParaRPr lang="en-US" sz="2800" dirty="0"/>
          </a:p>
          <a:p>
            <a:r>
              <a:rPr lang="he-IL" sz="4000" dirty="0"/>
              <a:t>עַל</a:t>
            </a:r>
            <a:r>
              <a:rPr lang="en-US" sz="4000" dirty="0"/>
              <a:t>	</a:t>
            </a:r>
            <a:r>
              <a:rPr lang="en-US" sz="2800" dirty="0"/>
              <a:t>			on, upon, above, over		5,777</a:t>
            </a:r>
          </a:p>
          <a:p>
            <a:r>
              <a:rPr lang="he-IL" sz="4000" dirty="0"/>
              <a:t>עִם </a:t>
            </a:r>
            <a:r>
              <a:rPr lang="en-US" sz="40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with </a:t>
            </a:r>
            <a:r>
              <a:rPr lang="en-US" sz="2800" dirty="0"/>
              <a:t>					</a:t>
            </a:r>
            <a:r>
              <a:rPr lang="en-US" sz="2800" dirty="0" smtClean="0"/>
              <a:t>				1,048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5.H.  Speak: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0598"/>
            <a:ext cx="10418128" cy="4757802"/>
          </a:xfrm>
        </p:spPr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female: you)</a:t>
            </a:r>
            <a:r>
              <a:rPr lang="he-IL" sz="3200" dirty="0"/>
              <a:t>שָׁלוֹם,        אֲנִי טֶד,        נָעִים מְאוֹד,    לְהַכִיר אוֹתָךְ </a:t>
            </a:r>
            <a:endParaRPr lang="en-US" sz="3200" dirty="0"/>
          </a:p>
          <a:p>
            <a:r>
              <a:rPr lang="en-US" dirty="0"/>
              <a:t>             to meet you (</a:t>
            </a:r>
            <a:r>
              <a:rPr lang="en-US" dirty="0" err="1"/>
              <a:t>female:you</a:t>
            </a:r>
            <a:r>
              <a:rPr lang="en-US" dirty="0"/>
              <a:t>)    it is much pleasure     I am Ted              Hello,</a:t>
            </a:r>
          </a:p>
          <a:p>
            <a:r>
              <a:rPr lang="en-US" dirty="0"/>
              <a:t>                     Hello, I am Ted, it is a pleasure to meet you (</a:t>
            </a:r>
            <a:r>
              <a:rPr lang="en-US" dirty="0" err="1"/>
              <a:t>female:you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(male: </a:t>
            </a:r>
            <a:r>
              <a:rPr lang="en-US" dirty="0" smtClean="0"/>
              <a:t>you)  </a:t>
            </a:r>
            <a:r>
              <a:rPr lang="he-IL" sz="3200" dirty="0" smtClean="0"/>
              <a:t>    </a:t>
            </a:r>
            <a:r>
              <a:rPr lang="he-IL" sz="3200" dirty="0"/>
              <a:t>שָׁלוֹם,         אֲנִי טֶד,      נָעִים מְאוֹד,      לְהַכִיר אוֹתְךָ</a:t>
            </a:r>
            <a:endParaRPr lang="en-US" dirty="0"/>
          </a:p>
          <a:p>
            <a:r>
              <a:rPr lang="en-US" dirty="0"/>
              <a:t>             to meet you (</a:t>
            </a:r>
            <a:r>
              <a:rPr lang="en-US" dirty="0" err="1"/>
              <a:t>female:you</a:t>
            </a:r>
            <a:r>
              <a:rPr lang="en-US" dirty="0"/>
              <a:t>)     it is much pleasure   I am Ted              Hello,</a:t>
            </a:r>
          </a:p>
          <a:p>
            <a:r>
              <a:rPr lang="en-US" dirty="0"/>
              <a:t>                        Hello, I am Ted, it is a pleasure to meet you (</a:t>
            </a:r>
            <a:r>
              <a:rPr lang="en-US" dirty="0" err="1"/>
              <a:t>male:you</a:t>
            </a:r>
            <a:r>
              <a:rPr lang="en-US" dirty="0"/>
              <a:t>)</a:t>
            </a:r>
          </a:p>
          <a:p>
            <a:r>
              <a:rPr lang="he-IL" sz="3600" dirty="0"/>
              <a:t>לְהִתְרָאוֹת </a:t>
            </a:r>
            <a:r>
              <a:rPr lang="en-US" sz="3600" dirty="0"/>
              <a:t>    </a:t>
            </a:r>
            <a:r>
              <a:rPr lang="he-IL" sz="3600" dirty="0"/>
              <a:t>שָׁלוֹם,</a:t>
            </a:r>
            <a:endParaRPr lang="en-US" sz="3600" dirty="0"/>
          </a:p>
          <a:p>
            <a:r>
              <a:rPr lang="en-US" dirty="0"/>
              <a:t>Shalom, Good-bye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02" y="1302708"/>
            <a:ext cx="10864734" cy="4945692"/>
          </a:xfrm>
        </p:spPr>
        <p:txBody>
          <a:bodyPr>
            <a:noAutofit/>
          </a:bodyPr>
          <a:lstStyle/>
          <a:p>
            <a:pPr rtl="1"/>
            <a:r>
              <a:rPr lang="en-US" sz="2800" dirty="0" smtClean="0"/>
              <a:t> </a:t>
            </a:r>
            <a:r>
              <a:rPr lang="he-IL" sz="4000" dirty="0" smtClean="0"/>
              <a:t>אַשְׁרֵי ־ הָאִישׁ  אֲשֶׁר </a:t>
            </a:r>
            <a:r>
              <a:rPr lang="en-US" sz="4000" dirty="0" smtClean="0"/>
              <a:t>  </a:t>
            </a:r>
            <a:r>
              <a:rPr lang="he-IL" sz="4000" dirty="0" smtClean="0"/>
              <a:t> לֹא  הָלַךְ </a:t>
            </a:r>
            <a:r>
              <a:rPr lang="en-US" sz="4000" dirty="0" smtClean="0"/>
              <a:t>  </a:t>
            </a:r>
            <a:r>
              <a:rPr lang="he-IL" sz="4000" dirty="0" smtClean="0"/>
              <a:t> בַּעֲצַת </a:t>
            </a:r>
            <a:r>
              <a:rPr lang="en-US" sz="4000" dirty="0" smtClean="0"/>
              <a:t>    </a:t>
            </a:r>
            <a:r>
              <a:rPr lang="he-IL" sz="4000" dirty="0" smtClean="0"/>
              <a:t>רְשָׁעִים</a:t>
            </a:r>
            <a:r>
              <a:rPr lang="en-US" sz="2800" dirty="0"/>
              <a:t>A</a:t>
            </a:r>
            <a:r>
              <a:rPr lang="en-US" sz="2800" dirty="0" smtClean="0"/>
              <a:t>:     </a:t>
            </a:r>
            <a:endParaRPr lang="en-US" sz="2800" dirty="0" smtClean="0"/>
          </a:p>
          <a:p>
            <a:pPr rtl="1"/>
            <a:r>
              <a:rPr lang="en-US" sz="1800" dirty="0" smtClean="0"/>
              <a:t>                wicked           </a:t>
            </a:r>
            <a:r>
              <a:rPr lang="en-US" sz="1800" dirty="0"/>
              <a:t>in the counsel     walks  </a:t>
            </a:r>
            <a:r>
              <a:rPr lang="en-US" sz="1800" dirty="0" smtClean="0"/>
              <a:t> </a:t>
            </a:r>
            <a:r>
              <a:rPr lang="en-US" sz="1800" dirty="0"/>
              <a:t>not            which    the person  </a:t>
            </a:r>
            <a:r>
              <a:rPr lang="en-US" sz="1800" dirty="0" smtClean="0"/>
              <a:t>    </a:t>
            </a:r>
            <a:r>
              <a:rPr lang="en-US" sz="1800" dirty="0"/>
              <a:t>blessed</a:t>
            </a:r>
          </a:p>
          <a:p>
            <a:pPr rtl="1"/>
            <a:r>
              <a:rPr lang="en-US" sz="2800" dirty="0"/>
              <a:t> </a:t>
            </a:r>
            <a:r>
              <a:rPr lang="he-IL" sz="4000" dirty="0" smtClean="0"/>
              <a:t>וּבְדֶרֶךְ</a:t>
            </a:r>
            <a:r>
              <a:rPr lang="en-US" sz="4000" dirty="0" smtClean="0"/>
              <a:t>    </a:t>
            </a:r>
            <a:r>
              <a:rPr lang="he-IL" sz="4000" dirty="0"/>
              <a:t>חַטָּאִים</a:t>
            </a:r>
            <a:r>
              <a:rPr lang="en-US" sz="4000" dirty="0"/>
              <a:t>  </a:t>
            </a:r>
            <a:r>
              <a:rPr lang="he-IL" sz="4000" dirty="0"/>
              <a:t> לֹא   עָמָד</a:t>
            </a:r>
            <a:r>
              <a:rPr lang="en-US" sz="2800" dirty="0"/>
              <a:t>B:     </a:t>
            </a:r>
          </a:p>
          <a:p>
            <a:pPr rtl="1"/>
            <a:r>
              <a:rPr lang="en-US" dirty="0" smtClean="0"/>
              <a:t>            stand      </a:t>
            </a:r>
            <a:r>
              <a:rPr lang="en-US" dirty="0"/>
              <a:t>not      </a:t>
            </a:r>
            <a:r>
              <a:rPr lang="en-US" dirty="0" smtClean="0"/>
              <a:t>  </a:t>
            </a:r>
            <a:r>
              <a:rPr lang="en-US" dirty="0"/>
              <a:t>sinners        and in a </a:t>
            </a:r>
            <a:r>
              <a:rPr lang="en-US" dirty="0" smtClean="0"/>
              <a:t>path of</a:t>
            </a:r>
            <a:endParaRPr lang="en-US" dirty="0"/>
          </a:p>
          <a:p>
            <a:pPr rtl="1"/>
            <a:r>
              <a:rPr lang="he-IL" sz="4000" dirty="0"/>
              <a:t> וּבְמוֹשַׁב </a:t>
            </a:r>
            <a:r>
              <a:rPr lang="en-US" sz="4000" dirty="0"/>
              <a:t>   </a:t>
            </a:r>
            <a:r>
              <a:rPr lang="he-IL" sz="4000" dirty="0"/>
              <a:t> לֵצִים  לֹא </a:t>
            </a:r>
            <a:r>
              <a:rPr lang="en-US" sz="4000" dirty="0"/>
              <a:t>  </a:t>
            </a:r>
            <a:r>
              <a:rPr lang="he-IL" sz="4000" dirty="0" smtClean="0"/>
              <a:t>יָשָׁב׃</a:t>
            </a:r>
            <a:r>
              <a:rPr lang="en-US" sz="4000" dirty="0" smtClean="0"/>
              <a:t>c:   </a:t>
            </a:r>
            <a:endParaRPr lang="en-US" sz="4000" dirty="0"/>
          </a:p>
          <a:p>
            <a:pPr rtl="1"/>
            <a:r>
              <a:rPr lang="en-US" dirty="0" smtClean="0"/>
              <a:t>                 sit          </a:t>
            </a:r>
            <a:r>
              <a:rPr lang="en-US" dirty="0"/>
              <a:t>not  </a:t>
            </a:r>
            <a:r>
              <a:rPr lang="en-US" dirty="0" smtClean="0"/>
              <a:t>  </a:t>
            </a:r>
            <a:r>
              <a:rPr lang="en-US" dirty="0"/>
              <a:t>mockers   </a:t>
            </a:r>
            <a:r>
              <a:rPr lang="en-US" dirty="0" smtClean="0"/>
              <a:t>   </a:t>
            </a:r>
            <a:r>
              <a:rPr lang="en-US" dirty="0"/>
              <a:t>and in the </a:t>
            </a:r>
            <a:r>
              <a:rPr lang="en-US" dirty="0" smtClean="0"/>
              <a:t>seat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22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214" y="1539350"/>
            <a:ext cx="10783888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/>
              <a:t>שָׁמַרְתִּי</a:t>
            </a: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en-US" dirty="0"/>
              <a:t>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 smtClean="0"/>
              <a:t>שָׁמַרְנוּ</a:t>
            </a:r>
            <a:endParaRPr lang="en-US" dirty="0"/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</a:t>
            </a:r>
            <a:r>
              <a:rPr lang="en-US" dirty="0" smtClean="0"/>
              <a:t>				  </a:t>
            </a:r>
            <a:r>
              <a:rPr lang="en-US" dirty="0"/>
              <a:t>	2 MP   </a:t>
            </a:r>
            <a:r>
              <a:rPr lang="he-IL" sz="4000" dirty="0" smtClean="0"/>
              <a:t>שְׁמַרְתֶּם</a:t>
            </a:r>
            <a:endParaRPr lang="en-US" dirty="0"/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</a:t>
            </a:r>
            <a:r>
              <a:rPr lang="en-US" dirty="0" smtClean="0"/>
              <a:t>			</a:t>
            </a:r>
            <a:r>
              <a:rPr lang="en-US" dirty="0"/>
              <a:t>	2 FP     </a:t>
            </a:r>
            <a:r>
              <a:rPr lang="he-IL" sz="4400" dirty="0" smtClean="0"/>
              <a:t>שְׁמַרְתֶּן</a:t>
            </a:r>
            <a:endParaRPr lang="en-US" dirty="0"/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	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 smtClean="0"/>
              <a:t>שָֽׁמְרוּ</a:t>
            </a:r>
            <a:endParaRPr lang="en-US" dirty="0"/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219961"/>
            <a:ext cx="9404723" cy="777566"/>
          </a:xfrm>
        </p:spPr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7" y="872836"/>
            <a:ext cx="11696008" cy="5752407"/>
          </a:xfrm>
        </p:spPr>
        <p:txBody>
          <a:bodyPr>
            <a:noAutofit/>
          </a:bodyPr>
          <a:lstStyle/>
          <a:p>
            <a:r>
              <a:rPr lang="he-IL" sz="4800" dirty="0" smtClean="0"/>
              <a:t>דָּבָר</a:t>
            </a:r>
            <a:r>
              <a:rPr lang="he-IL" sz="4400" dirty="0" smtClean="0"/>
              <a:t> </a:t>
            </a:r>
            <a:r>
              <a:rPr lang="en-US" sz="4400" dirty="0" smtClean="0"/>
              <a:t>  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 </a:t>
            </a:r>
            <a:r>
              <a:rPr lang="he-IL" sz="4400" dirty="0"/>
              <a:t>  </a:t>
            </a:r>
            <a:r>
              <a:rPr lang="he-IL" sz="4800" dirty="0"/>
              <a:t>דְּבַר</a:t>
            </a:r>
            <a:r>
              <a:rPr lang="en-US" sz="4400" dirty="0"/>
              <a:t> 	     </a:t>
            </a:r>
            <a:r>
              <a:rPr lang="he-IL" sz="4400" dirty="0"/>
              <a:t>  </a:t>
            </a:r>
            <a:r>
              <a:rPr lang="he-IL" sz="4400" dirty="0" smtClean="0"/>
              <a:t>    </a:t>
            </a:r>
            <a:r>
              <a:rPr lang="en-US" sz="4400" dirty="0"/>
              <a:t>	</a:t>
            </a:r>
            <a:r>
              <a:rPr lang="he-IL" sz="4800" dirty="0"/>
              <a:t>דְּבָרִים</a:t>
            </a:r>
            <a:r>
              <a:rPr lang="he-IL" sz="4400" dirty="0"/>
              <a:t> 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</a:t>
            </a:r>
            <a:r>
              <a:rPr lang="he-IL" sz="4800" dirty="0"/>
              <a:t>דִּבְרֵי</a:t>
            </a:r>
            <a:r>
              <a:rPr lang="he-IL" sz="4400" dirty="0"/>
              <a:t>	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dirty="0" smtClean="0"/>
              <a:t>  </a:t>
            </a:r>
            <a:r>
              <a:rPr lang="en-US" sz="2800" dirty="0" smtClean="0"/>
              <a:t>  </a:t>
            </a:r>
            <a:r>
              <a:rPr lang="en-US" dirty="0" smtClean="0"/>
              <a:t>word   </a:t>
            </a:r>
            <a:r>
              <a:rPr lang="en-US" dirty="0" smtClean="0"/>
              <a:t>                    </a:t>
            </a:r>
            <a:r>
              <a:rPr lang="en-US" dirty="0" err="1"/>
              <a:t>word</a:t>
            </a:r>
            <a:r>
              <a:rPr lang="en-US" dirty="0"/>
              <a:t> of       </a:t>
            </a:r>
            <a:r>
              <a:rPr lang="en-US" dirty="0" smtClean="0"/>
              <a:t>           </a:t>
            </a:r>
            <a:r>
              <a:rPr lang="en-US" dirty="0" smtClean="0"/>
              <a:t>                         </a:t>
            </a:r>
            <a:r>
              <a:rPr lang="en-US" dirty="0"/>
              <a:t>words   </a:t>
            </a:r>
            <a:r>
              <a:rPr lang="en-US" dirty="0" smtClean="0"/>
              <a:t>      </a:t>
            </a:r>
            <a:r>
              <a:rPr lang="en-US" dirty="0" smtClean="0"/>
              <a:t>       </a:t>
            </a:r>
            <a:r>
              <a:rPr lang="en-US" dirty="0" err="1"/>
              <a:t>words</a:t>
            </a:r>
            <a:r>
              <a:rPr lang="en-US" dirty="0"/>
              <a:t> of</a:t>
            </a:r>
          </a:p>
          <a:p>
            <a:r>
              <a:rPr lang="en-US" sz="2800" dirty="0" smtClean="0"/>
              <a:t>  </a:t>
            </a:r>
            <a:r>
              <a:rPr lang="en-US" sz="2800" dirty="0"/>
              <a:t>	</a:t>
            </a:r>
            <a:r>
              <a:rPr lang="he-IL" sz="4800" dirty="0"/>
              <a:t>תּוֹרָה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800" dirty="0"/>
              <a:t>תּוֹרַת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               </a:t>
            </a:r>
            <a:r>
              <a:rPr lang="en-US" sz="2800" dirty="0"/>
              <a:t>	</a:t>
            </a:r>
            <a:r>
              <a:rPr lang="he-IL" sz="4800" dirty="0"/>
              <a:t>תּוֹרוֺת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800" dirty="0"/>
              <a:t>תּוֹרוֹת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he-IL" sz="2800" dirty="0" smtClean="0"/>
              <a:t>     </a:t>
            </a:r>
            <a:r>
              <a:rPr lang="en-US" sz="2800" dirty="0" smtClean="0"/>
              <a:t>    </a:t>
            </a:r>
            <a:r>
              <a:rPr lang="en-US" dirty="0"/>
              <a:t>law    </a:t>
            </a:r>
            <a:r>
              <a:rPr lang="en-US" dirty="0" smtClean="0"/>
              <a:t>         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law of   </a:t>
            </a:r>
            <a:r>
              <a:rPr lang="en-US" dirty="0" smtClean="0"/>
              <a:t> </a:t>
            </a:r>
            <a:r>
              <a:rPr lang="en-US" dirty="0"/>
              <a:t>	         </a:t>
            </a:r>
            <a:r>
              <a:rPr lang="he-IL" dirty="0"/>
              <a:t>  </a:t>
            </a:r>
            <a:r>
              <a:rPr lang="en-US" dirty="0" smtClean="0"/>
              <a:t>                                  </a:t>
            </a:r>
            <a:r>
              <a:rPr lang="en-US" dirty="0"/>
              <a:t>laws      </a:t>
            </a:r>
            <a:r>
              <a:rPr lang="en-US" dirty="0" smtClean="0"/>
              <a:t>      </a:t>
            </a:r>
            <a:r>
              <a:rPr lang="he-IL" dirty="0" smtClean="0"/>
              <a:t>  </a:t>
            </a:r>
            <a:r>
              <a:rPr lang="en-US" dirty="0" smtClean="0"/>
              <a:t>    </a:t>
            </a:r>
            <a:r>
              <a:rPr lang="en-US" dirty="0"/>
              <a:t>laws of</a:t>
            </a:r>
          </a:p>
          <a:p>
            <a:r>
              <a:rPr lang="he-IL" sz="2800" dirty="0"/>
              <a:t> </a:t>
            </a:r>
            <a:r>
              <a:rPr lang="en-US" sz="2800" b="1" dirty="0" smtClean="0"/>
              <a:t>Dual</a:t>
            </a:r>
            <a:r>
              <a:rPr lang="en-US" sz="4400" b="1" dirty="0"/>
              <a:t>:   </a:t>
            </a:r>
            <a:r>
              <a:rPr lang="en-US" sz="4400" dirty="0"/>
              <a:t> </a:t>
            </a:r>
            <a:r>
              <a:rPr lang="he-IL" sz="4800" dirty="0"/>
              <a:t>יָד</a:t>
            </a:r>
            <a:r>
              <a:rPr lang="en-US" sz="4400" dirty="0"/>
              <a:t>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he-IL" sz="4800" dirty="0" smtClean="0"/>
              <a:t>יָדַיִם</a:t>
            </a:r>
            <a:r>
              <a:rPr lang="he-IL" sz="4400" dirty="0" smtClean="0"/>
              <a:t>                    </a:t>
            </a:r>
            <a:r>
              <a:rPr lang="he-IL" sz="4800" dirty="0"/>
              <a:t>יַד</a:t>
            </a:r>
            <a:r>
              <a:rPr lang="he-IL" sz="4400" dirty="0" smtClean="0"/>
              <a:t>   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he-IL" sz="4800" dirty="0"/>
              <a:t>יְדֵי</a:t>
            </a:r>
            <a:r>
              <a:rPr lang="he-IL" sz="4400" dirty="0"/>
              <a:t>    </a:t>
            </a:r>
            <a:endParaRPr lang="en-US" sz="4400" dirty="0"/>
          </a:p>
          <a:p>
            <a:r>
              <a:rPr lang="he-IL" sz="2800" dirty="0"/>
              <a:t> </a:t>
            </a:r>
            <a:r>
              <a:rPr lang="en-US" sz="2800" dirty="0" smtClean="0"/>
              <a:t>    </a:t>
            </a:r>
            <a:r>
              <a:rPr lang="he-IL" sz="2800" dirty="0" smtClean="0"/>
              <a:t>  </a:t>
            </a:r>
            <a:r>
              <a:rPr lang="en-US" sz="2800" dirty="0" smtClean="0"/>
              <a:t>  </a:t>
            </a:r>
            <a:r>
              <a:rPr lang="he-IL" sz="2800" dirty="0" smtClean="0"/>
              <a:t>         </a:t>
            </a:r>
            <a:r>
              <a:rPr lang="en-US" sz="2800" dirty="0" smtClean="0"/>
              <a:t> </a:t>
            </a:r>
            <a:r>
              <a:rPr lang="en-US" dirty="0"/>
              <a:t>hand </a:t>
            </a:r>
            <a:r>
              <a:rPr lang="he-IL" dirty="0" smtClean="0"/>
              <a:t>  </a:t>
            </a:r>
            <a:r>
              <a:rPr lang="en-US" dirty="0" smtClean="0"/>
              <a:t>     </a:t>
            </a:r>
            <a:r>
              <a:rPr lang="he-IL" dirty="0" smtClean="0"/>
              <a:t>    </a:t>
            </a:r>
            <a:r>
              <a:rPr lang="en-US" dirty="0" smtClean="0"/>
              <a:t>   </a:t>
            </a:r>
            <a:r>
              <a:rPr lang="en-US" dirty="0"/>
              <a:t>hand of          </a:t>
            </a:r>
            <a:r>
              <a:rPr lang="en-US" dirty="0" smtClean="0"/>
              <a:t>                 </a:t>
            </a:r>
            <a:r>
              <a:rPr lang="he-IL" dirty="0" smtClean="0"/>
              <a:t>   </a:t>
            </a:r>
            <a:r>
              <a:rPr lang="en-US" dirty="0" smtClean="0"/>
              <a:t>     </a:t>
            </a:r>
            <a:r>
              <a:rPr lang="en-US" dirty="0"/>
              <a:t>2 hands </a:t>
            </a:r>
            <a:r>
              <a:rPr lang="he-IL" dirty="0"/>
              <a:t>   </a:t>
            </a:r>
            <a:r>
              <a:rPr lang="en-US" dirty="0" smtClean="0"/>
              <a:t>   </a:t>
            </a:r>
            <a:r>
              <a:rPr lang="he-IL" dirty="0" smtClean="0"/>
              <a:t>    </a:t>
            </a:r>
            <a:r>
              <a:rPr lang="en-US" dirty="0" smtClean="0"/>
              <a:t>    </a:t>
            </a:r>
            <a:r>
              <a:rPr lang="en-US" dirty="0"/>
              <a:t>2 hands of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05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5.B The Definite Article (“the”).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810" y="1712096"/>
            <a:ext cx="9320848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consonantal </a:t>
            </a:r>
            <a:r>
              <a:rPr lang="en-US" sz="2800" dirty="0" smtClean="0"/>
              <a:t> </a:t>
            </a:r>
            <a:r>
              <a:rPr lang="he-IL" sz="4000" dirty="0" smtClean="0"/>
              <a:t>ה </a:t>
            </a:r>
            <a:r>
              <a:rPr lang="en-US" sz="4000" dirty="0" smtClean="0"/>
              <a:t> </a:t>
            </a:r>
            <a:r>
              <a:rPr lang="en-US" sz="2800" dirty="0" smtClean="0"/>
              <a:t> is </a:t>
            </a:r>
            <a:r>
              <a:rPr lang="en-US" sz="2800" dirty="0"/>
              <a:t>often has a </a:t>
            </a:r>
            <a:r>
              <a:rPr lang="en-US" sz="2800" dirty="0" err="1"/>
              <a:t>pataḥ</a:t>
            </a:r>
            <a:r>
              <a:rPr lang="en-US" sz="2800" dirty="0"/>
              <a:t> under it and followed by a </a:t>
            </a:r>
            <a:r>
              <a:rPr lang="en-US" sz="2800" dirty="0" err="1"/>
              <a:t>dagesh</a:t>
            </a:r>
            <a:r>
              <a:rPr lang="en-US" sz="2800" dirty="0"/>
              <a:t> forte placed in the consonant following it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he-IL" sz="4000" dirty="0" smtClean="0"/>
              <a:t>י</a:t>
            </a:r>
            <a:r>
              <a:rPr lang="he-IL" sz="4000" dirty="0"/>
              <a:t>ֹ</a:t>
            </a:r>
            <a:r>
              <a:rPr lang="he-IL" sz="4000" dirty="0" smtClean="0"/>
              <a:t>ום</a:t>
            </a:r>
            <a:r>
              <a:rPr lang="he-IL" sz="2800" dirty="0" smtClean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a day)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000" dirty="0"/>
              <a:t>הַיּוֹם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the day) – Note the </a:t>
            </a:r>
            <a:r>
              <a:rPr lang="en-US" sz="2800" dirty="0" err="1"/>
              <a:t>dagesh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                                 forte </a:t>
            </a:r>
            <a:r>
              <a:rPr lang="en-US" sz="2800" dirty="0"/>
              <a:t>in the </a:t>
            </a:r>
            <a:r>
              <a:rPr lang="en-US" sz="2800" dirty="0" err="1" smtClean="0"/>
              <a:t>yôd</a:t>
            </a:r>
            <a:endParaRPr lang="en-US" sz="2800" dirty="0" smtClean="0"/>
          </a:p>
          <a:p>
            <a:r>
              <a:rPr lang="he-IL" sz="4000" dirty="0"/>
              <a:t>דָּבָר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a word)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000" dirty="0"/>
              <a:t>הַדָּבָר</a:t>
            </a:r>
            <a:r>
              <a:rPr lang="he-IL" sz="2800" dirty="0"/>
              <a:t>  </a:t>
            </a:r>
            <a:r>
              <a:rPr lang="en-US" sz="2800" dirty="0" smtClean="0"/>
              <a:t> (</a:t>
            </a:r>
            <a:r>
              <a:rPr lang="en-US" sz="2800" dirty="0"/>
              <a:t>the word)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96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922" y="195024"/>
            <a:ext cx="9404723" cy="860693"/>
          </a:xfrm>
        </p:spPr>
        <p:txBody>
          <a:bodyPr/>
          <a:lstStyle/>
          <a:p>
            <a:r>
              <a:rPr lang="en-US" b="1" dirty="0"/>
              <a:t>5.B The Definite Article (“the”).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947651"/>
            <a:ext cx="11829011" cy="5519651"/>
          </a:xfrm>
        </p:spPr>
        <p:txBody>
          <a:bodyPr>
            <a:noAutofit/>
          </a:bodyPr>
          <a:lstStyle/>
          <a:p>
            <a:r>
              <a:rPr lang="en-US" sz="2800" dirty="0"/>
              <a:t>When the initial consonant of the noun is a guttural the </a:t>
            </a:r>
            <a:r>
              <a:rPr lang="en-US" sz="2800" dirty="0" err="1"/>
              <a:t>dagesh</a:t>
            </a:r>
            <a:r>
              <a:rPr lang="en-US" sz="2800" dirty="0"/>
              <a:t> is dropped in the case of </a:t>
            </a:r>
            <a:r>
              <a:rPr lang="en-US" sz="3200" dirty="0"/>
              <a:t> </a:t>
            </a:r>
            <a:r>
              <a:rPr lang="he-IL" sz="4000" dirty="0">
                <a:solidFill>
                  <a:srgbClr val="FFFF00"/>
                </a:solidFill>
              </a:rPr>
              <a:t>ה</a:t>
            </a:r>
            <a:r>
              <a:rPr lang="en-US" sz="4000" dirty="0">
                <a:solidFill>
                  <a:srgbClr val="FFFF00"/>
                </a:solidFill>
              </a:rPr>
              <a:t>, </a:t>
            </a:r>
            <a:r>
              <a:rPr lang="he-IL" sz="4000" dirty="0" smtClean="0">
                <a:solidFill>
                  <a:srgbClr val="FFFF00"/>
                </a:solidFill>
              </a:rPr>
              <a:t>ח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normal</a:t>
            </a:r>
            <a:r>
              <a:rPr lang="en-US" sz="4000" dirty="0" smtClean="0"/>
              <a:t> </a:t>
            </a:r>
            <a:r>
              <a:rPr lang="he-IL" sz="4000" dirty="0" smtClean="0"/>
              <a:t>ה</a:t>
            </a:r>
            <a:r>
              <a:rPr lang="he-IL" sz="4000" dirty="0" smtClean="0">
                <a:solidFill>
                  <a:srgbClr val="FFFF00"/>
                </a:solidFill>
              </a:rPr>
              <a:t>ַ</a:t>
            </a:r>
            <a:r>
              <a:rPr lang="en-US" sz="4000" dirty="0" smtClean="0"/>
              <a:t>.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he-IL" sz="4000" dirty="0" smtClean="0">
                <a:solidFill>
                  <a:srgbClr val="FFFF00"/>
                </a:solidFill>
              </a:rPr>
              <a:t>א</a:t>
            </a:r>
            <a:r>
              <a:rPr lang="en-US" sz="4000" dirty="0">
                <a:solidFill>
                  <a:srgbClr val="FFFF00"/>
                </a:solidFill>
              </a:rPr>
              <a:t>, </a:t>
            </a:r>
            <a:r>
              <a:rPr lang="he-IL" sz="4000" dirty="0">
                <a:solidFill>
                  <a:srgbClr val="FFFF00"/>
                </a:solidFill>
              </a:rPr>
              <a:t>ע</a:t>
            </a:r>
            <a:r>
              <a:rPr lang="en-US" sz="3600" dirty="0"/>
              <a:t>, </a:t>
            </a:r>
            <a:r>
              <a:rPr lang="en-US" sz="2800" dirty="0"/>
              <a:t>and </a:t>
            </a:r>
            <a:r>
              <a:rPr lang="he-IL" sz="4000" dirty="0">
                <a:solidFill>
                  <a:srgbClr val="FFFF00"/>
                </a:solidFill>
              </a:rPr>
              <a:t>ר </a:t>
            </a:r>
            <a:r>
              <a:rPr lang="en-US" sz="2800" dirty="0" smtClean="0"/>
              <a:t> and </a:t>
            </a:r>
            <a:r>
              <a:rPr lang="en-US" sz="2800" dirty="0"/>
              <a:t>the </a:t>
            </a:r>
            <a:r>
              <a:rPr lang="en-US" sz="2800" dirty="0" err="1"/>
              <a:t>pataḥ</a:t>
            </a:r>
            <a:r>
              <a:rPr lang="en-US" sz="2800" dirty="0"/>
              <a:t> is shifted up to a </a:t>
            </a:r>
            <a:r>
              <a:rPr lang="en-US" sz="2800" dirty="0" err="1"/>
              <a:t>qameṣ</a:t>
            </a:r>
            <a:r>
              <a:rPr lang="en-US" sz="2800" dirty="0"/>
              <a:t>.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/>
              <a:t>	</a:t>
            </a:r>
            <a:r>
              <a:rPr lang="he-IL" sz="4000" dirty="0"/>
              <a:t>הַר</a:t>
            </a:r>
            <a:r>
              <a:rPr lang="en-US" sz="2800" dirty="0"/>
              <a:t>  (a mountain)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000" dirty="0"/>
              <a:t>הָהָר </a:t>
            </a:r>
            <a:r>
              <a:rPr lang="en-US" sz="400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the mountain)</a:t>
            </a:r>
          </a:p>
          <a:p>
            <a:r>
              <a:rPr lang="en-US" sz="2800" dirty="0"/>
              <a:t> 		</a:t>
            </a:r>
            <a:r>
              <a:rPr lang="he-IL" sz="4000" dirty="0"/>
              <a:t>חֶ֫רֶב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a sword)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000" dirty="0"/>
              <a:t>הַחֶ֫רֶב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the sword)</a:t>
            </a:r>
          </a:p>
          <a:p>
            <a:r>
              <a:rPr lang="en-US" sz="2800" dirty="0"/>
              <a:t> 		</a:t>
            </a:r>
            <a:r>
              <a:rPr lang="he-IL" sz="4000" dirty="0"/>
              <a:t>עִיר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a city)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000" dirty="0"/>
              <a:t>הָעִיר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the city)</a:t>
            </a:r>
          </a:p>
          <a:p>
            <a:r>
              <a:rPr lang="en-US" sz="2800" dirty="0"/>
              <a:t> 		</a:t>
            </a:r>
            <a:r>
              <a:rPr lang="he-IL" sz="4000" dirty="0"/>
              <a:t>אַב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a father)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000" dirty="0"/>
              <a:t>הָאָב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the father)</a:t>
            </a:r>
          </a:p>
          <a:p>
            <a:r>
              <a:rPr lang="en-US" sz="2800" dirty="0"/>
              <a:t> 		</a:t>
            </a:r>
          </a:p>
        </p:txBody>
      </p:sp>
    </p:spTree>
    <p:extLst>
      <p:ext uri="{BB962C8B-B14F-4D97-AF65-F5344CB8AC3E}">
        <p14:creationId xmlns:p14="http://schemas.microsoft.com/office/powerpoint/2010/main" val="26012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4067"/>
          </a:xfrm>
        </p:spPr>
        <p:txBody>
          <a:bodyPr/>
          <a:lstStyle/>
          <a:p>
            <a:r>
              <a:rPr lang="en-US" b="1" dirty="0"/>
              <a:t>5.B The Definite Article (“the”).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95471"/>
            <a:ext cx="9997846" cy="4195481"/>
          </a:xfrm>
        </p:spPr>
        <p:txBody>
          <a:bodyPr>
            <a:normAutofit lnSpcReduction="10000"/>
          </a:bodyPr>
          <a:lstStyle/>
          <a:p>
            <a:r>
              <a:rPr lang="he-IL" sz="4000" dirty="0"/>
              <a:t>עַם</a:t>
            </a:r>
            <a:r>
              <a:rPr lang="he-IL" sz="2800" dirty="0"/>
              <a:t> </a:t>
            </a:r>
            <a:r>
              <a:rPr lang="en-US" sz="2800" dirty="0"/>
              <a:t> (a people)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000" dirty="0"/>
              <a:t>הָעָם</a:t>
            </a:r>
            <a:r>
              <a:rPr lang="he-IL" sz="2800" dirty="0"/>
              <a:t> </a:t>
            </a:r>
            <a:r>
              <a:rPr lang="en-US" sz="2800" dirty="0"/>
              <a:t> (the people) – notice on single </a:t>
            </a:r>
            <a:br>
              <a:rPr lang="en-US" sz="2800" dirty="0"/>
            </a:br>
            <a:r>
              <a:rPr lang="en-US" sz="2800" dirty="0"/>
              <a:t>               syllable words the </a:t>
            </a:r>
            <a:r>
              <a:rPr lang="en-US" sz="2800" dirty="0" err="1"/>
              <a:t>pataḥ</a:t>
            </a:r>
            <a:r>
              <a:rPr lang="en-US" sz="2800" dirty="0"/>
              <a:t> in the word itself is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lengthened </a:t>
            </a:r>
            <a:r>
              <a:rPr lang="en-US" sz="2800" dirty="0"/>
              <a:t>to a </a:t>
            </a:r>
            <a:r>
              <a:rPr lang="en-US" sz="2800" dirty="0" err="1"/>
              <a:t>qameṣ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Finally</a:t>
            </a:r>
            <a:r>
              <a:rPr lang="en-US" sz="2800" dirty="0"/>
              <a:t>, if a word begins with an unaccented </a:t>
            </a:r>
            <a:r>
              <a:rPr lang="he-IL" sz="4000" dirty="0"/>
              <a:t>הָ</a:t>
            </a:r>
            <a:r>
              <a:rPr lang="en-US" sz="4000" dirty="0"/>
              <a:t>, </a:t>
            </a:r>
            <a:r>
              <a:rPr lang="he-IL" sz="4000" dirty="0"/>
              <a:t>חָ</a:t>
            </a:r>
            <a:r>
              <a:rPr lang="en-US" sz="4000" dirty="0"/>
              <a:t> </a:t>
            </a:r>
            <a:r>
              <a:rPr lang="en-US" sz="2800" dirty="0"/>
              <a:t>or </a:t>
            </a:r>
            <a:r>
              <a:rPr lang="he-IL" sz="4000" dirty="0"/>
              <a:t>עָ</a:t>
            </a:r>
            <a:r>
              <a:rPr lang="en-US" sz="4000" dirty="0"/>
              <a:t> </a:t>
            </a:r>
            <a:r>
              <a:rPr lang="en-US" sz="2800" dirty="0"/>
              <a:t>the </a:t>
            </a:r>
            <a:r>
              <a:rPr lang="en-US" sz="2800" dirty="0" err="1"/>
              <a:t>dagesh</a:t>
            </a:r>
            <a:r>
              <a:rPr lang="en-US" sz="2800" dirty="0"/>
              <a:t> is dropped and a</a:t>
            </a:r>
            <a:r>
              <a:rPr lang="en-US" sz="3600" dirty="0"/>
              <a:t> </a:t>
            </a:r>
            <a:r>
              <a:rPr lang="he-IL" sz="4400" dirty="0"/>
              <a:t>הֶ </a:t>
            </a:r>
            <a:r>
              <a:rPr lang="en-US" sz="4400" dirty="0" smtClean="0"/>
              <a:t> </a:t>
            </a:r>
            <a:r>
              <a:rPr lang="en-US" sz="2800" dirty="0" smtClean="0"/>
              <a:t> is </a:t>
            </a:r>
            <a:r>
              <a:rPr lang="en-US" sz="2800" dirty="0"/>
              <a:t>prefixed to the noun instead of the normal</a:t>
            </a:r>
            <a:r>
              <a:rPr lang="en-US" sz="3600" dirty="0"/>
              <a:t> </a:t>
            </a:r>
            <a:r>
              <a:rPr lang="he-IL" sz="4400" dirty="0" smtClean="0"/>
              <a:t>הַ</a:t>
            </a:r>
            <a:r>
              <a:rPr lang="en-US" sz="4400" dirty="0" smtClean="0"/>
              <a:t> </a:t>
            </a:r>
            <a:r>
              <a:rPr lang="en-US" sz="2800" dirty="0" smtClean="0"/>
              <a:t>. </a:t>
            </a:r>
            <a:endParaRPr lang="en-US" sz="2800" dirty="0"/>
          </a:p>
          <a:p>
            <a:r>
              <a:rPr lang="en-US" sz="2800" dirty="0"/>
              <a:t> 		</a:t>
            </a:r>
            <a:r>
              <a:rPr lang="he-IL" sz="4000" dirty="0"/>
              <a:t>חָמָס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violence)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000" dirty="0"/>
              <a:t>הֶחָמָס</a:t>
            </a:r>
            <a:r>
              <a:rPr lang="he-IL" sz="2800" dirty="0"/>
              <a:t> </a:t>
            </a:r>
            <a:r>
              <a:rPr lang="en-US" sz="2800" dirty="0" smtClean="0"/>
              <a:t> (</a:t>
            </a:r>
            <a:r>
              <a:rPr lang="en-US" sz="2800" dirty="0"/>
              <a:t>the violence)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792</Words>
  <Application>Microsoft Office PowerPoint</Application>
  <PresentationFormat>Widescreen</PresentationFormat>
  <Paragraphs>144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Century Gothic</vt:lpstr>
      <vt:lpstr>Times New Roman</vt:lpstr>
      <vt:lpstr>Wingdings</vt:lpstr>
      <vt:lpstr>Wingdings 3</vt:lpstr>
      <vt:lpstr>Ion</vt:lpstr>
      <vt:lpstr>Chapter 5: Prepositions</vt:lpstr>
      <vt:lpstr>Speak Hebrew</vt:lpstr>
      <vt:lpstr>Alphabet Song</vt:lpstr>
      <vt:lpstr>PowerPoint Presentation</vt:lpstr>
      <vt:lpstr>Qal Perfect Chant </vt:lpstr>
      <vt:lpstr>Noun Chant </vt:lpstr>
      <vt:lpstr>5.B The Definite Article (“the”).  </vt:lpstr>
      <vt:lpstr>5.B The Definite Article (“the”).</vt:lpstr>
      <vt:lpstr>5.B The Definite Article (“the”).</vt:lpstr>
      <vt:lpstr>5.C Attaching inseparable prepositions </vt:lpstr>
      <vt:lpstr>5.C Attaching inseparable prepositions </vt:lpstr>
      <vt:lpstr>5.C Attaching inseparable prepositions </vt:lpstr>
      <vt:lpstr>5.C Attaching inseparable prepositions </vt:lpstr>
      <vt:lpstr>5.C Attaching inseparable prepositions </vt:lpstr>
      <vt:lpstr>5.D.  Separable prepositions</vt:lpstr>
      <vt:lpstr>5.D.  Separable prepositions</vt:lpstr>
      <vt:lpstr>5.E.  Vāv Conjunction (“and”)  </vt:lpstr>
      <vt:lpstr>5.E.  Vāv Conjunction (“and”)  </vt:lpstr>
      <vt:lpstr>5.E.  Vāv Conjunction (“and”)  </vt:lpstr>
      <vt:lpstr>5.E.  Vāv Conjunction (“and”)  </vt:lpstr>
      <vt:lpstr>מִן   (from) both separable and inseparable at times</vt:lpstr>
      <vt:lpstr>מִן   (from) both separable and inseparable at times</vt:lpstr>
      <vt:lpstr>מִן   (from) both separable and inseparable at times</vt:lpstr>
      <vt:lpstr>5.G.  Chapter 5 Vocabulary List </vt:lpstr>
      <vt:lpstr>5.G.  Chapter 5 Vocabulary List </vt:lpstr>
      <vt:lpstr>5.H.  Speak:  </vt:lpstr>
      <vt:lpstr>Psalm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Prepositions</dc:title>
  <dc:creator>Ted Hildebrandt</dc:creator>
  <cp:lastModifiedBy>Ted Hildebrandt</cp:lastModifiedBy>
  <cp:revision>16</cp:revision>
  <dcterms:created xsi:type="dcterms:W3CDTF">2018-09-21T13:20:56Z</dcterms:created>
  <dcterms:modified xsi:type="dcterms:W3CDTF">2018-09-21T17:15:35Z</dcterms:modified>
</cp:coreProperties>
</file>