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1" r:id="rId4"/>
    <p:sldId id="258" r:id="rId5"/>
    <p:sldId id="264" r:id="rId6"/>
    <p:sldId id="263" r:id="rId7"/>
    <p:sldId id="257" r:id="rId8"/>
    <p:sldId id="259" r:id="rId9"/>
    <p:sldId id="262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7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58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02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3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6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5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3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8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1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B6B0D2-C974-4181-A9F0-ABB911933B7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AB3B-4DDA-45EC-BC89-55BAA0176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9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HNQIsZxDKo&amp;t=34s&amp;index=44&amp;list=PLnNXzYjQerJia_8yTy8OrM2K-BiN5OEup" TargetMode="External"/><Relationship Id="rId2" Type="http://schemas.openxmlformats.org/officeDocument/2006/relationships/hyperlink" Target="https://www.youtube.com/watch?v=lZs9ld3klPo&amp;t=0s&amp;index=1&amp;list=PLnNXzYjQerJia_8yTy8OrM2K-BiN5OE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hnKHhJ26p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B4RMIWroM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Nouns: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usual endings for the masculine plural is </a:t>
            </a:r>
            <a:r>
              <a:rPr lang="he-IL" dirty="0"/>
              <a:t>ִים </a:t>
            </a:r>
            <a:r>
              <a:rPr lang="en-US" dirty="0"/>
              <a:t>(</a:t>
            </a:r>
            <a:r>
              <a:rPr lang="he-IL" dirty="0"/>
              <a:t>מֶלֶךְ </a:t>
            </a:r>
            <a:r>
              <a:rPr lang="en-US" dirty="0"/>
              <a:t>[king]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מְלָכִים </a:t>
            </a:r>
            <a:r>
              <a:rPr lang="en-US" dirty="0"/>
              <a:t>[kings]) and the feminine </a:t>
            </a:r>
            <a:r>
              <a:rPr lang="he-IL" dirty="0"/>
              <a:t>וֹת </a:t>
            </a:r>
            <a:r>
              <a:rPr lang="en-US" dirty="0"/>
              <a:t>(</a:t>
            </a:r>
            <a:r>
              <a:rPr lang="he-IL" dirty="0"/>
              <a:t>תּוֹרָה</a:t>
            </a:r>
            <a:r>
              <a:rPr lang="en-US" dirty="0"/>
              <a:t>   [law]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תּוֹרוֹת </a:t>
            </a:r>
            <a:r>
              <a:rPr lang="en-US" dirty="0"/>
              <a:t>[laws]). </a:t>
            </a:r>
          </a:p>
          <a:p>
            <a:r>
              <a:rPr lang="en-US" b="1" dirty="0"/>
              <a:t>Masculine Sing. 	Masc. Plural		Feminine Sing. 	Fem. Plural</a:t>
            </a:r>
            <a:endParaRPr lang="en-US" dirty="0"/>
          </a:p>
          <a:p>
            <a:r>
              <a:rPr lang="he-IL" dirty="0"/>
              <a:t>מֶ֫לֶךְ  </a:t>
            </a:r>
            <a:r>
              <a:rPr lang="en-US" dirty="0"/>
              <a:t>(king)   	 </a:t>
            </a:r>
            <a:r>
              <a:rPr lang="he-IL" dirty="0"/>
              <a:t>מְלָכִים </a:t>
            </a:r>
            <a:r>
              <a:rPr lang="en-US" dirty="0"/>
              <a:t>(kings) 	</a:t>
            </a:r>
            <a:r>
              <a:rPr lang="he-IL" dirty="0"/>
              <a:t>מַלְכָּה </a:t>
            </a:r>
            <a:r>
              <a:rPr lang="en-US" dirty="0"/>
              <a:t>(queen) 	</a:t>
            </a:r>
            <a:r>
              <a:rPr lang="he-IL" dirty="0"/>
              <a:t>מְלָכוֹת </a:t>
            </a:r>
            <a:r>
              <a:rPr lang="en-US" dirty="0"/>
              <a:t>(queens)</a:t>
            </a:r>
          </a:p>
          <a:p>
            <a:r>
              <a:rPr lang="en-US" b="1" dirty="0"/>
              <a:t>Endings:   </a:t>
            </a:r>
            <a:r>
              <a:rPr lang="en-US" dirty="0"/>
              <a:t>---		</a:t>
            </a:r>
            <a:r>
              <a:rPr lang="he-IL" dirty="0"/>
              <a:t>ִים</a:t>
            </a:r>
            <a:r>
              <a:rPr lang="en-US" dirty="0"/>
              <a:t> 		</a:t>
            </a:r>
            <a:r>
              <a:rPr lang="he-IL" dirty="0"/>
              <a:t>ָה</a:t>
            </a:r>
            <a:r>
              <a:rPr lang="en-US" dirty="0"/>
              <a:t> 			</a:t>
            </a:r>
            <a:r>
              <a:rPr lang="he-IL" dirty="0"/>
              <a:t>וֹת</a:t>
            </a:r>
            <a:endParaRPr lang="en-US" dirty="0"/>
          </a:p>
          <a:p>
            <a:r>
              <a:rPr lang="he-IL" dirty="0"/>
              <a:t> סוּס   </a:t>
            </a:r>
            <a:r>
              <a:rPr lang="en-US" dirty="0"/>
              <a:t>[horse] 	</a:t>
            </a:r>
            <a:r>
              <a:rPr lang="he-IL" dirty="0"/>
              <a:t>סוּסִים </a:t>
            </a:r>
            <a:r>
              <a:rPr lang="en-US" dirty="0"/>
              <a:t>(horses) 	</a:t>
            </a:r>
            <a:r>
              <a:rPr lang="he-IL" dirty="0"/>
              <a:t>סוּסָה </a:t>
            </a:r>
            <a:r>
              <a:rPr lang="en-US" dirty="0"/>
              <a:t>[mare] 	</a:t>
            </a:r>
            <a:r>
              <a:rPr lang="he-IL" dirty="0"/>
              <a:t>סוּסוֹת </a:t>
            </a:r>
            <a:r>
              <a:rPr lang="en-US" dirty="0"/>
              <a:t>(mares)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1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4.C.  Vowel Reduction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5920"/>
            <a:ext cx="8946541" cy="460247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general pattern is the </a:t>
            </a:r>
            <a:r>
              <a:rPr lang="en-US" dirty="0" err="1"/>
              <a:t>propretonic</a:t>
            </a:r>
            <a:r>
              <a:rPr lang="en-US" dirty="0"/>
              <a:t> syllable will reduce to a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if it has a </a:t>
            </a:r>
            <a:r>
              <a:rPr lang="en-US" dirty="0" err="1"/>
              <a:t>qāmeṣ</a:t>
            </a:r>
            <a:r>
              <a:rPr lang="en-US" dirty="0"/>
              <a:t> or a </a:t>
            </a:r>
            <a:r>
              <a:rPr lang="en-US" dirty="0" err="1"/>
              <a:t>ṣerê</a:t>
            </a:r>
            <a:r>
              <a:rPr lang="en-US" dirty="0"/>
              <a:t> (e.g. </a:t>
            </a:r>
            <a:r>
              <a:rPr lang="he-IL" dirty="0"/>
              <a:t>דָּבָר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דְּבָרִים </a:t>
            </a:r>
            <a:r>
              <a:rPr lang="en-US" dirty="0"/>
              <a:t>[words]).  </a:t>
            </a:r>
            <a:endParaRPr lang="en-US" dirty="0" smtClean="0"/>
          </a:p>
          <a:p>
            <a:r>
              <a:rPr lang="en-US" dirty="0" smtClean="0"/>
              <a:t>Gutturals </a:t>
            </a:r>
            <a:r>
              <a:rPr lang="en-US" dirty="0"/>
              <a:t>will force the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into a </a:t>
            </a:r>
            <a:r>
              <a:rPr lang="en-US" dirty="0" err="1"/>
              <a:t>ḥatēf-pa</a:t>
            </a:r>
            <a:r>
              <a:rPr lang="en-US" u="sng" dirty="0" err="1"/>
              <a:t>t</a:t>
            </a:r>
            <a:r>
              <a:rPr lang="en-US" dirty="0" err="1"/>
              <a:t>aḥ</a:t>
            </a:r>
            <a:r>
              <a:rPr lang="en-US" dirty="0"/>
              <a:t>  (e.g. </a:t>
            </a:r>
            <a:r>
              <a:rPr lang="he-IL" dirty="0"/>
              <a:t>עָנָן </a:t>
            </a:r>
            <a:r>
              <a:rPr lang="en-US" dirty="0"/>
              <a:t>[cloud]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עֲנָנִים </a:t>
            </a:r>
            <a:r>
              <a:rPr lang="en-US" dirty="0"/>
              <a:t>[clouds])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Segholates</a:t>
            </a:r>
            <a:r>
              <a:rPr lang="en-US" dirty="0" smtClean="0"/>
              <a:t> and Geminates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Segholates</a:t>
            </a:r>
            <a:r>
              <a:rPr lang="en-US" dirty="0"/>
              <a:t> are nouns which are accented on the first syllable often have two </a:t>
            </a:r>
            <a:r>
              <a:rPr lang="en-US" dirty="0" err="1"/>
              <a:t>seghôls</a:t>
            </a:r>
            <a:r>
              <a:rPr lang="en-US" dirty="0"/>
              <a:t> (e.g. </a:t>
            </a:r>
            <a:r>
              <a:rPr lang="he-IL" dirty="0"/>
              <a:t>מֶ֫לֶךְ </a:t>
            </a:r>
            <a:r>
              <a:rPr lang="en-US" dirty="0"/>
              <a:t>or </a:t>
            </a:r>
            <a:r>
              <a:rPr lang="he-IL" dirty="0"/>
              <a:t>אֶ֫רֶץ</a:t>
            </a:r>
            <a:r>
              <a:rPr lang="en-US" dirty="0"/>
              <a:t>) with an accent on the </a:t>
            </a:r>
            <a:r>
              <a:rPr lang="en-US" dirty="0" smtClean="0"/>
              <a:t>penult</a:t>
            </a:r>
          </a:p>
          <a:p>
            <a:r>
              <a:rPr lang="en-US" dirty="0"/>
              <a:t>There may only be one </a:t>
            </a:r>
            <a:r>
              <a:rPr lang="en-US" dirty="0" err="1"/>
              <a:t>seghôl</a:t>
            </a:r>
            <a:r>
              <a:rPr lang="en-US" dirty="0"/>
              <a:t> (e.g. </a:t>
            </a:r>
            <a:r>
              <a:rPr lang="he-IL" dirty="0"/>
              <a:t>בֹּקֶר </a:t>
            </a:r>
            <a:r>
              <a:rPr lang="en-US" dirty="0"/>
              <a:t>[morning]) or no </a:t>
            </a:r>
            <a:r>
              <a:rPr lang="en-US" dirty="0" err="1"/>
              <a:t>seghôl</a:t>
            </a:r>
            <a:r>
              <a:rPr lang="en-US" dirty="0"/>
              <a:t> at all </a:t>
            </a:r>
            <a:r>
              <a:rPr lang="en-US" dirty="0" smtClean="0"/>
              <a:t>but </a:t>
            </a:r>
            <a:r>
              <a:rPr lang="en-US" dirty="0"/>
              <a:t>still accented on the penult (e.g. </a:t>
            </a:r>
            <a:r>
              <a:rPr lang="he-IL" dirty="0"/>
              <a:t>נַ֫ער </a:t>
            </a:r>
            <a:r>
              <a:rPr lang="en-US" dirty="0"/>
              <a:t>[lad]). </a:t>
            </a:r>
            <a:endParaRPr lang="en-US" dirty="0" smtClean="0"/>
          </a:p>
          <a:p>
            <a:r>
              <a:rPr lang="en-US" b="1" dirty="0"/>
              <a:t>Geminates</a:t>
            </a:r>
            <a:r>
              <a:rPr lang="en-US" dirty="0"/>
              <a:t> (Latin: </a:t>
            </a:r>
            <a:r>
              <a:rPr lang="en-US" dirty="0" err="1"/>
              <a:t>gemini</a:t>
            </a:r>
            <a:r>
              <a:rPr lang="en-US" dirty="0"/>
              <a:t>=twins; vid. </a:t>
            </a:r>
            <a:r>
              <a:rPr lang="en-US" dirty="0" err="1"/>
              <a:t>Pratico</a:t>
            </a:r>
            <a:r>
              <a:rPr lang="en-US" dirty="0"/>
              <a:t>/Van Pelt, p. 33) are nouns with only two consonants but originally had a doubled final consonants ( </a:t>
            </a:r>
            <a:r>
              <a:rPr lang="he-IL" dirty="0"/>
              <a:t>לֵב </a:t>
            </a:r>
            <a:r>
              <a:rPr lang="en-US" dirty="0"/>
              <a:t>[heart]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לֵבָב </a:t>
            </a:r>
            <a:r>
              <a:rPr lang="en-US" dirty="0"/>
              <a:t>[heart]).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4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Hebrew nouns have no genitive by which two nouns can be related such as the “son of David” in Greek.  Instead Hebrew has what is called a construct form that allows for the connection of two nouns often with the word “of”. </a:t>
            </a:r>
            <a:endParaRPr lang="en-US" dirty="0" smtClean="0"/>
          </a:p>
          <a:p>
            <a:r>
              <a:rPr lang="en-US" dirty="0"/>
              <a:t>The absolute state is the lexical form that appears when one looks up a noun in the lexicon</a:t>
            </a:r>
            <a:r>
              <a:rPr lang="en-US" dirty="0" smtClean="0"/>
              <a:t>.</a:t>
            </a:r>
          </a:p>
          <a:p>
            <a:r>
              <a:rPr lang="en-US" dirty="0"/>
              <a:t>A construct form is used to bind 2 or more nouns together into a construct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1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 Lexicon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en-US" i="1" dirty="0"/>
              <a:t>The Brown-Driver-Briggs Hebrew and English Lexicon</a:t>
            </a:r>
            <a:r>
              <a:rPr lang="en-US" dirty="0"/>
              <a:t> (BDB; $27 at Amazon.com, older work)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i="1" dirty="0"/>
              <a:t>Hebrew and Aramaic Lexicon of the Old Testament</a:t>
            </a:r>
            <a:r>
              <a:rPr lang="en-US" dirty="0"/>
              <a:t> (HALOT; $300 in 2 volumes, most recent work) and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i="1" dirty="0"/>
              <a:t>A Concise Hebrew and Aramaic Lexicon of the Old Testament</a:t>
            </a:r>
            <a:r>
              <a:rPr lang="en-US" dirty="0"/>
              <a:t> by William Holladay (ca. $28, brief) are the three prominent Hebrew lexicons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6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Construct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construct noun loses its accent the vowels are often reduced: 1) final closed syllable shifts from a </a:t>
            </a:r>
            <a:r>
              <a:rPr lang="en-US" dirty="0" err="1"/>
              <a:t>qāmeṣ</a:t>
            </a:r>
            <a:r>
              <a:rPr lang="en-US" dirty="0"/>
              <a:t> to a </a:t>
            </a:r>
            <a:r>
              <a:rPr lang="en-US" dirty="0" err="1"/>
              <a:t>pataḥ</a:t>
            </a:r>
            <a:r>
              <a:rPr lang="en-US" dirty="0"/>
              <a:t> (e.g. </a:t>
            </a:r>
            <a:r>
              <a:rPr lang="he-IL" dirty="0"/>
              <a:t>דָּבָר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דְּבַר</a:t>
            </a:r>
            <a:r>
              <a:rPr lang="en-US" dirty="0"/>
              <a:t> [word of</a:t>
            </a:r>
            <a:r>
              <a:rPr lang="en-US" dirty="0" smtClean="0"/>
              <a:t>]);</a:t>
            </a:r>
          </a:p>
          <a:p>
            <a:r>
              <a:rPr lang="en-US" dirty="0"/>
              <a:t>2) Often in an initial open syllable the </a:t>
            </a:r>
            <a:r>
              <a:rPr lang="en-US" dirty="0" err="1"/>
              <a:t>qāmeṣ</a:t>
            </a:r>
            <a:r>
              <a:rPr lang="en-US" dirty="0"/>
              <a:t> or </a:t>
            </a:r>
            <a:r>
              <a:rPr lang="en-US" dirty="0" err="1"/>
              <a:t>ṣerê</a:t>
            </a:r>
            <a:r>
              <a:rPr lang="en-US" dirty="0"/>
              <a:t> are dropped to a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(e.g. </a:t>
            </a:r>
            <a:r>
              <a:rPr lang="he-IL" dirty="0"/>
              <a:t>דָּבָר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דְּבַר </a:t>
            </a:r>
            <a:r>
              <a:rPr lang="en-US" dirty="0"/>
              <a:t>[word of]) or a </a:t>
            </a:r>
            <a:r>
              <a:rPr lang="en-US" dirty="0" err="1"/>
              <a:t>ḥatēf-pa</a:t>
            </a:r>
            <a:r>
              <a:rPr lang="en-US" u="sng" dirty="0" err="1"/>
              <a:t>t</a:t>
            </a:r>
            <a:r>
              <a:rPr lang="en-US" dirty="0" err="1"/>
              <a:t>aḥ</a:t>
            </a:r>
            <a:r>
              <a:rPr lang="en-US" dirty="0"/>
              <a:t> if the initial consonant is a guttural (e.g. </a:t>
            </a:r>
            <a:r>
              <a:rPr lang="he-IL" dirty="0"/>
              <a:t>הָמֵשׁ </a:t>
            </a:r>
            <a:r>
              <a:rPr lang="en-US" dirty="0"/>
              <a:t>[absolute: five]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חֲמֶשׁ </a:t>
            </a:r>
            <a:r>
              <a:rPr lang="en-US" dirty="0"/>
              <a:t>[construct: five]). </a:t>
            </a:r>
            <a:endParaRPr lang="en-US" dirty="0" smtClean="0"/>
          </a:p>
          <a:p>
            <a:r>
              <a:rPr lang="en-US" dirty="0"/>
              <a:t>The masculine plural shifts from the normal </a:t>
            </a:r>
            <a:r>
              <a:rPr lang="he-IL" dirty="0"/>
              <a:t>ִים </a:t>
            </a:r>
            <a:r>
              <a:rPr lang="en-US" dirty="0"/>
              <a:t>ending to </a:t>
            </a:r>
            <a:r>
              <a:rPr lang="he-IL" dirty="0"/>
              <a:t>ֵי</a:t>
            </a:r>
            <a:r>
              <a:rPr lang="en-US" dirty="0"/>
              <a:t>  with the long vowels in the initial open syllable reduced to a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(e.g. </a:t>
            </a:r>
            <a:r>
              <a:rPr lang="he-IL" dirty="0"/>
              <a:t>בָּנִים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בְּנֵי </a:t>
            </a:r>
            <a:r>
              <a:rPr lang="en-US" dirty="0"/>
              <a:t>[sons of]). </a:t>
            </a:r>
            <a:endParaRPr lang="en-US" dirty="0" smtClean="0"/>
          </a:p>
          <a:p>
            <a:r>
              <a:rPr lang="en-US" dirty="0"/>
              <a:t>The feminine plural retains the normal absolute ending ( </a:t>
            </a:r>
            <a:r>
              <a:rPr lang="he-IL" dirty="0"/>
              <a:t>וֹת </a:t>
            </a:r>
            <a:r>
              <a:rPr lang="en-US" dirty="0"/>
              <a:t>) while the feminine singular shifts the ending from the absolute </a:t>
            </a:r>
            <a:r>
              <a:rPr lang="he-IL" dirty="0"/>
              <a:t>ָה</a:t>
            </a:r>
            <a:r>
              <a:rPr lang="en-US" dirty="0"/>
              <a:t>  to a</a:t>
            </a:r>
            <a:r>
              <a:rPr lang="he-IL" dirty="0"/>
              <a:t>ַת </a:t>
            </a:r>
            <a:r>
              <a:rPr lang="en-US" dirty="0"/>
              <a:t>    (e.g. </a:t>
            </a:r>
            <a:r>
              <a:rPr lang="he-IL" dirty="0"/>
              <a:t>תּוֹרָה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תּוֹרַת </a:t>
            </a:r>
            <a:r>
              <a:rPr lang="en-US" dirty="0"/>
              <a:t>[law of]).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6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Masculine 					       </a:t>
            </a:r>
            <a:endParaRPr lang="en-US" dirty="0"/>
          </a:p>
          <a:p>
            <a:r>
              <a:rPr lang="en-US" dirty="0" smtClean="0"/>
              <a:t>Singular </a:t>
            </a:r>
            <a:r>
              <a:rPr lang="en-US" dirty="0"/>
              <a:t>Abs.	Singular Construct	                  Plural Abs.  Plural Construct</a:t>
            </a:r>
          </a:p>
          <a:p>
            <a:r>
              <a:rPr lang="en-US" dirty="0"/>
              <a:t>    </a:t>
            </a:r>
            <a:r>
              <a:rPr lang="he-IL" dirty="0"/>
              <a:t>דָּבָר 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</a:t>
            </a:r>
            <a:r>
              <a:rPr lang="he-IL" dirty="0"/>
              <a:t>  דְּבַר</a:t>
            </a:r>
            <a:r>
              <a:rPr lang="en-US" dirty="0"/>
              <a:t> 	     </a:t>
            </a:r>
            <a:r>
              <a:rPr lang="he-IL" dirty="0"/>
              <a:t>           </a:t>
            </a:r>
            <a:r>
              <a:rPr lang="en-US" dirty="0"/>
              <a:t>	</a:t>
            </a:r>
            <a:r>
              <a:rPr lang="he-IL" dirty="0"/>
              <a:t>דְּבָרִים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דִּבְרֵי	 </a:t>
            </a:r>
            <a:endParaRPr lang="en-US" dirty="0"/>
          </a:p>
          <a:p>
            <a:r>
              <a:rPr lang="en-US" dirty="0"/>
              <a:t>           word               </a:t>
            </a:r>
            <a:r>
              <a:rPr lang="en-US" dirty="0" err="1"/>
              <a:t>word</a:t>
            </a:r>
            <a:r>
              <a:rPr lang="en-US" dirty="0"/>
              <a:t> of                                             words              </a:t>
            </a:r>
            <a:r>
              <a:rPr lang="en-US" dirty="0" err="1"/>
              <a:t>words</a:t>
            </a:r>
            <a:r>
              <a:rPr lang="en-US" dirty="0"/>
              <a:t> of</a:t>
            </a:r>
          </a:p>
          <a:p>
            <a:r>
              <a:rPr lang="en-US" b="1" dirty="0"/>
              <a:t>Feminine</a:t>
            </a:r>
            <a:endParaRPr lang="en-US" dirty="0"/>
          </a:p>
          <a:p>
            <a:r>
              <a:rPr lang="en-US" dirty="0"/>
              <a:t>	</a:t>
            </a:r>
            <a:r>
              <a:rPr lang="he-IL" dirty="0"/>
              <a:t>תּוֹרָה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</a:t>
            </a:r>
            <a:r>
              <a:rPr lang="he-IL" dirty="0"/>
              <a:t>תּוֹרַת </a:t>
            </a:r>
            <a:r>
              <a:rPr lang="en-US" dirty="0"/>
              <a:t>			</a:t>
            </a:r>
            <a:r>
              <a:rPr lang="he-IL" dirty="0"/>
              <a:t>תּוֹרוֺת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תּוֹרוֹת </a:t>
            </a:r>
            <a:endParaRPr lang="en-US" dirty="0"/>
          </a:p>
          <a:p>
            <a:r>
              <a:rPr lang="en-US" dirty="0"/>
              <a:t>            law             </a:t>
            </a:r>
            <a:r>
              <a:rPr lang="he-IL" dirty="0"/>
              <a:t>     </a:t>
            </a:r>
            <a:r>
              <a:rPr lang="en-US" dirty="0"/>
              <a:t>   law of          	         </a:t>
            </a:r>
            <a:r>
              <a:rPr lang="he-IL" dirty="0"/>
              <a:t>  </a:t>
            </a:r>
            <a:r>
              <a:rPr lang="en-US" dirty="0"/>
              <a:t>  laws           </a:t>
            </a:r>
            <a:r>
              <a:rPr lang="he-IL" dirty="0"/>
              <a:t>   </a:t>
            </a:r>
            <a:r>
              <a:rPr lang="en-US" dirty="0"/>
              <a:t>    laws of</a:t>
            </a:r>
          </a:p>
          <a:p>
            <a:r>
              <a:rPr lang="he-IL" dirty="0"/>
              <a:t> </a:t>
            </a:r>
            <a:endParaRPr lang="en-US" dirty="0"/>
          </a:p>
          <a:p>
            <a:r>
              <a:rPr lang="en-US" b="1" dirty="0"/>
              <a:t>Dual:   </a:t>
            </a:r>
            <a:r>
              <a:rPr lang="en-US" dirty="0"/>
              <a:t> </a:t>
            </a:r>
            <a:r>
              <a:rPr lang="he-IL" dirty="0"/>
              <a:t>יָד</a:t>
            </a:r>
            <a:r>
              <a:rPr lang="en-US" dirty="0"/>
              <a:t>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he-IL" dirty="0"/>
              <a:t> </a:t>
            </a:r>
            <a:r>
              <a:rPr lang="he-IL" dirty="0" smtClean="0"/>
              <a:t>יָדַיִם             </a:t>
            </a:r>
            <a:r>
              <a:rPr lang="he-IL" dirty="0"/>
              <a:t>יַד</a:t>
            </a:r>
            <a:r>
              <a:rPr lang="he-IL" dirty="0" smtClean="0"/>
              <a:t>       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he-IL" dirty="0"/>
              <a:t> יְדֵי    </a:t>
            </a:r>
            <a:endParaRPr lang="en-US" dirty="0"/>
          </a:p>
          <a:p>
            <a:r>
              <a:rPr lang="he-IL" dirty="0"/>
              <a:t>            </a:t>
            </a:r>
            <a:r>
              <a:rPr lang="en-US" dirty="0"/>
              <a:t> hand   </a:t>
            </a:r>
            <a:r>
              <a:rPr lang="he-IL" dirty="0"/>
              <a:t>              </a:t>
            </a:r>
            <a:r>
              <a:rPr lang="en-US" dirty="0"/>
              <a:t>   hand of             </a:t>
            </a:r>
            <a:r>
              <a:rPr lang="he-IL" dirty="0"/>
              <a:t>              </a:t>
            </a:r>
            <a:r>
              <a:rPr lang="en-US" dirty="0"/>
              <a:t>          2 hands </a:t>
            </a:r>
            <a:r>
              <a:rPr lang="he-IL" dirty="0"/>
              <a:t>       </a:t>
            </a:r>
            <a:r>
              <a:rPr lang="en-US" dirty="0"/>
              <a:t>    2 hands 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/>
              <a:t>4.G.</a:t>
            </a:r>
            <a:r>
              <a:rPr lang="en-US" dirty="0"/>
              <a:t>  </a:t>
            </a:r>
            <a:r>
              <a:rPr lang="en-US" b="1" dirty="0"/>
              <a:t>Partial List of Nouns patterns for the Absolute (sing./plural) and Construct (sing. / plural)</a:t>
            </a:r>
            <a:r>
              <a:rPr lang="en-US" dirty="0"/>
              <a:t> –(vid. Kelly 60-62 for a more complete listing). </a:t>
            </a:r>
          </a:p>
          <a:p>
            <a:r>
              <a:rPr lang="en-US" b="1" dirty="0"/>
              <a:t>Sing. Absolute</a:t>
            </a:r>
            <a:r>
              <a:rPr lang="he-IL" b="1" dirty="0"/>
              <a:t>      </a:t>
            </a:r>
            <a:r>
              <a:rPr lang="en-US" b="1" dirty="0"/>
              <a:t>Singular Construct	</a:t>
            </a:r>
            <a:r>
              <a:rPr lang="he-IL" b="1" dirty="0"/>
              <a:t>     </a:t>
            </a:r>
            <a:r>
              <a:rPr lang="en-US" b="1" dirty="0"/>
              <a:t>Plural Absolute	Plural Construct</a:t>
            </a:r>
            <a:endParaRPr lang="en-US" dirty="0"/>
          </a:p>
          <a:p>
            <a:r>
              <a:rPr lang="he-IL" dirty="0"/>
              <a:t>אִישׁ</a:t>
            </a:r>
            <a:r>
              <a:rPr lang="en-US" dirty="0"/>
              <a:t>  (man)            </a:t>
            </a:r>
            <a:r>
              <a:rPr lang="he-IL" dirty="0"/>
              <a:t>אִישׁ</a:t>
            </a:r>
            <a:r>
              <a:rPr lang="en-US" dirty="0"/>
              <a:t>   (man of)               </a:t>
            </a:r>
            <a:r>
              <a:rPr lang="he-IL" dirty="0"/>
              <a:t>אֲנָשִׁים</a:t>
            </a:r>
            <a:r>
              <a:rPr lang="en-US" dirty="0"/>
              <a:t>  (men)        </a:t>
            </a:r>
            <a:r>
              <a:rPr lang="he-IL" dirty="0"/>
              <a:t>אַנְשֵׁי </a:t>
            </a:r>
            <a:r>
              <a:rPr lang="en-US" dirty="0"/>
              <a:t>(men of)</a:t>
            </a:r>
          </a:p>
          <a:p>
            <a:r>
              <a:rPr lang="he-IL" dirty="0"/>
              <a:t>יוֹם</a:t>
            </a:r>
            <a:r>
              <a:rPr lang="en-US" dirty="0"/>
              <a:t>  (day)                 </a:t>
            </a:r>
            <a:r>
              <a:rPr lang="he-IL" dirty="0"/>
              <a:t>יוֹם</a:t>
            </a:r>
            <a:r>
              <a:rPr lang="en-US" dirty="0"/>
              <a:t>    (day of)                </a:t>
            </a:r>
            <a:r>
              <a:rPr lang="he-IL" dirty="0"/>
              <a:t>יָמִים </a:t>
            </a:r>
            <a:r>
              <a:rPr lang="en-US" dirty="0"/>
              <a:t>(days)            </a:t>
            </a:r>
            <a:r>
              <a:rPr lang="he-IL" dirty="0"/>
              <a:t>יְמֵי </a:t>
            </a:r>
            <a:r>
              <a:rPr lang="en-US" dirty="0"/>
              <a:t>(days of)</a:t>
            </a:r>
          </a:p>
          <a:p>
            <a:r>
              <a:rPr lang="he-IL" dirty="0"/>
              <a:t>בֵּן</a:t>
            </a:r>
            <a:r>
              <a:rPr lang="en-US" dirty="0"/>
              <a:t>  (son)                     </a:t>
            </a:r>
            <a:r>
              <a:rPr lang="he-IL" dirty="0"/>
              <a:t>בֶּן </a:t>
            </a:r>
            <a:r>
              <a:rPr lang="en-US" dirty="0"/>
              <a:t>(son of )                     </a:t>
            </a:r>
            <a:r>
              <a:rPr lang="he-IL" dirty="0"/>
              <a:t>בָּנִים </a:t>
            </a:r>
            <a:r>
              <a:rPr lang="en-US" dirty="0"/>
              <a:t>(sons)      </a:t>
            </a:r>
            <a:r>
              <a:rPr lang="he-IL" dirty="0"/>
              <a:t>בְּנֵי    </a:t>
            </a:r>
            <a:r>
              <a:rPr lang="en-US" dirty="0"/>
              <a:t>  (sons of)</a:t>
            </a:r>
          </a:p>
          <a:p>
            <a:r>
              <a:rPr lang="he-IL" dirty="0"/>
              <a:t>בַּת </a:t>
            </a:r>
            <a:r>
              <a:rPr lang="en-US" dirty="0"/>
              <a:t>(daughter)            </a:t>
            </a:r>
            <a:r>
              <a:rPr lang="he-IL" dirty="0"/>
              <a:t>בַּת</a:t>
            </a:r>
            <a:r>
              <a:rPr lang="en-US" dirty="0"/>
              <a:t>  (daughter of)            </a:t>
            </a:r>
            <a:r>
              <a:rPr lang="he-IL" dirty="0"/>
              <a:t>בָּנוֹת </a:t>
            </a:r>
            <a:r>
              <a:rPr lang="en-US" dirty="0"/>
              <a:t>(daughters)  </a:t>
            </a:r>
            <a:r>
              <a:rPr lang="he-IL" dirty="0"/>
              <a:t>בְּנוֹת </a:t>
            </a:r>
            <a:r>
              <a:rPr lang="en-US" dirty="0"/>
              <a:t>(daughters of)</a:t>
            </a:r>
          </a:p>
          <a:p>
            <a:r>
              <a:rPr lang="he-IL" dirty="0"/>
              <a:t>אָב </a:t>
            </a:r>
            <a:r>
              <a:rPr lang="en-US" dirty="0"/>
              <a:t>(father)                </a:t>
            </a:r>
            <a:r>
              <a:rPr lang="he-IL" dirty="0"/>
              <a:t>אֲבִי </a:t>
            </a:r>
            <a:r>
              <a:rPr lang="en-US" dirty="0"/>
              <a:t>(father of)                 </a:t>
            </a:r>
            <a:r>
              <a:rPr lang="he-IL" dirty="0"/>
              <a:t>אָבוֹת </a:t>
            </a:r>
            <a:r>
              <a:rPr lang="en-US" dirty="0"/>
              <a:t>(fathers)      </a:t>
            </a:r>
            <a:r>
              <a:rPr lang="he-IL" dirty="0"/>
              <a:t>אֲבוֹת </a:t>
            </a:r>
            <a:r>
              <a:rPr lang="en-US" dirty="0"/>
              <a:t>(fathers of)</a:t>
            </a:r>
          </a:p>
          <a:p>
            <a:r>
              <a:rPr lang="he-IL" dirty="0"/>
              <a:t>דָּבָר </a:t>
            </a:r>
            <a:r>
              <a:rPr lang="en-US" dirty="0"/>
              <a:t>(word)               </a:t>
            </a:r>
            <a:r>
              <a:rPr lang="he-IL" dirty="0"/>
              <a:t>דְּבַר </a:t>
            </a:r>
            <a:r>
              <a:rPr lang="en-US" dirty="0"/>
              <a:t>(word of)              </a:t>
            </a:r>
            <a:r>
              <a:rPr lang="he-IL" dirty="0"/>
              <a:t>דְּבָרִים </a:t>
            </a:r>
            <a:r>
              <a:rPr lang="en-US" dirty="0"/>
              <a:t>(words)         </a:t>
            </a:r>
            <a:r>
              <a:rPr lang="he-IL" dirty="0"/>
              <a:t>דִּבְרֵי </a:t>
            </a:r>
            <a:r>
              <a:rPr lang="en-US" dirty="0"/>
              <a:t>(words of)</a:t>
            </a:r>
          </a:p>
          <a:p>
            <a:r>
              <a:rPr lang="he-IL" dirty="0"/>
              <a:t>מָקוֹם </a:t>
            </a:r>
            <a:r>
              <a:rPr lang="en-US" dirty="0"/>
              <a:t>(place)           </a:t>
            </a:r>
            <a:r>
              <a:rPr lang="he-IL" dirty="0"/>
              <a:t>מְקוֹם </a:t>
            </a:r>
            <a:r>
              <a:rPr lang="en-US" dirty="0"/>
              <a:t>(place of)           </a:t>
            </a:r>
            <a:r>
              <a:rPr lang="he-IL" dirty="0"/>
              <a:t>מְקוֹמוֹת </a:t>
            </a:r>
            <a:r>
              <a:rPr lang="en-US" dirty="0"/>
              <a:t>(places)     </a:t>
            </a:r>
            <a:r>
              <a:rPr lang="he-IL" dirty="0"/>
              <a:t>מְקוֹמוֹת </a:t>
            </a:r>
            <a:r>
              <a:rPr lang="en-US" dirty="0"/>
              <a:t>(places of)</a:t>
            </a:r>
          </a:p>
          <a:p>
            <a:r>
              <a:rPr lang="he-IL" dirty="0"/>
              <a:t>מִשְׁפָּט </a:t>
            </a:r>
            <a:r>
              <a:rPr lang="en-US" dirty="0"/>
              <a:t>(judgment)   </a:t>
            </a:r>
            <a:r>
              <a:rPr lang="he-IL" dirty="0"/>
              <a:t>מִשְׁפַּט </a:t>
            </a:r>
            <a:r>
              <a:rPr lang="en-US" dirty="0"/>
              <a:t>(judgment of)   </a:t>
            </a:r>
            <a:r>
              <a:rPr lang="he-IL" dirty="0"/>
              <a:t>מִשְׁפָּטִים </a:t>
            </a:r>
            <a:r>
              <a:rPr lang="en-US" dirty="0"/>
              <a:t>(judgments) </a:t>
            </a:r>
            <a:r>
              <a:rPr lang="he-IL" dirty="0"/>
              <a:t>מִשְׁפְּטֵי </a:t>
            </a:r>
            <a:endParaRPr lang="en-US" dirty="0"/>
          </a:p>
          <a:p>
            <a:r>
              <a:rPr lang="he-IL" dirty="0"/>
              <a:t>אֶ֫רֶץ </a:t>
            </a:r>
            <a:r>
              <a:rPr lang="en-US" dirty="0"/>
              <a:t>(land)                 </a:t>
            </a:r>
            <a:r>
              <a:rPr lang="he-IL" dirty="0"/>
              <a:t>אֶ֫רֶץ</a:t>
            </a:r>
            <a:r>
              <a:rPr lang="en-US" dirty="0"/>
              <a:t>  (land of )             </a:t>
            </a:r>
            <a:r>
              <a:rPr lang="he-IL" dirty="0"/>
              <a:t>אֲרָצוֹת </a:t>
            </a:r>
            <a:r>
              <a:rPr lang="en-US" dirty="0"/>
              <a:t>(lands)        </a:t>
            </a:r>
            <a:r>
              <a:rPr lang="he-IL" dirty="0"/>
              <a:t>אַרְצוֹת </a:t>
            </a:r>
            <a:r>
              <a:rPr lang="en-US" dirty="0"/>
              <a:t>(lands of)</a:t>
            </a:r>
          </a:p>
          <a:p>
            <a:r>
              <a:rPr lang="he-IL" dirty="0"/>
              <a:t>מֶ֫לֶךְ </a:t>
            </a:r>
            <a:r>
              <a:rPr lang="en-US" dirty="0"/>
              <a:t>(king)                 </a:t>
            </a:r>
            <a:r>
              <a:rPr lang="he-IL" dirty="0"/>
              <a:t>מֶ֫לֶךְ </a:t>
            </a:r>
            <a:r>
              <a:rPr lang="en-US" dirty="0"/>
              <a:t>(king of)                </a:t>
            </a:r>
            <a:r>
              <a:rPr lang="he-IL" dirty="0"/>
              <a:t>מְלָכִים </a:t>
            </a:r>
            <a:r>
              <a:rPr lang="en-US" dirty="0"/>
              <a:t>(kings)           </a:t>
            </a:r>
            <a:r>
              <a:rPr lang="he-IL" dirty="0"/>
              <a:t>מַלְכֵי </a:t>
            </a:r>
            <a:r>
              <a:rPr lang="en-US" dirty="0"/>
              <a:t>(kings of)</a:t>
            </a:r>
          </a:p>
          <a:p>
            <a:r>
              <a:rPr lang="he-IL" dirty="0"/>
              <a:t>דֶּרֶךְ </a:t>
            </a:r>
            <a:r>
              <a:rPr lang="en-US" dirty="0"/>
              <a:t>(way)                  </a:t>
            </a:r>
            <a:r>
              <a:rPr lang="he-IL" dirty="0"/>
              <a:t>דֶּרֶךְ </a:t>
            </a:r>
            <a:r>
              <a:rPr lang="en-US" dirty="0"/>
              <a:t>(way of)                 </a:t>
            </a:r>
            <a:r>
              <a:rPr lang="he-IL" dirty="0"/>
              <a:t>דְּרָכִים </a:t>
            </a:r>
            <a:r>
              <a:rPr lang="en-US" dirty="0"/>
              <a:t>(ways)            </a:t>
            </a:r>
            <a:r>
              <a:rPr lang="he-IL" dirty="0"/>
              <a:t>דַּרְכֵי </a:t>
            </a:r>
            <a:r>
              <a:rPr lang="en-US" dirty="0"/>
              <a:t>(ways of)</a:t>
            </a:r>
          </a:p>
          <a:p>
            <a:r>
              <a:rPr lang="he-IL" dirty="0"/>
              <a:t>עֶ֫בֶד </a:t>
            </a:r>
            <a:r>
              <a:rPr lang="en-US" dirty="0"/>
              <a:t>(servant)              </a:t>
            </a:r>
            <a:r>
              <a:rPr lang="he-IL" dirty="0"/>
              <a:t>עֶ֫בֶד </a:t>
            </a:r>
            <a:r>
              <a:rPr lang="en-US" dirty="0"/>
              <a:t>(servant of)            </a:t>
            </a:r>
            <a:r>
              <a:rPr lang="he-IL" dirty="0"/>
              <a:t>עֲבָדִים </a:t>
            </a:r>
            <a:r>
              <a:rPr lang="en-US" dirty="0"/>
              <a:t>(servants)    </a:t>
            </a:r>
            <a:r>
              <a:rPr lang="he-IL" dirty="0"/>
              <a:t>עַבְדֵי </a:t>
            </a:r>
            <a:r>
              <a:rPr lang="en-US" dirty="0"/>
              <a:t>(servants of)</a:t>
            </a:r>
          </a:p>
          <a:p>
            <a:r>
              <a:rPr lang="he-IL" dirty="0"/>
              <a:t>תּוֹרָה </a:t>
            </a:r>
            <a:r>
              <a:rPr lang="en-US" dirty="0"/>
              <a:t>(law)               </a:t>
            </a:r>
            <a:r>
              <a:rPr lang="he-IL" dirty="0"/>
              <a:t>תּוֹרַת </a:t>
            </a:r>
            <a:r>
              <a:rPr lang="en-US" dirty="0"/>
              <a:t>(law of)                  </a:t>
            </a:r>
            <a:r>
              <a:rPr lang="he-IL" dirty="0"/>
              <a:t>תּוֹרוֹת </a:t>
            </a:r>
            <a:r>
              <a:rPr lang="en-US" dirty="0"/>
              <a:t>(laws)          </a:t>
            </a:r>
            <a:r>
              <a:rPr lang="he-IL" dirty="0"/>
              <a:t>תּוֹרוֹת </a:t>
            </a:r>
            <a:r>
              <a:rPr lang="en-US" dirty="0"/>
              <a:t>(laws of)</a:t>
            </a:r>
          </a:p>
          <a:p>
            <a:r>
              <a:rPr lang="he-IL" dirty="0"/>
              <a:t>אִשָּׁה </a:t>
            </a:r>
            <a:r>
              <a:rPr lang="en-US" dirty="0"/>
              <a:t>(woman)           </a:t>
            </a:r>
            <a:r>
              <a:rPr lang="he-IL" dirty="0"/>
              <a:t>אֵשֶׁת </a:t>
            </a:r>
            <a:r>
              <a:rPr lang="en-US" dirty="0"/>
              <a:t>(woman of)              </a:t>
            </a:r>
            <a:r>
              <a:rPr lang="he-IL" dirty="0"/>
              <a:t>נָשִׁים </a:t>
            </a:r>
            <a:r>
              <a:rPr lang="en-US" dirty="0"/>
              <a:t>(women)         </a:t>
            </a:r>
            <a:r>
              <a:rPr lang="he-IL" dirty="0"/>
              <a:t>נְשֵׁי </a:t>
            </a:r>
            <a:r>
              <a:rPr lang="en-US" dirty="0"/>
              <a:t>(women of)</a:t>
            </a:r>
          </a:p>
          <a:p>
            <a:r>
              <a:rPr lang="he-IL" dirty="0"/>
              <a:t>בַּיִת </a:t>
            </a:r>
            <a:r>
              <a:rPr lang="en-US" dirty="0"/>
              <a:t>(house)                 </a:t>
            </a:r>
            <a:r>
              <a:rPr lang="he-IL" dirty="0"/>
              <a:t>בֵּית </a:t>
            </a:r>
            <a:r>
              <a:rPr lang="en-US" dirty="0"/>
              <a:t>(house of)                 </a:t>
            </a:r>
            <a:r>
              <a:rPr lang="he-IL" dirty="0"/>
              <a:t>בָּֽתִּים </a:t>
            </a:r>
            <a:r>
              <a:rPr lang="en-US" dirty="0"/>
              <a:t>(houses)          </a:t>
            </a:r>
            <a:r>
              <a:rPr lang="he-IL" dirty="0"/>
              <a:t>בָּֽתֵּי </a:t>
            </a:r>
            <a:r>
              <a:rPr lang="en-US" dirty="0"/>
              <a:t>(houses of) </a:t>
            </a:r>
          </a:p>
          <a:p>
            <a:r>
              <a:rPr lang="he-IL" dirty="0"/>
              <a:t>עַם </a:t>
            </a:r>
            <a:r>
              <a:rPr lang="en-US" dirty="0"/>
              <a:t>(people) 	                 </a:t>
            </a:r>
            <a:r>
              <a:rPr lang="he-IL" dirty="0"/>
              <a:t>עַם </a:t>
            </a:r>
            <a:r>
              <a:rPr lang="en-US" dirty="0"/>
              <a:t>(people of) 	               </a:t>
            </a:r>
            <a:r>
              <a:rPr lang="he-IL" dirty="0"/>
              <a:t>עַמִּים </a:t>
            </a:r>
            <a:r>
              <a:rPr lang="en-US" dirty="0"/>
              <a:t>(peoples)       </a:t>
            </a:r>
            <a:r>
              <a:rPr lang="he-IL" dirty="0"/>
              <a:t>עַמֵּי </a:t>
            </a:r>
            <a:r>
              <a:rPr lang="en-US" dirty="0"/>
              <a:t>(peoples of)</a:t>
            </a:r>
          </a:p>
          <a:p>
            <a:r>
              <a:rPr lang="he-IL" dirty="0"/>
              <a:t>נֶ֫פֶשׁ </a:t>
            </a:r>
            <a:r>
              <a:rPr lang="en-US" dirty="0"/>
              <a:t>(soul) 	               </a:t>
            </a:r>
            <a:r>
              <a:rPr lang="he-IL" dirty="0"/>
              <a:t>נֶ֫פֶשׁ </a:t>
            </a:r>
            <a:r>
              <a:rPr lang="en-US" dirty="0"/>
              <a:t>(soul of) </a:t>
            </a:r>
            <a:r>
              <a:rPr lang="he-IL" dirty="0"/>
              <a:t>		 נְפָשׁוֹת </a:t>
            </a:r>
            <a:r>
              <a:rPr lang="en-US" dirty="0"/>
              <a:t>(souls)       </a:t>
            </a:r>
            <a:r>
              <a:rPr lang="he-IL" dirty="0"/>
              <a:t>נַפְשׁוֹת </a:t>
            </a:r>
            <a:r>
              <a:rPr lang="en-US" dirty="0"/>
              <a:t>(souls of)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58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דִּבְרֵי</a:t>
            </a:r>
            <a:r>
              <a:rPr lang="en-US" dirty="0" smtClean="0"/>
              <a:t>  </a:t>
            </a:r>
            <a:r>
              <a:rPr lang="en-US" dirty="0"/>
              <a:t>	Noun MPC [Masculine Plural Construct] from </a:t>
            </a:r>
            <a:r>
              <a:rPr lang="he-IL" dirty="0"/>
              <a:t>דָּבָר </a:t>
            </a:r>
            <a:r>
              <a:rPr lang="en-US" dirty="0"/>
              <a:t>meaning “words of”</a:t>
            </a:r>
          </a:p>
          <a:p>
            <a:r>
              <a:rPr lang="he-IL" dirty="0"/>
              <a:t>אֵשֶׁת </a:t>
            </a:r>
            <a:r>
              <a:rPr lang="en-US" dirty="0"/>
              <a:t>	Noun FSC [Feminine Singular Construct] from </a:t>
            </a:r>
            <a:r>
              <a:rPr lang="he-IL" dirty="0"/>
              <a:t>אִשָּׁה </a:t>
            </a:r>
            <a:r>
              <a:rPr lang="en-US" dirty="0"/>
              <a:t>meaning “woman </a:t>
            </a:r>
            <a:br>
              <a:rPr lang="en-US" dirty="0"/>
            </a:br>
            <a:r>
              <a:rPr lang="en-US" dirty="0"/>
              <a:t> 		of”</a:t>
            </a:r>
          </a:p>
          <a:p>
            <a:r>
              <a:rPr lang="he-IL" dirty="0"/>
              <a:t>אֶ֫רֶץ </a:t>
            </a:r>
            <a:r>
              <a:rPr lang="en-US" dirty="0"/>
              <a:t>    	Noun FSA/C [Feminine Singular Absolute or Construct] from </a:t>
            </a:r>
            <a:r>
              <a:rPr lang="he-IL" dirty="0"/>
              <a:t>אֶ֫רֶץ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	meaning “land”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76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יְהוָה  </a:t>
            </a:r>
            <a:r>
              <a:rPr lang="he-IL" dirty="0"/>
              <a:t>תּוֹרַת </a:t>
            </a:r>
            <a:r>
              <a:rPr lang="en-US" dirty="0"/>
              <a:t>– law of the Lord (Ps. 1:2) </a:t>
            </a:r>
          </a:p>
          <a:p>
            <a:r>
              <a:rPr lang="he-IL" dirty="0"/>
              <a:t>דְּבַר־יְהוָה </a:t>
            </a:r>
            <a:r>
              <a:rPr lang="en-US" dirty="0"/>
              <a:t>– the word of the Lord (</a:t>
            </a:r>
            <a:r>
              <a:rPr lang="en-US" dirty="0" err="1"/>
              <a:t>Jer</a:t>
            </a:r>
            <a:r>
              <a:rPr lang="en-US" dirty="0"/>
              <a:t> 1:2) </a:t>
            </a:r>
          </a:p>
          <a:p>
            <a:r>
              <a:rPr lang="he-IL" dirty="0"/>
              <a:t>דִּבְרֵי לְמוּאֵל </a:t>
            </a:r>
            <a:r>
              <a:rPr lang="en-US" dirty="0"/>
              <a:t>– the words of </a:t>
            </a:r>
            <a:r>
              <a:rPr lang="en-US" dirty="0" err="1"/>
              <a:t>Lemuel</a:t>
            </a:r>
            <a:r>
              <a:rPr lang="en-US" dirty="0"/>
              <a:t> (Ps. 31:1)</a:t>
            </a:r>
          </a:p>
          <a:p>
            <a:r>
              <a:rPr lang="he-IL" dirty="0"/>
              <a:t>בּית הַמֶּ֫לֶךְ</a:t>
            </a:r>
            <a:r>
              <a:rPr lang="en-US" dirty="0"/>
              <a:t> – the house of the king (1 Kgs 9:10)</a:t>
            </a:r>
          </a:p>
          <a:p>
            <a:r>
              <a:rPr lang="en-US" dirty="0"/>
              <a:t> 	</a:t>
            </a:r>
            <a:r>
              <a:rPr lang="he-IL" dirty="0"/>
              <a:t>בְּרִית־אַבְרָם </a:t>
            </a:r>
            <a:r>
              <a:rPr lang="en-US" dirty="0"/>
              <a:t>–the covenant of Abram (Gen. 14:13)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2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Speak </a:t>
            </a:r>
            <a:r>
              <a:rPr lang="en-US" b="1" dirty="0"/>
              <a:t>and write Hebrew: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63288"/>
            <a:ext cx="10617633" cy="4885112"/>
          </a:xfrm>
        </p:spPr>
        <p:txBody>
          <a:bodyPr>
            <a:normAutofit/>
          </a:bodyPr>
          <a:lstStyle/>
          <a:p>
            <a:r>
              <a:rPr lang="he-IL" sz="4300" dirty="0" smtClean="0"/>
              <a:t>שָׁלוֹם        בּוֹקֶר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en-US" sz="2800" dirty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</a:t>
            </a:r>
            <a:r>
              <a:rPr lang="en-US" sz="2800" dirty="0" smtClean="0"/>
              <a:t>Hello</a:t>
            </a:r>
            <a:r>
              <a:rPr lang="en-US" sz="2800" dirty="0"/>
              <a:t>, good morning	</a:t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morning   </a:t>
            </a:r>
            <a:r>
              <a:rPr lang="he-IL" sz="2800" smtClean="0"/>
              <a:t>   </a:t>
            </a:r>
            <a:r>
              <a:rPr lang="en-US" sz="280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 </a:t>
            </a:r>
            <a:r>
              <a:rPr lang="he-IL" sz="4300" dirty="0"/>
              <a:t>עֶרֶב </a:t>
            </a:r>
            <a:r>
              <a:rPr lang="he-IL" sz="4300" dirty="0" smtClean="0"/>
              <a:t>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he-IL" sz="3600" dirty="0" smtClean="0"/>
              <a:t>   </a:t>
            </a:r>
            <a:r>
              <a:rPr lang="he-IL" sz="2800" dirty="0" smtClean="0"/>
              <a:t> </a:t>
            </a:r>
            <a:r>
              <a:rPr lang="en-US" sz="2800" dirty="0" smtClean="0"/>
              <a:t>Hello</a:t>
            </a:r>
            <a:r>
              <a:rPr lang="en-US" sz="2800" dirty="0"/>
              <a:t>, good evening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   </a:t>
            </a:r>
            <a:r>
              <a:rPr lang="en-US" sz="2800" dirty="0" smtClean="0"/>
              <a:t>evening 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לַיְלָה          טוֹב</a:t>
            </a:r>
            <a:r>
              <a:rPr lang="en-US" sz="43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 </a:t>
            </a:r>
            <a:r>
              <a:rPr lang="en-US" sz="2800" dirty="0" smtClean="0"/>
              <a:t>Hello</a:t>
            </a:r>
            <a:r>
              <a:rPr lang="en-US" sz="2800" dirty="0"/>
              <a:t>, good night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night    </a:t>
            </a:r>
            <a:r>
              <a:rPr lang="he-IL" sz="2800" dirty="0" smtClean="0"/>
              <a:t> 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מַזָל  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2800" dirty="0"/>
              <a:t>	 </a:t>
            </a:r>
            <a:r>
              <a:rPr lang="he-IL" sz="2800" dirty="0" smtClean="0"/>
              <a:t>                  </a:t>
            </a:r>
            <a:r>
              <a:rPr lang="en-US" sz="2800" dirty="0" smtClean="0"/>
              <a:t>Good </a:t>
            </a:r>
            <a:r>
              <a:rPr lang="en-US" sz="2800" dirty="0"/>
              <a:t>luck </a:t>
            </a:r>
            <a:r>
              <a:rPr lang="he-IL" sz="2800" dirty="0"/>
              <a:t>ּ</a:t>
            </a:r>
            <a:r>
              <a:rPr lang="en-US" sz="2800" dirty="0"/>
              <a:t>= congratulations</a:t>
            </a:r>
            <a:r>
              <a:rPr lang="en-US" sz="2800" dirty="0" smtClean="0"/>
              <a:t>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fortune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בֵּן </a:t>
            </a:r>
            <a:r>
              <a:rPr lang="en-US" dirty="0"/>
              <a:t>				son, descendant			4,932</a:t>
            </a:r>
          </a:p>
          <a:p>
            <a:r>
              <a:rPr lang="he-IL" dirty="0"/>
              <a:t>כֹּל </a:t>
            </a:r>
            <a:r>
              <a:rPr lang="en-US" dirty="0"/>
              <a:t>				all, each, every			5,412 	</a:t>
            </a:r>
          </a:p>
          <a:p>
            <a:r>
              <a:rPr lang="he-IL" dirty="0"/>
              <a:t>דֶּ֫רֶךְ</a:t>
            </a:r>
            <a:r>
              <a:rPr lang="en-US" dirty="0"/>
              <a:t>		</a:t>
            </a:r>
            <a:r>
              <a:rPr lang="he-IL" dirty="0"/>
              <a:t>	 	</a:t>
            </a:r>
            <a:r>
              <a:rPr lang="en-US" dirty="0"/>
              <a:t>way, road</a:t>
            </a:r>
            <a:r>
              <a:rPr lang="he-IL" dirty="0"/>
              <a:t>	</a:t>
            </a:r>
            <a:r>
              <a:rPr lang="en-US" dirty="0"/>
              <a:t>			712</a:t>
            </a:r>
          </a:p>
          <a:p>
            <a:r>
              <a:rPr lang="he-IL" dirty="0"/>
              <a:t>יָד </a:t>
            </a:r>
            <a:r>
              <a:rPr lang="en-US" dirty="0"/>
              <a:t>				hand, forearm			1,</a:t>
            </a:r>
            <a:r>
              <a:rPr lang="he-IL" dirty="0"/>
              <a:t>617</a:t>
            </a:r>
            <a:endParaRPr lang="en-US" dirty="0"/>
          </a:p>
          <a:p>
            <a:r>
              <a:rPr lang="he-IL" dirty="0"/>
              <a:t>שֵׁם </a:t>
            </a:r>
            <a:r>
              <a:rPr lang="en-US" dirty="0"/>
              <a:t>				name					881</a:t>
            </a:r>
          </a:p>
          <a:p>
            <a:r>
              <a:rPr lang="he-IL" dirty="0"/>
              <a:t>הִנֵּה</a:t>
            </a:r>
            <a:r>
              <a:rPr lang="en-US" dirty="0"/>
              <a:t>		 		behold! lo! 				1,059</a:t>
            </a:r>
          </a:p>
          <a:p>
            <a:r>
              <a:rPr lang="he-IL" dirty="0"/>
              <a:t>נֶ֫פֶשׁ </a:t>
            </a:r>
            <a:r>
              <a:rPr lang="en-US" dirty="0"/>
              <a:t>				soul, life 				757</a:t>
            </a:r>
          </a:p>
          <a:p>
            <a:r>
              <a:rPr lang="he-IL" dirty="0"/>
              <a:t>שָׁמִַ֫יִם</a:t>
            </a:r>
            <a:r>
              <a:rPr lang="en-US" dirty="0"/>
              <a:t>		 	heavens, sky				422</a:t>
            </a:r>
          </a:p>
          <a:p>
            <a:r>
              <a:rPr lang="he-IL" dirty="0"/>
              <a:t>שָׁמַע </a:t>
            </a:r>
            <a:r>
              <a:rPr lang="en-US" dirty="0"/>
              <a:t>				to hear, listen, obey		1,159</a:t>
            </a:r>
          </a:p>
          <a:p>
            <a:r>
              <a:rPr lang="he-IL" dirty="0"/>
              <a:t>תּוֹרָה </a:t>
            </a:r>
            <a:r>
              <a:rPr lang="en-US" dirty="0"/>
              <a:t>			law, instruction			220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4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4.K.  Speak and write: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מַה </a:t>
            </a:r>
            <a:r>
              <a:rPr lang="he-IL" dirty="0"/>
              <a:t>שְׁלוֹמְךָ</a:t>
            </a:r>
            <a:r>
              <a:rPr lang="en-US" dirty="0"/>
              <a:t>   -- How are you (masculine)</a:t>
            </a:r>
          </a:p>
          <a:p>
            <a:r>
              <a:rPr lang="en-US" dirty="0"/>
              <a:t>[</a:t>
            </a:r>
            <a:r>
              <a:rPr lang="he-IL" dirty="0"/>
              <a:t>מַה שְׁלוֹמֵךְ</a:t>
            </a:r>
            <a:r>
              <a:rPr lang="en-US" dirty="0"/>
              <a:t>   -- How are you (feminine)]</a:t>
            </a:r>
          </a:p>
          <a:p>
            <a:r>
              <a:rPr lang="he-IL" dirty="0"/>
              <a:t>טוֹב תּוֹדָה</a:t>
            </a:r>
            <a:r>
              <a:rPr lang="en-US" dirty="0"/>
              <a:t>   -- good thanks</a:t>
            </a:r>
          </a:p>
          <a:p>
            <a:r>
              <a:rPr lang="he-IL" dirty="0"/>
              <a:t>מַה שִׁמְךָ</a:t>
            </a:r>
            <a:r>
              <a:rPr lang="en-US" dirty="0"/>
              <a:t>     -- what is your name (masculine)</a:t>
            </a:r>
          </a:p>
          <a:p>
            <a:r>
              <a:rPr lang="he-IL" dirty="0"/>
              <a:t>מַה שְׁמֵךְ]</a:t>
            </a:r>
            <a:r>
              <a:rPr lang="en-US" dirty="0"/>
              <a:t>	     -- what is your name (feminine)]</a:t>
            </a:r>
          </a:p>
          <a:p>
            <a:r>
              <a:rPr lang="en-US" dirty="0"/>
              <a:t>__[Ted]_____ </a:t>
            </a:r>
            <a:r>
              <a:rPr lang="he-IL" dirty="0"/>
              <a:t>שְׁמִי  </a:t>
            </a:r>
            <a:r>
              <a:rPr lang="en-US" dirty="0"/>
              <a:t>-- my name is __Ted__</a:t>
            </a:r>
          </a:p>
          <a:p>
            <a:r>
              <a:rPr lang="en-US" dirty="0"/>
              <a:t>  </a:t>
            </a:r>
            <a:r>
              <a:rPr lang="he-IL" dirty="0"/>
              <a:t>לְהִתְרָאוֹת </a:t>
            </a:r>
            <a:r>
              <a:rPr lang="en-US" dirty="0"/>
              <a:t>       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64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שְׁמַע </a:t>
            </a:r>
            <a:r>
              <a:rPr lang="he-IL" dirty="0"/>
              <a:t>יִשְׂרָאֵל יְהוָה אֱלֹהֵינוּ יְהוָה אֶחָֽד׃ </a:t>
            </a:r>
            <a:r>
              <a:rPr lang="en-US" dirty="0"/>
              <a:t>    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3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dirty="0" smtClean="0"/>
              <a:t>כֹּל      בֶּסֶדֶר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63229"/>
            <a:ext cx="9833684" cy="1400530"/>
          </a:xfrm>
        </p:spPr>
        <p:txBody>
          <a:bodyPr/>
          <a:lstStyle/>
          <a:p>
            <a:r>
              <a:rPr lang="en-US" b="1" dirty="0"/>
              <a:t>3.P.  Sing: </a:t>
            </a:r>
            <a:r>
              <a:rPr lang="en-US" b="1" dirty="0" err="1"/>
              <a:t>Hinneh</a:t>
            </a:r>
            <a:r>
              <a:rPr lang="en-US" b="1" dirty="0"/>
              <a:t> </a:t>
            </a:r>
            <a:r>
              <a:rPr lang="en-US" b="1" dirty="0" err="1"/>
              <a:t>Mah</a:t>
            </a:r>
            <a:r>
              <a:rPr lang="en-US" b="1" dirty="0"/>
              <a:t> Tov  (Ps. 133:1)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://www.youtube.com/watch?v=lZs9ld3klPo&amp;t=0s&amp;index=1&amp;list=PLnNXzYjQerJia_8yTy8OrM2K-BiN5OEup</a:t>
            </a:r>
            <a:r>
              <a:rPr lang="en-US" dirty="0"/>
              <a:t>    or Search for “Canto </a:t>
            </a:r>
            <a:r>
              <a:rPr lang="en-US" dirty="0" err="1"/>
              <a:t>Ebraico</a:t>
            </a:r>
            <a:r>
              <a:rPr lang="en-US" dirty="0"/>
              <a:t> "</a:t>
            </a:r>
            <a:r>
              <a:rPr lang="en-US" dirty="0" err="1"/>
              <a:t>Hinei</a:t>
            </a:r>
            <a:r>
              <a:rPr lang="en-US" dirty="0"/>
              <a:t> ma tov" Salmo 133</a:t>
            </a:r>
            <a:r>
              <a:rPr lang="en-US" dirty="0" smtClean="0"/>
              <a:t>” </a:t>
            </a:r>
            <a:r>
              <a:rPr lang="en-US" dirty="0" err="1" smtClean="0"/>
              <a:t>Preformance</a:t>
            </a:r>
            <a:endParaRPr lang="en-US" dirty="0"/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://www.youtube.com/watch?v=lHNQIsZxDKo&amp;t=34s&amp;index=44&amp;list=PLnNXzYjQerJia_8yTy8OrM2K-BiN5OEup</a:t>
            </a:r>
            <a:r>
              <a:rPr lang="en-US" dirty="0"/>
              <a:t>  or Search for “Psalm 133:1, Sung in </a:t>
            </a:r>
            <a:r>
              <a:rPr lang="en-US" dirty="0" smtClean="0"/>
              <a:t>Hebrew”</a:t>
            </a:r>
            <a:r>
              <a:rPr lang="en-US" dirty="0"/>
              <a:t> </a:t>
            </a:r>
            <a:r>
              <a:rPr lang="en-US" dirty="0" smtClean="0"/>
              <a:t> Dr. David Howard (Bethel Sem.)</a:t>
            </a:r>
            <a:r>
              <a:rPr lang="he-IL" dirty="0" smtClean="0"/>
              <a:t> </a:t>
            </a:r>
            <a:r>
              <a:rPr lang="en-US" dirty="0"/>
              <a:t>(sing as a round—jump into this video at 1:53 to listen to just the song) </a:t>
            </a:r>
          </a:p>
          <a:p>
            <a:r>
              <a:rPr lang="en-US" u="sng" dirty="0">
                <a:hlinkClick r:id="rId4"/>
              </a:rPr>
              <a:t>https://www.youtube.com/watch?v=ehnKHhJ26pQ</a:t>
            </a:r>
            <a:r>
              <a:rPr lang="en-US" dirty="0"/>
              <a:t> </a:t>
            </a:r>
            <a:r>
              <a:rPr lang="en-US" dirty="0" smtClean="0"/>
              <a:t>(single guy with</a:t>
            </a:r>
            <a:br>
              <a:rPr lang="en-US" dirty="0" smtClean="0"/>
            </a:br>
            <a:r>
              <a:rPr lang="en-US" dirty="0" smtClean="0"/>
              <a:t> guitar)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3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Hevenu</a:t>
            </a:r>
            <a:r>
              <a:rPr lang="en-US" dirty="0" smtClean="0"/>
              <a:t> Shalom Aleichem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youtu.be/JB4RMIWroMY</a:t>
            </a:r>
            <a:endParaRPr lang="en-US" u="sng" dirty="0" smtClean="0"/>
          </a:p>
          <a:p>
            <a:r>
              <a:rPr lang="en-US" dirty="0" smtClean="0"/>
              <a:t>                 to </a:t>
            </a:r>
            <a:r>
              <a:rPr lang="en-US" dirty="0"/>
              <a:t>you     </a:t>
            </a:r>
            <a:r>
              <a:rPr lang="en-US" dirty="0" smtClean="0"/>
              <a:t> </a:t>
            </a:r>
            <a:r>
              <a:rPr lang="en-US" dirty="0"/>
              <a:t>peace     </a:t>
            </a:r>
            <a:r>
              <a:rPr lang="en-US" dirty="0" smtClean="0"/>
              <a:t>we bring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he-IL" sz="4000" dirty="0"/>
              <a:t>הֵבֵאנוּ  שָׁלוֹם  עֲלֵיכֶם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6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783888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3600" dirty="0"/>
              <a:t>שָׁמַרְתִּי</a:t>
            </a:r>
            <a:r>
              <a:rPr lang="en-US" dirty="0"/>
              <a:t>    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36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36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2 MP   </a:t>
            </a:r>
            <a:r>
              <a:rPr lang="he-IL" sz="40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3600" dirty="0"/>
              <a:t>שָׁמַרְתְּ</a:t>
            </a:r>
            <a:r>
              <a:rPr lang="en-US" dirty="0"/>
              <a:t>     you (f.) guarded 	2 FP     </a:t>
            </a:r>
            <a:r>
              <a:rPr lang="he-IL" sz="36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36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36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36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Nouns: Singular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8946541" cy="4752108"/>
          </a:xfrm>
        </p:spPr>
        <p:txBody>
          <a:bodyPr>
            <a:normAutofit/>
          </a:bodyPr>
          <a:lstStyle/>
          <a:p>
            <a:r>
              <a:rPr lang="en-US" dirty="0"/>
              <a:t>While most nouns can be derived from matching verbs (e.g.</a:t>
            </a:r>
            <a:r>
              <a:rPr lang="he-IL" dirty="0"/>
              <a:t>מֶלֶךְ  </a:t>
            </a:r>
            <a:r>
              <a:rPr lang="en-US" dirty="0"/>
              <a:t>[king] is derived from the verb </a:t>
            </a:r>
            <a:r>
              <a:rPr lang="he-IL" dirty="0"/>
              <a:t>מָלַךְ </a:t>
            </a:r>
            <a:r>
              <a:rPr lang="en-US" dirty="0"/>
              <a:t>[to rule</a:t>
            </a:r>
            <a:r>
              <a:rPr lang="en-US" dirty="0" smtClean="0"/>
              <a:t>]).</a:t>
            </a:r>
          </a:p>
          <a:p>
            <a:r>
              <a:rPr lang="en-US" dirty="0"/>
              <a:t>Some, however are not (e.g. </a:t>
            </a:r>
            <a:r>
              <a:rPr lang="he-IL" dirty="0"/>
              <a:t>אָב </a:t>
            </a:r>
            <a:r>
              <a:rPr lang="en-US" dirty="0"/>
              <a:t>[father], </a:t>
            </a:r>
            <a:r>
              <a:rPr lang="he-IL" dirty="0"/>
              <a:t>יוֺם </a:t>
            </a:r>
            <a:r>
              <a:rPr lang="en-US" dirty="0"/>
              <a:t>[day], </a:t>
            </a:r>
            <a:r>
              <a:rPr lang="he-IL" dirty="0"/>
              <a:t>לַיְלָה </a:t>
            </a:r>
            <a:r>
              <a:rPr lang="en-US" dirty="0"/>
              <a:t>[night], </a:t>
            </a:r>
            <a:r>
              <a:rPr lang="he-IL" dirty="0"/>
              <a:t>בֵּן </a:t>
            </a:r>
            <a:r>
              <a:rPr lang="en-US" dirty="0"/>
              <a:t>[son], </a:t>
            </a:r>
            <a:endParaRPr lang="en-US" dirty="0" smtClean="0"/>
          </a:p>
          <a:p>
            <a:r>
              <a:rPr lang="en-US" dirty="0"/>
              <a:t>Masculine nouns often do not take any special ending in the singular (e.g. </a:t>
            </a:r>
            <a:r>
              <a:rPr lang="he-IL" dirty="0"/>
              <a:t>מֶלֶךְ  </a:t>
            </a:r>
            <a:r>
              <a:rPr lang="en-US" dirty="0"/>
              <a:t>[king], </a:t>
            </a:r>
            <a:r>
              <a:rPr lang="he-IL" dirty="0"/>
              <a:t>סוּס </a:t>
            </a:r>
            <a:r>
              <a:rPr lang="en-US" dirty="0"/>
              <a:t>[horse], </a:t>
            </a:r>
            <a:r>
              <a:rPr lang="he-IL" dirty="0"/>
              <a:t>דָּבָר </a:t>
            </a:r>
            <a:r>
              <a:rPr lang="en-US" dirty="0"/>
              <a:t>[word], </a:t>
            </a:r>
            <a:r>
              <a:rPr lang="he-IL" dirty="0"/>
              <a:t>יוֹם </a:t>
            </a:r>
            <a:r>
              <a:rPr lang="en-US" dirty="0"/>
              <a:t>[day]). </a:t>
            </a:r>
            <a:endParaRPr lang="en-US" dirty="0" smtClean="0"/>
          </a:p>
          <a:p>
            <a:r>
              <a:rPr lang="en-US" dirty="0"/>
              <a:t>The feminine singular is often noted because of the </a:t>
            </a:r>
            <a:r>
              <a:rPr lang="he-IL" dirty="0"/>
              <a:t>ָה </a:t>
            </a:r>
            <a:r>
              <a:rPr lang="en-US" dirty="0"/>
              <a:t>or some </a:t>
            </a:r>
            <a:r>
              <a:rPr lang="he-IL" dirty="0"/>
              <a:t>ת </a:t>
            </a:r>
            <a:r>
              <a:rPr lang="en-US" dirty="0"/>
              <a:t> ending (</a:t>
            </a:r>
            <a:r>
              <a:rPr lang="he-IL" dirty="0"/>
              <a:t>ַת </a:t>
            </a:r>
            <a:r>
              <a:rPr lang="en-US" dirty="0"/>
              <a:t> or </a:t>
            </a:r>
            <a:r>
              <a:rPr lang="he-IL" dirty="0"/>
              <a:t>ֶת </a:t>
            </a:r>
            <a:r>
              <a:rPr lang="en-US" dirty="0"/>
              <a:t> or </a:t>
            </a:r>
            <a:r>
              <a:rPr lang="he-IL" dirty="0"/>
              <a:t>וּת </a:t>
            </a:r>
            <a:r>
              <a:rPr lang="en-US" dirty="0"/>
              <a:t>) as in </a:t>
            </a:r>
            <a:r>
              <a:rPr lang="he-IL" dirty="0"/>
              <a:t>מֶלֶךְ </a:t>
            </a:r>
            <a:r>
              <a:rPr lang="en-US" dirty="0"/>
              <a:t>[king]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מַלְכָּה </a:t>
            </a:r>
            <a:r>
              <a:rPr lang="en-US" dirty="0"/>
              <a:t>[queen] or </a:t>
            </a:r>
            <a:r>
              <a:rPr lang="he-IL" dirty="0"/>
              <a:t>אִישׁ </a:t>
            </a:r>
            <a:r>
              <a:rPr lang="en-US" dirty="0"/>
              <a:t>[man]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dirty="0"/>
              <a:t>אִשָּׁה </a:t>
            </a:r>
            <a:r>
              <a:rPr lang="en-US" dirty="0"/>
              <a:t>[woman</a:t>
            </a:r>
            <a:r>
              <a:rPr lang="en-US" dirty="0" smtClean="0"/>
              <a:t>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58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955</Words>
  <Application>Microsoft Office PowerPoint</Application>
  <PresentationFormat>Widescreen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Ion</vt:lpstr>
      <vt:lpstr>Chapter 4 Nouns</vt:lpstr>
      <vt:lpstr>Speak and write Hebrew:  </vt:lpstr>
      <vt:lpstr>Speak Hebrew</vt:lpstr>
      <vt:lpstr>Alphabet Song</vt:lpstr>
      <vt:lpstr>3.P.  Sing: Hinneh Mah Tov  (Ps. 133:1) </vt:lpstr>
      <vt:lpstr>PowerPoint Presentation</vt:lpstr>
      <vt:lpstr>Hevenu Shalom Aleichem</vt:lpstr>
      <vt:lpstr>Qal Perfect Chant </vt:lpstr>
      <vt:lpstr>Introduction to the Nouns: Singular</vt:lpstr>
      <vt:lpstr>Nouns: Plural</vt:lpstr>
      <vt:lpstr>4.C.  Vowel Reduction </vt:lpstr>
      <vt:lpstr>Segholates and Geminates</vt:lpstr>
      <vt:lpstr>Construct Noun</vt:lpstr>
      <vt:lpstr>Hebrew Lexicon</vt:lpstr>
      <vt:lpstr>Formation of Construct Nouns</vt:lpstr>
      <vt:lpstr>Noun Chant </vt:lpstr>
      <vt:lpstr>PowerPoint Presentation</vt:lpstr>
      <vt:lpstr>Declining Nouns</vt:lpstr>
      <vt:lpstr>Construct Chains</vt:lpstr>
      <vt:lpstr>Chapter 4 Vocabulary List</vt:lpstr>
      <vt:lpstr>4.K.  Speak and write:  </vt:lpstr>
      <vt:lpstr>4.L.  Sing: Shema lullaby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Hildebrandt</dc:creator>
  <cp:lastModifiedBy>Ted Hildebrandt</cp:lastModifiedBy>
  <cp:revision>5</cp:revision>
  <dcterms:created xsi:type="dcterms:W3CDTF">2018-09-19T12:11:07Z</dcterms:created>
  <dcterms:modified xsi:type="dcterms:W3CDTF">2018-09-19T12:59:08Z</dcterms:modified>
</cp:coreProperties>
</file>