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303" r:id="rId3"/>
    <p:sldId id="288" r:id="rId4"/>
    <p:sldId id="315" r:id="rId5"/>
    <p:sldId id="316" r:id="rId6"/>
    <p:sldId id="317" r:id="rId7"/>
    <p:sldId id="318" r:id="rId8"/>
    <p:sldId id="302" r:id="rId9"/>
    <p:sldId id="300" r:id="rId10"/>
    <p:sldId id="320" r:id="rId11"/>
    <p:sldId id="301" r:id="rId12"/>
    <p:sldId id="319" r:id="rId13"/>
    <p:sldId id="321" r:id="rId14"/>
    <p:sldId id="334" r:id="rId15"/>
    <p:sldId id="322" r:id="rId16"/>
    <p:sldId id="323" r:id="rId17"/>
    <p:sldId id="335" r:id="rId18"/>
    <p:sldId id="324" r:id="rId19"/>
    <p:sldId id="336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9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8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4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14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90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90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6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8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4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3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1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6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5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6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2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F6786FC-A0E3-4BEC-92D6-090E281BC9FE}" type="datetimeFigureOut">
              <a:rPr lang="en-US" smtClean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5948-F7BA-47CE-8569-DC1921D6D7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91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HNQIsZxDKo&amp;t=34s&amp;index=44&amp;list=PLnNXzYjQerJia_8yTy8OrM2K-BiN5OEup" TargetMode="External"/><Relationship Id="rId2" Type="http://schemas.openxmlformats.org/officeDocument/2006/relationships/hyperlink" Target="https://www.youtube.com/watch?v=lZs9ld3klPo&amp;t=0s&amp;index=1&amp;list=PLnNXzYjQerJia_8yTy8OrM2K-BiN5OEu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hnKHhJ26pQ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B4RMIWroM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Hebrew </a:t>
            </a:r>
            <a:r>
              <a:rPr lang="en-US" dirty="0" err="1" smtClean="0"/>
              <a:t>Qal</a:t>
            </a:r>
            <a:r>
              <a:rPr lang="en-US" dirty="0" smtClean="0"/>
              <a:t> Perfect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Vocabulary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5032"/>
            <a:ext cx="8946541" cy="4683368"/>
          </a:xfrm>
        </p:spPr>
        <p:txBody>
          <a:bodyPr>
            <a:normAutofit/>
          </a:bodyPr>
          <a:lstStyle/>
          <a:p>
            <a:r>
              <a:rPr lang="en-US" sz="3200" dirty="0"/>
              <a:t>word, matter, thing 		</a:t>
            </a:r>
          </a:p>
          <a:p>
            <a:pPr lvl="1"/>
            <a:r>
              <a:rPr lang="en-US" sz="3000" dirty="0"/>
              <a:t>	</a:t>
            </a:r>
            <a:r>
              <a:rPr lang="he-IL" sz="4800" dirty="0"/>
              <a:t>דָּבָר</a:t>
            </a:r>
            <a:r>
              <a:rPr lang="he-IL" sz="3000" dirty="0"/>
              <a:t> </a:t>
            </a:r>
            <a:r>
              <a:rPr lang="en-US" sz="3000" dirty="0"/>
              <a:t>	</a:t>
            </a:r>
            <a:r>
              <a:rPr lang="en-US" sz="1400" dirty="0"/>
              <a:t>	</a:t>
            </a:r>
            <a:endParaRPr lang="en-US" sz="3000" dirty="0"/>
          </a:p>
          <a:p>
            <a:r>
              <a:rPr lang="en-US" sz="3200" dirty="0"/>
              <a:t>to go, </a:t>
            </a:r>
            <a:r>
              <a:rPr lang="en-US" sz="3200" dirty="0" smtClean="0"/>
              <a:t>walk</a:t>
            </a:r>
          </a:p>
          <a:p>
            <a:pPr lvl="1"/>
            <a:r>
              <a:rPr lang="he-IL" sz="4800" dirty="0" smtClean="0"/>
              <a:t>הָלַךְ</a:t>
            </a:r>
            <a:endParaRPr lang="he-IL" sz="4000" dirty="0" smtClean="0"/>
          </a:p>
          <a:p>
            <a:r>
              <a:rPr lang="en-US" sz="3200" dirty="0"/>
              <a:t>Yahweh, Jehovah, LORD 	</a:t>
            </a:r>
          </a:p>
          <a:p>
            <a:pPr lvl="1"/>
            <a:r>
              <a:rPr lang="en-US" sz="4600" dirty="0" smtClean="0"/>
              <a:t> </a:t>
            </a:r>
            <a:r>
              <a:rPr lang="he-IL" sz="4600" dirty="0" smtClean="0"/>
              <a:t>יְהוָה</a:t>
            </a:r>
            <a:r>
              <a:rPr lang="en-US" sz="4600" dirty="0" smtClean="0"/>
              <a:t> </a:t>
            </a:r>
            <a:r>
              <a:rPr lang="en-US" sz="3000" dirty="0" smtClean="0"/>
              <a:t> </a:t>
            </a:r>
            <a:r>
              <a:rPr lang="he-IL" sz="3000" dirty="0"/>
              <a:t>	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593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59" y="1745187"/>
            <a:ext cx="10089296" cy="4743536"/>
          </a:xfrm>
        </p:spPr>
        <p:txBody>
          <a:bodyPr>
            <a:normAutofit fontScale="85000" lnSpcReduction="20000"/>
          </a:bodyPr>
          <a:lstStyle/>
          <a:p>
            <a:r>
              <a:rPr lang="he-IL" sz="3200" dirty="0"/>
              <a:t>	</a:t>
            </a:r>
            <a:r>
              <a:rPr lang="en-US" sz="3200" dirty="0" smtClean="0"/>
              <a:t>day</a:t>
            </a:r>
            <a:r>
              <a:rPr lang="en-US" sz="3200" dirty="0"/>
              <a:t>, daylight, time		</a:t>
            </a:r>
            <a:endParaRPr lang="en-US" sz="3200" dirty="0" smtClean="0"/>
          </a:p>
          <a:p>
            <a:pPr lvl="1"/>
            <a:r>
              <a:rPr lang="he-IL" sz="5000" dirty="0"/>
              <a:t>יוֺם</a:t>
            </a:r>
            <a:r>
              <a:rPr lang="he-IL" sz="3000" dirty="0"/>
              <a:t> </a:t>
            </a:r>
            <a:r>
              <a:rPr lang="en-US" sz="1400" dirty="0"/>
              <a:t>	</a:t>
            </a:r>
            <a:endParaRPr lang="en-US" sz="3000" dirty="0" smtClean="0"/>
          </a:p>
          <a:p>
            <a:r>
              <a:rPr lang="en-US" sz="3200" dirty="0" smtClean="0"/>
              <a:t>	Israel								</a:t>
            </a:r>
          </a:p>
          <a:p>
            <a:pPr lvl="1"/>
            <a:r>
              <a:rPr lang="he-IL" sz="5000" dirty="0"/>
              <a:t>יִשְׂרָאֵל</a:t>
            </a:r>
            <a:r>
              <a:rPr lang="he-IL" sz="3000" dirty="0"/>
              <a:t> </a:t>
            </a:r>
            <a:r>
              <a:rPr lang="en-US" sz="3000" dirty="0"/>
              <a:t>	</a:t>
            </a:r>
            <a:endParaRPr lang="en-US" sz="3000" dirty="0" smtClean="0"/>
          </a:p>
          <a:p>
            <a:r>
              <a:rPr lang="en-US" sz="3200" dirty="0" smtClean="0"/>
              <a:t>	no, not							</a:t>
            </a:r>
          </a:p>
          <a:p>
            <a:pPr lvl="1"/>
            <a:r>
              <a:rPr lang="he-IL" sz="5400" dirty="0"/>
              <a:t>לֹא</a:t>
            </a:r>
            <a:r>
              <a:rPr lang="he-IL" sz="3000" dirty="0"/>
              <a:t> </a:t>
            </a:r>
            <a:r>
              <a:rPr lang="en-US" sz="3000" dirty="0"/>
              <a:t>	</a:t>
            </a:r>
            <a:endParaRPr lang="en-US" sz="30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king</a:t>
            </a:r>
            <a:r>
              <a:rPr lang="en-US" sz="3200" dirty="0"/>
              <a:t>, ruler, prince			</a:t>
            </a:r>
            <a:endParaRPr lang="en-US" sz="3200" dirty="0" smtClean="0"/>
          </a:p>
          <a:p>
            <a:pPr lvl="1"/>
            <a:r>
              <a:rPr lang="he-IL" sz="5500" dirty="0"/>
              <a:t>מֶ֫לֶךְ</a:t>
            </a:r>
            <a:r>
              <a:rPr lang="he-IL" sz="3000" dirty="0"/>
              <a:t> </a:t>
            </a:r>
            <a:r>
              <a:rPr lang="en-US" sz="3000" dirty="0"/>
              <a:t>	</a:t>
            </a:r>
            <a:r>
              <a:rPr lang="en-US" sz="1400" dirty="0"/>
              <a:t>	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6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Vowel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2052918"/>
            <a:ext cx="9459585" cy="4195481"/>
          </a:xfrm>
        </p:spPr>
        <p:txBody>
          <a:bodyPr>
            <a:normAutofit/>
          </a:bodyPr>
          <a:lstStyle/>
          <a:p>
            <a:r>
              <a:rPr lang="he-IL" sz="4000" dirty="0"/>
              <a:t> </a:t>
            </a:r>
            <a:r>
              <a:rPr lang="en-US" baseline="30000" dirty="0"/>
              <a:t> </a:t>
            </a:r>
            <a:r>
              <a:rPr lang="he-IL" sz="4800" dirty="0" smtClean="0"/>
              <a:t>וַיֹּאמֶר אֱלֹהִים יְהִי </a:t>
            </a:r>
            <a:r>
              <a:rPr lang="he-IL" sz="4800" dirty="0"/>
              <a:t>א֑וֹר </a:t>
            </a:r>
            <a:r>
              <a:rPr lang="he-IL" sz="4800" dirty="0" smtClean="0"/>
              <a:t>וַיְהִי־אוֹר</a:t>
            </a:r>
            <a:r>
              <a:rPr lang="he-IL" sz="4800" dirty="0"/>
              <a:t>׃ </a:t>
            </a:r>
            <a:r>
              <a:rPr lang="en-US" sz="4800" dirty="0" smtClean="0"/>
              <a:t>   </a:t>
            </a:r>
            <a:r>
              <a:rPr lang="en-US" dirty="0" smtClean="0"/>
              <a:t>(Gen</a:t>
            </a:r>
            <a:r>
              <a:rPr lang="en-US" dirty="0"/>
              <a:t> </a:t>
            </a:r>
            <a:r>
              <a:rPr lang="en-US" dirty="0" smtClean="0"/>
              <a:t>1:3)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7527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3.A</a:t>
            </a:r>
            <a:r>
              <a:rPr lang="en-US" dirty="0"/>
              <a:t> </a:t>
            </a:r>
            <a:r>
              <a:rPr lang="en-US" b="1" dirty="0"/>
              <a:t>Tri-consonantal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50124"/>
            <a:ext cx="8946541" cy="4598275"/>
          </a:xfrm>
        </p:spPr>
        <p:txBody>
          <a:bodyPr>
            <a:normAutofit/>
          </a:bodyPr>
          <a:lstStyle/>
          <a:p>
            <a:r>
              <a:rPr lang="en-US" sz="2800" dirty="0"/>
              <a:t>Many Hebrew words are built off a tri-consonantal root with various prefixes (often </a:t>
            </a:r>
            <a:r>
              <a:rPr lang="he-IL" sz="3600" dirty="0"/>
              <a:t>ת</a:t>
            </a:r>
            <a:r>
              <a:rPr lang="he-IL" sz="2800" dirty="0"/>
              <a:t>ּ</a:t>
            </a:r>
            <a:r>
              <a:rPr lang="en-US" sz="2800" dirty="0"/>
              <a:t> or </a:t>
            </a:r>
            <a:r>
              <a:rPr lang="he-IL" sz="4000" dirty="0"/>
              <a:t>מ</a:t>
            </a:r>
            <a:r>
              <a:rPr lang="en-US" sz="2800" dirty="0"/>
              <a:t>) or suffixes (</a:t>
            </a:r>
            <a:r>
              <a:rPr lang="he-IL" sz="4000" dirty="0"/>
              <a:t>ִים  ָה </a:t>
            </a:r>
            <a:r>
              <a:rPr lang="en-US" sz="4000" dirty="0" smtClean="0"/>
              <a:t> </a:t>
            </a:r>
            <a:r>
              <a:rPr lang="en-US" sz="2800" dirty="0" smtClean="0"/>
              <a:t> or </a:t>
            </a:r>
            <a:r>
              <a:rPr lang="he-IL" sz="3600" dirty="0"/>
              <a:t>וֹת</a:t>
            </a:r>
            <a:r>
              <a:rPr lang="en-US" sz="3600" dirty="0"/>
              <a:t> </a:t>
            </a:r>
            <a:r>
              <a:rPr lang="en-US" sz="2800" dirty="0"/>
              <a:t>for nouns--masculine/feminine singular/plural) and various pronominal suffixes added to the ends of verbs (</a:t>
            </a:r>
            <a:r>
              <a:rPr lang="he-IL" sz="3600" dirty="0"/>
              <a:t>תִּי</a:t>
            </a:r>
            <a:r>
              <a:rPr lang="en-US" sz="2800" dirty="0"/>
              <a:t> or </a:t>
            </a:r>
            <a:r>
              <a:rPr lang="he-IL" sz="3600" dirty="0"/>
              <a:t>תָּ</a:t>
            </a:r>
            <a:r>
              <a:rPr lang="en-US" sz="3600" dirty="0"/>
              <a:t>, </a:t>
            </a:r>
            <a:r>
              <a:rPr lang="en-US" sz="2800" dirty="0"/>
              <a:t>etc. 1</a:t>
            </a:r>
            <a:r>
              <a:rPr lang="en-US" sz="2800" baseline="30000" dirty="0"/>
              <a:t>st</a:t>
            </a:r>
            <a:r>
              <a:rPr lang="en-US" sz="2800" dirty="0"/>
              <a:t> person, 2</a:t>
            </a:r>
            <a:r>
              <a:rPr lang="en-US" sz="2800" baseline="30000" dirty="0"/>
              <a:t>nd</a:t>
            </a:r>
            <a:r>
              <a:rPr lang="en-US" sz="2800" dirty="0"/>
              <a:t> person, 3</a:t>
            </a:r>
            <a:r>
              <a:rPr lang="en-US" sz="2800" baseline="30000" dirty="0"/>
              <a:t>rd</a:t>
            </a:r>
            <a:r>
              <a:rPr lang="en-US" sz="2800" dirty="0"/>
              <a:t> person, singular/plural) or infixes </a:t>
            </a:r>
            <a:r>
              <a:rPr lang="en-US" sz="2800" dirty="0" smtClean="0"/>
              <a:t>(</a:t>
            </a:r>
            <a:r>
              <a:rPr lang="he-IL" sz="2800" dirty="0" smtClean="0"/>
              <a:t>ִי </a:t>
            </a:r>
            <a:r>
              <a:rPr lang="en-US" sz="2800" dirty="0" smtClean="0"/>
              <a:t>  or </a:t>
            </a:r>
            <a:r>
              <a:rPr lang="he-IL" sz="2800" dirty="0"/>
              <a:t>וֹ </a:t>
            </a:r>
            <a:r>
              <a:rPr lang="en-US" sz="2800" dirty="0" smtClean="0"/>
              <a:t>  etc</a:t>
            </a:r>
            <a:r>
              <a:rPr lang="en-US" sz="2800" dirty="0"/>
              <a:t>.).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18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Tri-consonantal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1746"/>
            <a:ext cx="9728172" cy="4586653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he-IL" sz="3200" dirty="0" smtClean="0"/>
              <a:t>צָדֵק</a:t>
            </a:r>
            <a:r>
              <a:rPr lang="he-IL" dirty="0" smtClean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to be just (verb)</a:t>
            </a:r>
          </a:p>
          <a:p>
            <a:r>
              <a:rPr lang="en-US" dirty="0"/>
              <a:t>		</a:t>
            </a:r>
            <a:r>
              <a:rPr lang="he-IL" sz="3200" dirty="0"/>
              <a:t>צָדַקְתִּי</a:t>
            </a:r>
            <a:r>
              <a:rPr lang="he-IL" dirty="0"/>
              <a:t> </a:t>
            </a:r>
            <a:r>
              <a:rPr lang="en-US" dirty="0"/>
              <a:t>	I am righteous/innocent (1cs verb)</a:t>
            </a:r>
          </a:p>
          <a:p>
            <a:r>
              <a:rPr lang="en-US" dirty="0"/>
              <a:t> 		</a:t>
            </a:r>
            <a:r>
              <a:rPr lang="he-IL" sz="3200" dirty="0"/>
              <a:t>צֶ֫דֶק</a:t>
            </a:r>
            <a:r>
              <a:rPr lang="en-US" dirty="0"/>
              <a:t> 	</a:t>
            </a:r>
            <a:r>
              <a:rPr lang="he-IL" dirty="0"/>
              <a:t>	</a:t>
            </a:r>
            <a:r>
              <a:rPr lang="en-US" dirty="0"/>
              <a:t>righteousness (noun: masculine)</a:t>
            </a:r>
          </a:p>
          <a:p>
            <a:r>
              <a:rPr lang="en-US" dirty="0"/>
              <a:t> 		</a:t>
            </a:r>
            <a:r>
              <a:rPr lang="he-IL" sz="3200" dirty="0"/>
              <a:t>צְדָקָה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       righteousness </a:t>
            </a:r>
            <a:r>
              <a:rPr lang="en-US" dirty="0"/>
              <a:t>(noun: feminine)</a:t>
            </a:r>
          </a:p>
          <a:p>
            <a:r>
              <a:rPr lang="en-US" dirty="0"/>
              <a:t> 		</a:t>
            </a:r>
            <a:r>
              <a:rPr lang="he-IL" sz="3200" dirty="0"/>
              <a:t>צַדִּיק</a:t>
            </a:r>
            <a:r>
              <a:rPr lang="en-US" dirty="0"/>
              <a:t> 	</a:t>
            </a:r>
            <a:r>
              <a:rPr lang="he-IL" dirty="0"/>
              <a:t>	</a:t>
            </a:r>
            <a:r>
              <a:rPr lang="en-US" dirty="0"/>
              <a:t>righteous, just (adjective)</a:t>
            </a:r>
          </a:p>
          <a:p>
            <a:r>
              <a:rPr lang="en-US" dirty="0"/>
              <a:t> 		</a:t>
            </a:r>
            <a:r>
              <a:rPr lang="he-IL" sz="3200" dirty="0"/>
              <a:t>צָדוֹק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      </a:t>
            </a:r>
            <a:r>
              <a:rPr lang="en-US" dirty="0" err="1" smtClean="0"/>
              <a:t>Zadok</a:t>
            </a:r>
            <a:r>
              <a:rPr lang="en-US" dirty="0" smtClean="0"/>
              <a:t> </a:t>
            </a:r>
            <a:r>
              <a:rPr lang="en-US" dirty="0"/>
              <a:t>(proper noun; name of priest from David’s time)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6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Verbs:  Perfect and Imperfect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06729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perfect</a:t>
            </a:r>
            <a:r>
              <a:rPr lang="en-US" sz="2800" dirty="0"/>
              <a:t> (ca. 21,000 usages) is usually translated as a simple past tense portraying the action as completed (e.g. </a:t>
            </a:r>
            <a:r>
              <a:rPr lang="he-IL" sz="4000" dirty="0"/>
              <a:t>שָׁמַר</a:t>
            </a:r>
            <a:r>
              <a:rPr lang="en-US" sz="2800" dirty="0"/>
              <a:t> he guarded).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b="1" dirty="0"/>
              <a:t>imperfect</a:t>
            </a:r>
            <a:r>
              <a:rPr lang="en-US" sz="2800" dirty="0"/>
              <a:t> (ca. 31,000 usages) is often translated either as a future (</a:t>
            </a:r>
            <a:r>
              <a:rPr lang="he-IL" sz="4000" dirty="0"/>
              <a:t>אֶשְׁמֹר</a:t>
            </a:r>
            <a:r>
              <a:rPr lang="he-IL" sz="2800" dirty="0"/>
              <a:t> </a:t>
            </a:r>
            <a:r>
              <a:rPr lang="en-US" sz="2800" dirty="0" smtClean="0"/>
              <a:t>  I </a:t>
            </a:r>
            <a:r>
              <a:rPr lang="en-US" sz="2800" dirty="0"/>
              <a:t>will guard) or as a present progressive (</a:t>
            </a:r>
            <a:r>
              <a:rPr lang="he-IL" sz="4000" dirty="0"/>
              <a:t>אֶשְׁמֹר</a:t>
            </a:r>
            <a:r>
              <a:rPr lang="he-IL" sz="2800" dirty="0"/>
              <a:t> </a:t>
            </a:r>
            <a:r>
              <a:rPr lang="en-US" sz="2800" dirty="0" smtClean="0"/>
              <a:t>  I </a:t>
            </a:r>
            <a:r>
              <a:rPr lang="en-US" sz="2800" dirty="0"/>
              <a:t>am guarding). </a:t>
            </a:r>
          </a:p>
        </p:txBody>
      </p:sp>
    </p:spTree>
    <p:extLst>
      <p:ext uri="{BB962C8B-B14F-4D97-AF65-F5344CB8AC3E}">
        <p14:creationId xmlns:p14="http://schemas.microsoft.com/office/powerpoint/2010/main" val="94141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79" y="316083"/>
            <a:ext cx="10852206" cy="1400530"/>
          </a:xfrm>
        </p:spPr>
        <p:txBody>
          <a:bodyPr/>
          <a:lstStyle/>
          <a:p>
            <a:r>
              <a:rPr lang="en-US" b="1" dirty="0"/>
              <a:t>7  Verb Patterns (called </a:t>
            </a:r>
            <a:r>
              <a:rPr lang="en-US" b="1" i="1" dirty="0" err="1"/>
              <a:t>binyanim</a:t>
            </a:r>
            <a:r>
              <a:rPr lang="en-US" b="1" dirty="0"/>
              <a:t> </a:t>
            </a:r>
            <a:r>
              <a:rPr lang="en-US" dirty="0"/>
              <a:t>[</a:t>
            </a:r>
            <a:r>
              <a:rPr lang="he-IL" dirty="0"/>
              <a:t>בִּנְיָנִים</a:t>
            </a:r>
            <a:r>
              <a:rPr lang="en-US" dirty="0"/>
              <a:t>]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80" y="2052918"/>
            <a:ext cx="11705190" cy="4195481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r>
              <a:rPr lang="ar-SA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		</a:t>
            </a:r>
            <a:r>
              <a:rPr lang="en-US" b="1" dirty="0" smtClean="0"/>
              <a:t>                          Simple</a:t>
            </a:r>
            <a:r>
              <a:rPr lang="en-US" b="1" dirty="0"/>
              <a:t>		</a:t>
            </a:r>
            <a:r>
              <a:rPr lang="en-US" b="1" dirty="0" smtClean="0"/>
              <a:t>                       Intensive</a:t>
            </a:r>
            <a:r>
              <a:rPr lang="en-US" b="1" dirty="0"/>
              <a:t>		</a:t>
            </a:r>
            <a:r>
              <a:rPr lang="en-US" b="1" dirty="0" smtClean="0"/>
              <a:t>                Causative</a:t>
            </a:r>
            <a:endParaRPr lang="en-US" dirty="0"/>
          </a:p>
          <a:p>
            <a:r>
              <a:rPr lang="en-US" sz="3600" dirty="0"/>
              <a:t>Active 	</a:t>
            </a:r>
            <a:r>
              <a:rPr lang="en-US" sz="3600" dirty="0" err="1"/>
              <a:t>Qal</a:t>
            </a:r>
            <a:r>
              <a:rPr lang="en-US" sz="3600" dirty="0"/>
              <a:t> (</a:t>
            </a:r>
            <a:r>
              <a:rPr lang="he-IL" sz="3600" dirty="0"/>
              <a:t>שָׁמַר</a:t>
            </a:r>
            <a:r>
              <a:rPr lang="en-US" sz="3600" dirty="0"/>
              <a:t>)	</a:t>
            </a:r>
            <a:r>
              <a:rPr lang="en-US" sz="3600" dirty="0" smtClean="0"/>
              <a:t>    </a:t>
            </a:r>
            <a:r>
              <a:rPr lang="en-US" sz="3600" dirty="0"/>
              <a:t>	</a:t>
            </a:r>
            <a:r>
              <a:rPr lang="en-US" sz="3600" dirty="0" err="1"/>
              <a:t>Piel</a:t>
            </a:r>
            <a:r>
              <a:rPr lang="en-US" sz="3600" dirty="0"/>
              <a:t> </a:t>
            </a:r>
            <a:r>
              <a:rPr lang="he-IL" sz="3600" dirty="0"/>
              <a:t>( שִׁמֵּר)</a:t>
            </a:r>
            <a:r>
              <a:rPr lang="en-US" sz="3600" dirty="0"/>
              <a:t>		</a:t>
            </a:r>
            <a:r>
              <a:rPr lang="en-US" sz="3600" dirty="0" err="1"/>
              <a:t>Hiphil</a:t>
            </a:r>
            <a:r>
              <a:rPr lang="en-US" sz="3600" dirty="0"/>
              <a:t> </a:t>
            </a:r>
            <a:r>
              <a:rPr lang="he-IL" sz="3600" dirty="0"/>
              <a:t>( הִשְׁמִיר)</a:t>
            </a:r>
            <a:endParaRPr lang="en-US" sz="3600" dirty="0"/>
          </a:p>
          <a:p>
            <a:r>
              <a:rPr lang="en-US" sz="3600" dirty="0"/>
              <a:t>Passive 	</a:t>
            </a:r>
            <a:r>
              <a:rPr lang="en-US" sz="3600" dirty="0" err="1"/>
              <a:t>Niphal</a:t>
            </a:r>
            <a:r>
              <a:rPr lang="en-US" sz="3600" dirty="0"/>
              <a:t> (</a:t>
            </a:r>
            <a:r>
              <a:rPr lang="he-IL" sz="3600" dirty="0"/>
              <a:t>נִשְׁמַר </a:t>
            </a:r>
            <a:r>
              <a:rPr lang="en-US" sz="3600" dirty="0"/>
              <a:t>)	</a:t>
            </a:r>
            <a:r>
              <a:rPr lang="en-US" sz="3600" dirty="0" err="1"/>
              <a:t>Pual</a:t>
            </a:r>
            <a:r>
              <a:rPr lang="en-US" sz="3600" dirty="0"/>
              <a:t> (</a:t>
            </a:r>
            <a:r>
              <a:rPr lang="he-IL" sz="3600" dirty="0"/>
              <a:t>שֻׁמַּר </a:t>
            </a:r>
            <a:r>
              <a:rPr lang="en-US" sz="3600" dirty="0"/>
              <a:t>)		</a:t>
            </a:r>
            <a:r>
              <a:rPr lang="en-US" sz="3600" dirty="0" err="1"/>
              <a:t>Hophal</a:t>
            </a:r>
            <a:r>
              <a:rPr lang="en-US" sz="3600" dirty="0"/>
              <a:t> (</a:t>
            </a:r>
            <a:r>
              <a:rPr lang="he-IL" sz="3600" dirty="0"/>
              <a:t>הָשְׁמַר </a:t>
            </a:r>
            <a:r>
              <a:rPr lang="en-US" sz="3600" dirty="0"/>
              <a:t>)</a:t>
            </a:r>
          </a:p>
          <a:p>
            <a:r>
              <a:rPr lang="en-US" sz="3600" dirty="0"/>
              <a:t>Reflexive  							</a:t>
            </a:r>
            <a:r>
              <a:rPr lang="en-US" sz="3600" dirty="0" err="1"/>
              <a:t>Hithpael</a:t>
            </a:r>
            <a:r>
              <a:rPr lang="en-US" sz="3600" dirty="0"/>
              <a:t> (</a:t>
            </a:r>
            <a:r>
              <a:rPr lang="he-IL" sz="3600" dirty="0"/>
              <a:t>הִשְׁתַּמֵּר </a:t>
            </a:r>
            <a:r>
              <a:rPr lang="en-US" sz="3600" dirty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498428" y="1355834"/>
            <a:ext cx="2343806" cy="1828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42234" y="1392620"/>
            <a:ext cx="0" cy="18866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842234" y="1392620"/>
            <a:ext cx="2606566" cy="17920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5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2399" cy="1400530"/>
          </a:xfrm>
        </p:spPr>
        <p:txBody>
          <a:bodyPr/>
          <a:lstStyle/>
          <a:p>
            <a:r>
              <a:rPr lang="en-US" b="1" dirty="0"/>
              <a:t>3. E.        </a:t>
            </a:r>
            <a:r>
              <a:rPr lang="en-US" b="1" dirty="0" err="1"/>
              <a:t>Qal</a:t>
            </a:r>
            <a:r>
              <a:rPr lang="en-US" b="1" dirty="0"/>
              <a:t> Perfect Paradigm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44" y="2052918"/>
            <a:ext cx="11929241" cy="4547579"/>
          </a:xfrm>
        </p:spPr>
        <p:txBody>
          <a:bodyPr>
            <a:normAutofit/>
          </a:bodyPr>
          <a:lstStyle/>
          <a:p>
            <a:r>
              <a:rPr lang="en-US" sz="3800" dirty="0" smtClean="0"/>
              <a:t>                Singular                               </a:t>
            </a:r>
            <a:r>
              <a:rPr lang="en-US" sz="3800" dirty="0"/>
              <a:t>Plural</a:t>
            </a:r>
          </a:p>
          <a:p>
            <a:r>
              <a:rPr lang="en-US" sz="3500" dirty="0"/>
              <a:t>1CS		</a:t>
            </a:r>
            <a:r>
              <a:rPr lang="en-US" sz="3500" dirty="0" smtClean="0"/>
              <a:t>    </a:t>
            </a:r>
            <a:r>
              <a:rPr lang="en-US" sz="2800" dirty="0"/>
              <a:t>I guarded</a:t>
            </a:r>
            <a:r>
              <a:rPr lang="en-US" sz="3500" dirty="0"/>
              <a:t>		</a:t>
            </a:r>
            <a:r>
              <a:rPr lang="en-US" sz="3500" dirty="0" smtClean="0"/>
              <a:t>              1 </a:t>
            </a:r>
            <a:r>
              <a:rPr lang="en-US" sz="3500" dirty="0"/>
              <a:t>CP </a:t>
            </a:r>
            <a:r>
              <a:rPr lang="en-US" sz="3500" dirty="0" smtClean="0"/>
              <a:t>    </a:t>
            </a:r>
            <a:r>
              <a:rPr lang="en-US" sz="2800" dirty="0" smtClean="0"/>
              <a:t>we </a:t>
            </a:r>
            <a:r>
              <a:rPr lang="en-US" sz="2800" dirty="0"/>
              <a:t>guarded    </a:t>
            </a:r>
          </a:p>
          <a:p>
            <a:r>
              <a:rPr lang="en-US" sz="3500" dirty="0"/>
              <a:t>2 MS </a:t>
            </a:r>
            <a:r>
              <a:rPr lang="en-US" sz="3500" dirty="0" smtClean="0"/>
              <a:t>       </a:t>
            </a:r>
            <a:r>
              <a:rPr lang="en-US" sz="2800" dirty="0" smtClean="0"/>
              <a:t>you </a:t>
            </a:r>
            <a:r>
              <a:rPr lang="en-US" sz="2800" dirty="0"/>
              <a:t>(m.) </a:t>
            </a:r>
            <a:r>
              <a:rPr lang="en-US" sz="2800" dirty="0" smtClean="0"/>
              <a:t>guarded </a:t>
            </a:r>
            <a:r>
              <a:rPr lang="en-US" sz="3500" dirty="0"/>
              <a:t>	</a:t>
            </a:r>
            <a:r>
              <a:rPr lang="en-US" sz="3500" dirty="0" smtClean="0"/>
              <a:t>       2 </a:t>
            </a:r>
            <a:r>
              <a:rPr lang="en-US" sz="3500" dirty="0"/>
              <a:t>MP </a:t>
            </a:r>
            <a:r>
              <a:rPr lang="en-US" sz="3500" dirty="0" smtClean="0"/>
              <a:t>    </a:t>
            </a:r>
            <a:r>
              <a:rPr lang="en-US" sz="2800" dirty="0" smtClean="0"/>
              <a:t>you </a:t>
            </a:r>
            <a:r>
              <a:rPr lang="en-US" sz="2800" dirty="0"/>
              <a:t>(m.) guarded  </a:t>
            </a:r>
          </a:p>
          <a:p>
            <a:r>
              <a:rPr lang="en-US" sz="3500" dirty="0"/>
              <a:t>2 FS </a:t>
            </a:r>
            <a:r>
              <a:rPr lang="en-US" sz="3500" dirty="0" smtClean="0"/>
              <a:t>         </a:t>
            </a:r>
            <a:r>
              <a:rPr lang="en-US" sz="2800" dirty="0" smtClean="0"/>
              <a:t>you </a:t>
            </a:r>
            <a:r>
              <a:rPr lang="en-US" sz="2800" dirty="0"/>
              <a:t>(f.) guarded </a:t>
            </a:r>
            <a:r>
              <a:rPr lang="en-US" sz="3500" dirty="0"/>
              <a:t>	</a:t>
            </a:r>
            <a:r>
              <a:rPr lang="en-US" sz="3500" dirty="0" smtClean="0"/>
              <a:t>       2 </a:t>
            </a:r>
            <a:r>
              <a:rPr lang="en-US" sz="3500" dirty="0"/>
              <a:t>FP </a:t>
            </a:r>
            <a:r>
              <a:rPr lang="en-US" sz="3500" dirty="0" smtClean="0"/>
              <a:t>     </a:t>
            </a:r>
            <a:r>
              <a:rPr lang="en-US" sz="2800" dirty="0" smtClean="0"/>
              <a:t>you </a:t>
            </a:r>
            <a:r>
              <a:rPr lang="en-US" sz="2800" dirty="0"/>
              <a:t>(f.) guarded     </a:t>
            </a:r>
          </a:p>
          <a:p>
            <a:r>
              <a:rPr lang="en-US" sz="3500" dirty="0"/>
              <a:t>3 MS </a:t>
            </a:r>
            <a:r>
              <a:rPr lang="en-US" sz="3500" dirty="0" smtClean="0"/>
              <a:t>       </a:t>
            </a:r>
            <a:r>
              <a:rPr lang="en-US" sz="2600" dirty="0" smtClean="0"/>
              <a:t>he </a:t>
            </a:r>
            <a:r>
              <a:rPr lang="en-US" sz="2600" dirty="0"/>
              <a:t>guarded  </a:t>
            </a:r>
            <a:r>
              <a:rPr lang="en-US" sz="3500" dirty="0"/>
              <a:t>	</a:t>
            </a:r>
            <a:r>
              <a:rPr lang="en-US" sz="3500" dirty="0" smtClean="0"/>
              <a:t>              3 </a:t>
            </a:r>
            <a:r>
              <a:rPr lang="en-US" sz="3500" dirty="0"/>
              <a:t>CP </a:t>
            </a:r>
            <a:r>
              <a:rPr lang="en-US" sz="3500" dirty="0" smtClean="0"/>
              <a:t>    </a:t>
            </a:r>
            <a:r>
              <a:rPr lang="en-US" sz="2600" dirty="0" smtClean="0"/>
              <a:t>they </a:t>
            </a:r>
            <a:r>
              <a:rPr lang="en-US" sz="2600" dirty="0"/>
              <a:t>guarded   </a:t>
            </a:r>
          </a:p>
          <a:p>
            <a:r>
              <a:rPr lang="en-US" sz="3500" dirty="0"/>
              <a:t>3 FS </a:t>
            </a:r>
            <a:r>
              <a:rPr lang="en-US" sz="3500" dirty="0" smtClean="0"/>
              <a:t>         </a:t>
            </a:r>
            <a:r>
              <a:rPr lang="en-US" sz="2600" dirty="0" smtClean="0"/>
              <a:t>she </a:t>
            </a:r>
            <a:r>
              <a:rPr lang="en-US" sz="2600" dirty="0"/>
              <a:t>guarded      </a:t>
            </a:r>
            <a:r>
              <a:rPr lang="en-US" sz="3500" dirty="0"/>
              <a:t>	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930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2399" cy="1400530"/>
          </a:xfrm>
        </p:spPr>
        <p:txBody>
          <a:bodyPr/>
          <a:lstStyle/>
          <a:p>
            <a:r>
              <a:rPr lang="en-US" b="1" dirty="0"/>
              <a:t>3. E. </a:t>
            </a:r>
            <a:r>
              <a:rPr lang="en-US" b="1" dirty="0" err="1" smtClean="0"/>
              <a:t>Qal</a:t>
            </a:r>
            <a:r>
              <a:rPr lang="en-US" b="1" dirty="0" smtClean="0"/>
              <a:t> </a:t>
            </a:r>
            <a:r>
              <a:rPr lang="en-US" b="1" dirty="0"/>
              <a:t>Perfect Paradigm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44" y="2052918"/>
            <a:ext cx="11929241" cy="4547579"/>
          </a:xfrm>
        </p:spPr>
        <p:txBody>
          <a:bodyPr>
            <a:normAutofit fontScale="85000" lnSpcReduction="10000"/>
          </a:bodyPr>
          <a:lstStyle/>
          <a:p>
            <a:r>
              <a:rPr lang="en-US" sz="3800" dirty="0" smtClean="0"/>
              <a:t>                           Singular                               </a:t>
            </a:r>
            <a:r>
              <a:rPr lang="en-US" sz="3800" dirty="0"/>
              <a:t>Plural</a:t>
            </a:r>
          </a:p>
          <a:p>
            <a:r>
              <a:rPr lang="en-US" sz="3500" dirty="0"/>
              <a:t>1CS		</a:t>
            </a:r>
            <a:r>
              <a:rPr lang="he-IL" sz="4300" dirty="0"/>
              <a:t>שָׁמַרְתִּי</a:t>
            </a:r>
            <a:r>
              <a:rPr lang="en-US" sz="3500" dirty="0"/>
              <a:t>    </a:t>
            </a:r>
            <a:r>
              <a:rPr lang="en-US" sz="2800" dirty="0"/>
              <a:t>I guarded</a:t>
            </a:r>
            <a:r>
              <a:rPr lang="en-US" sz="3500" dirty="0"/>
              <a:t>		</a:t>
            </a:r>
            <a:r>
              <a:rPr lang="en-US" sz="3500" dirty="0" smtClean="0"/>
              <a:t>        1 </a:t>
            </a:r>
            <a:r>
              <a:rPr lang="en-US" sz="3500" dirty="0"/>
              <a:t>CP     </a:t>
            </a:r>
            <a:r>
              <a:rPr lang="he-IL" sz="4300" dirty="0"/>
              <a:t>שָׁמַרְנוּ</a:t>
            </a:r>
            <a:r>
              <a:rPr lang="en-US" sz="3500" dirty="0"/>
              <a:t>   </a:t>
            </a:r>
            <a:r>
              <a:rPr lang="en-US" sz="2800" dirty="0"/>
              <a:t>we guarded    </a:t>
            </a:r>
          </a:p>
          <a:p>
            <a:r>
              <a:rPr lang="en-US" sz="3500" dirty="0"/>
              <a:t>2 MS     </a:t>
            </a:r>
            <a:r>
              <a:rPr lang="he-IL" sz="4300" dirty="0" smtClean="0"/>
              <a:t>שָׁמַרְתָּ</a:t>
            </a:r>
            <a:r>
              <a:rPr lang="he-IL" sz="3500" dirty="0" smtClean="0"/>
              <a:t>  </a:t>
            </a:r>
            <a:r>
              <a:rPr lang="en-US" sz="3500" dirty="0" smtClean="0"/>
              <a:t>  </a:t>
            </a:r>
            <a:r>
              <a:rPr lang="en-US" sz="3500" dirty="0" smtClean="0"/>
              <a:t>   </a:t>
            </a:r>
            <a:r>
              <a:rPr lang="en-US" sz="2800" dirty="0" smtClean="0"/>
              <a:t>you </a:t>
            </a:r>
            <a:r>
              <a:rPr lang="en-US" sz="2800" dirty="0"/>
              <a:t>(m.) </a:t>
            </a:r>
            <a:r>
              <a:rPr lang="en-US" sz="2800" dirty="0" smtClean="0"/>
              <a:t>guarded </a:t>
            </a:r>
            <a:r>
              <a:rPr lang="en-US" sz="3500" dirty="0"/>
              <a:t>	</a:t>
            </a:r>
            <a:r>
              <a:rPr lang="en-US" sz="3500" dirty="0" smtClean="0"/>
              <a:t>2 </a:t>
            </a:r>
            <a:r>
              <a:rPr lang="en-US" sz="3500" dirty="0"/>
              <a:t>MP   </a:t>
            </a:r>
            <a:r>
              <a:rPr lang="he-IL" sz="4300" dirty="0"/>
              <a:t>שְׁמַרְתֶּם</a:t>
            </a:r>
            <a:r>
              <a:rPr lang="en-US" sz="3500" dirty="0"/>
              <a:t>  </a:t>
            </a:r>
            <a:r>
              <a:rPr lang="en-US" sz="2800" dirty="0"/>
              <a:t>you (m.) guarded  </a:t>
            </a:r>
          </a:p>
          <a:p>
            <a:r>
              <a:rPr lang="en-US" sz="3500" dirty="0"/>
              <a:t>2 FS        </a:t>
            </a:r>
            <a:r>
              <a:rPr lang="en-US" sz="3500" dirty="0" smtClean="0"/>
              <a:t>  </a:t>
            </a:r>
            <a:r>
              <a:rPr lang="he-IL" sz="4300" dirty="0"/>
              <a:t>שְׁמַרְתְּ</a:t>
            </a:r>
            <a:r>
              <a:rPr lang="en-US" sz="3500" dirty="0"/>
              <a:t>     </a:t>
            </a:r>
            <a:r>
              <a:rPr lang="en-US" sz="2800" dirty="0"/>
              <a:t>you (f.) guarded </a:t>
            </a:r>
            <a:r>
              <a:rPr lang="en-US" sz="3500" dirty="0"/>
              <a:t>	2 FP     </a:t>
            </a:r>
            <a:r>
              <a:rPr lang="he-IL" sz="4300" dirty="0"/>
              <a:t>שְׁמַרְתֶּן</a:t>
            </a:r>
            <a:r>
              <a:rPr lang="en-US" sz="3500" dirty="0"/>
              <a:t>   </a:t>
            </a:r>
            <a:r>
              <a:rPr lang="en-US" sz="2800" dirty="0"/>
              <a:t>you (f.) guarded     </a:t>
            </a:r>
          </a:p>
          <a:p>
            <a:r>
              <a:rPr lang="en-US" sz="3500" dirty="0"/>
              <a:t>3 MS            </a:t>
            </a:r>
            <a:r>
              <a:rPr lang="he-IL" sz="4300" dirty="0"/>
              <a:t>שָׁמַר</a:t>
            </a:r>
            <a:r>
              <a:rPr lang="en-US" sz="3500" dirty="0"/>
              <a:t>      </a:t>
            </a:r>
            <a:r>
              <a:rPr lang="en-US" sz="2600" dirty="0"/>
              <a:t>he guarded  </a:t>
            </a:r>
            <a:r>
              <a:rPr lang="en-US" sz="3500" dirty="0"/>
              <a:t>		3 CP       </a:t>
            </a:r>
            <a:r>
              <a:rPr lang="he-IL" sz="4700" dirty="0"/>
              <a:t>שָֽׁמְרוּ</a:t>
            </a:r>
            <a:r>
              <a:rPr lang="en-US" sz="3500" dirty="0"/>
              <a:t>   </a:t>
            </a:r>
            <a:r>
              <a:rPr lang="en-US" sz="2600" dirty="0"/>
              <a:t>they guarded   </a:t>
            </a:r>
          </a:p>
          <a:p>
            <a:r>
              <a:rPr lang="en-US" sz="3500" dirty="0"/>
              <a:t>3 FS            </a:t>
            </a:r>
            <a:r>
              <a:rPr lang="he-IL" sz="4700" dirty="0"/>
              <a:t>שָֽׁמְרָה</a:t>
            </a:r>
            <a:r>
              <a:rPr lang="en-US" sz="3500" dirty="0"/>
              <a:t>     </a:t>
            </a:r>
            <a:r>
              <a:rPr lang="en-US" sz="2600" dirty="0"/>
              <a:t>she guarded      </a:t>
            </a:r>
            <a:r>
              <a:rPr lang="en-US" sz="3500" dirty="0"/>
              <a:t>	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1775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2399" cy="1400530"/>
          </a:xfrm>
        </p:spPr>
        <p:txBody>
          <a:bodyPr/>
          <a:lstStyle/>
          <a:p>
            <a:r>
              <a:rPr lang="en-US" b="1" dirty="0"/>
              <a:t>3. E.        </a:t>
            </a:r>
            <a:r>
              <a:rPr lang="en-US" b="1" dirty="0" err="1"/>
              <a:t>Qal</a:t>
            </a:r>
            <a:r>
              <a:rPr lang="en-US" b="1" dirty="0"/>
              <a:t> Perfect Paradigm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– </a:t>
            </a:r>
            <a:r>
              <a:rPr lang="en-US" b="1" dirty="0"/>
              <a:t>First Chant (know this by heart)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44" y="2052918"/>
            <a:ext cx="11929241" cy="4547579"/>
          </a:xfrm>
        </p:spPr>
        <p:txBody>
          <a:bodyPr>
            <a:normAutofit lnSpcReduction="10000"/>
          </a:bodyPr>
          <a:lstStyle/>
          <a:p>
            <a:r>
              <a:rPr lang="en-US" sz="3800" dirty="0" smtClean="0"/>
              <a:t>                   Singular                             </a:t>
            </a:r>
            <a:r>
              <a:rPr lang="en-US" sz="3800" dirty="0"/>
              <a:t>Plural</a:t>
            </a:r>
          </a:p>
          <a:p>
            <a:r>
              <a:rPr lang="en-US" sz="3500" dirty="0"/>
              <a:t>1CS	</a:t>
            </a:r>
            <a:r>
              <a:rPr lang="en-US" sz="3500" dirty="0" smtClean="0"/>
              <a:t>            </a:t>
            </a:r>
            <a:r>
              <a:rPr lang="he-IL" sz="4300" dirty="0" smtClean="0"/>
              <a:t>שָׁמַרְתִּי</a:t>
            </a:r>
            <a:r>
              <a:rPr lang="en-US" sz="3500" dirty="0" smtClean="0"/>
              <a:t>    </a:t>
            </a:r>
            <a:r>
              <a:rPr lang="en-US" sz="3500" dirty="0"/>
              <a:t>		</a:t>
            </a:r>
            <a:r>
              <a:rPr lang="en-US" sz="3500" dirty="0" smtClean="0"/>
              <a:t>        1 </a:t>
            </a:r>
            <a:r>
              <a:rPr lang="en-US" sz="3500" dirty="0"/>
              <a:t>CP   </a:t>
            </a:r>
            <a:r>
              <a:rPr lang="en-US" sz="3500" dirty="0" smtClean="0"/>
              <a:t>       </a:t>
            </a:r>
            <a:r>
              <a:rPr lang="he-IL" sz="4300" dirty="0"/>
              <a:t>שָׁמַרְנוּ</a:t>
            </a:r>
            <a:r>
              <a:rPr lang="en-US" sz="3500" dirty="0"/>
              <a:t>   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3500" dirty="0"/>
              <a:t>2 MS </a:t>
            </a:r>
            <a:r>
              <a:rPr lang="en-US" sz="3500" dirty="0" smtClean="0"/>
              <a:t>          </a:t>
            </a:r>
            <a:r>
              <a:rPr lang="he-IL" sz="4300" dirty="0" smtClean="0"/>
              <a:t>שָׁמַרְתָּ</a:t>
            </a:r>
            <a:r>
              <a:rPr lang="he-IL" sz="3500" dirty="0" smtClean="0"/>
              <a:t>  </a:t>
            </a:r>
            <a:r>
              <a:rPr lang="en-US" sz="3500" dirty="0" smtClean="0"/>
              <a:t>   </a:t>
            </a:r>
            <a:r>
              <a:rPr lang="en-US" sz="2800" dirty="0" smtClean="0"/>
              <a:t> </a:t>
            </a:r>
            <a:r>
              <a:rPr lang="en-US" sz="3500" dirty="0"/>
              <a:t>	</a:t>
            </a:r>
            <a:r>
              <a:rPr lang="en-US" sz="3500" dirty="0" smtClean="0"/>
              <a:t>               2 </a:t>
            </a:r>
            <a:r>
              <a:rPr lang="en-US" sz="3500" dirty="0"/>
              <a:t>MP  </a:t>
            </a:r>
            <a:r>
              <a:rPr lang="en-US" sz="3500" dirty="0" smtClean="0"/>
              <a:t>      </a:t>
            </a:r>
            <a:r>
              <a:rPr lang="he-IL" sz="4300" dirty="0"/>
              <a:t>שְׁמַרְתֶּם</a:t>
            </a:r>
            <a:r>
              <a:rPr lang="en-US" sz="3500" dirty="0"/>
              <a:t>  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3500" dirty="0"/>
              <a:t>2 FS   </a:t>
            </a:r>
            <a:r>
              <a:rPr lang="en-US" sz="3500" dirty="0" smtClean="0"/>
              <a:t>           </a:t>
            </a:r>
            <a:r>
              <a:rPr lang="he-IL" sz="4300" dirty="0" smtClean="0"/>
              <a:t>שָׁמַרְתְּ</a:t>
            </a:r>
            <a:r>
              <a:rPr lang="en-US" sz="3500" dirty="0" smtClean="0"/>
              <a:t>     </a:t>
            </a:r>
            <a:r>
              <a:rPr lang="en-US" sz="2800" dirty="0" smtClean="0"/>
              <a:t>                  </a:t>
            </a:r>
            <a:r>
              <a:rPr lang="en-US" sz="3500" dirty="0" smtClean="0"/>
              <a:t>2 </a:t>
            </a:r>
            <a:r>
              <a:rPr lang="en-US" sz="3500" dirty="0"/>
              <a:t>FP   </a:t>
            </a:r>
            <a:r>
              <a:rPr lang="en-US" sz="3500" dirty="0" smtClean="0"/>
              <a:t>        </a:t>
            </a:r>
            <a:r>
              <a:rPr lang="he-IL" sz="4300" dirty="0"/>
              <a:t>שְׁמַרְתֶּן</a:t>
            </a:r>
            <a:r>
              <a:rPr lang="en-US" sz="3500" dirty="0"/>
              <a:t>   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3500" dirty="0"/>
              <a:t>3 MS </a:t>
            </a:r>
            <a:r>
              <a:rPr lang="en-US" sz="3500" dirty="0" smtClean="0"/>
              <a:t>             </a:t>
            </a:r>
            <a:r>
              <a:rPr lang="he-IL" sz="4300" dirty="0"/>
              <a:t>שָׁמַר</a:t>
            </a:r>
            <a:r>
              <a:rPr lang="en-US" sz="3500" dirty="0"/>
              <a:t>      </a:t>
            </a:r>
            <a:r>
              <a:rPr lang="en-US" sz="2600" dirty="0" smtClean="0"/>
              <a:t> </a:t>
            </a:r>
            <a:r>
              <a:rPr lang="en-US" sz="3500" dirty="0"/>
              <a:t>		</a:t>
            </a:r>
            <a:r>
              <a:rPr lang="en-US" sz="3500" dirty="0" smtClean="0"/>
              <a:t>       3 </a:t>
            </a:r>
            <a:r>
              <a:rPr lang="en-US" sz="3500" dirty="0"/>
              <a:t>CP   </a:t>
            </a:r>
            <a:r>
              <a:rPr lang="en-US" sz="3500" dirty="0" smtClean="0"/>
              <a:t>        </a:t>
            </a:r>
            <a:r>
              <a:rPr lang="he-IL" sz="4700" dirty="0"/>
              <a:t>שָֽׁמְרוּ</a:t>
            </a:r>
            <a:r>
              <a:rPr lang="en-US" sz="3500" dirty="0"/>
              <a:t>   </a:t>
            </a:r>
            <a:r>
              <a:rPr lang="en-US" sz="2600" dirty="0" smtClean="0"/>
              <a:t> </a:t>
            </a:r>
            <a:endParaRPr lang="en-US" sz="2600" dirty="0"/>
          </a:p>
          <a:p>
            <a:r>
              <a:rPr lang="en-US" sz="3500" dirty="0"/>
              <a:t>3 FS  </a:t>
            </a:r>
            <a:r>
              <a:rPr lang="en-US" sz="3500" dirty="0" smtClean="0"/>
              <a:t>           </a:t>
            </a:r>
            <a:r>
              <a:rPr lang="he-IL" sz="4700" dirty="0"/>
              <a:t>שָֽׁמְרָה</a:t>
            </a:r>
            <a:r>
              <a:rPr lang="en-US" sz="3500" dirty="0"/>
              <a:t>     </a:t>
            </a:r>
            <a:r>
              <a:rPr lang="en-US" sz="2600" dirty="0" smtClean="0"/>
              <a:t> </a:t>
            </a:r>
            <a:r>
              <a:rPr lang="en-US" sz="3500" dirty="0"/>
              <a:t>	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0769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Speak </a:t>
            </a:r>
            <a:r>
              <a:rPr lang="en-US" b="1" dirty="0"/>
              <a:t>and write Hebrew: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63288"/>
            <a:ext cx="10617633" cy="4885112"/>
          </a:xfrm>
        </p:spPr>
        <p:txBody>
          <a:bodyPr>
            <a:normAutofit/>
          </a:bodyPr>
          <a:lstStyle/>
          <a:p>
            <a:r>
              <a:rPr lang="he-IL" sz="4300" dirty="0" smtClean="0"/>
              <a:t>שָׁלוֹם        בּוֹקֶר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3600" dirty="0"/>
              <a:t>	</a:t>
            </a:r>
            <a:r>
              <a:rPr lang="en-US" sz="2800" dirty="0"/>
              <a:t> 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r>
              <a:rPr lang="he-IL" sz="2800" dirty="0" smtClean="0"/>
              <a:t>    </a:t>
            </a:r>
            <a:r>
              <a:rPr lang="en-US" sz="2800" dirty="0" smtClean="0"/>
              <a:t>Hello</a:t>
            </a:r>
            <a:r>
              <a:rPr lang="en-US" sz="2800" dirty="0"/>
              <a:t>, good morning	</a:t>
            </a:r>
            <a:br>
              <a:rPr lang="en-US" sz="2800" dirty="0"/>
            </a:br>
            <a:r>
              <a:rPr lang="en-US" sz="2800" dirty="0" smtClean="0"/>
              <a:t>good  </a:t>
            </a:r>
            <a:r>
              <a:rPr lang="he-IL" sz="2800" dirty="0" smtClean="0"/>
              <a:t>     </a:t>
            </a:r>
            <a:r>
              <a:rPr lang="en-US" sz="2800" dirty="0" smtClean="0"/>
              <a:t>  </a:t>
            </a:r>
            <a:r>
              <a:rPr lang="en-US" sz="2800" dirty="0"/>
              <a:t>morning   </a:t>
            </a:r>
            <a:r>
              <a:rPr lang="he-IL" sz="2800" smtClean="0"/>
              <a:t>   </a:t>
            </a:r>
            <a:r>
              <a:rPr lang="en-US" sz="280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שָׁלוֹם         </a:t>
            </a:r>
            <a:r>
              <a:rPr lang="he-IL" sz="4300" dirty="0"/>
              <a:t>עֶרֶב </a:t>
            </a:r>
            <a:r>
              <a:rPr lang="he-IL" sz="4300" dirty="0" smtClean="0"/>
              <a:t>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3600" dirty="0"/>
              <a:t>	</a:t>
            </a:r>
            <a:r>
              <a:rPr lang="he-IL" sz="3600" dirty="0" smtClean="0"/>
              <a:t>   </a:t>
            </a:r>
            <a:r>
              <a:rPr lang="he-IL" sz="2800" dirty="0" smtClean="0"/>
              <a:t> </a:t>
            </a:r>
            <a:r>
              <a:rPr lang="en-US" sz="2800" dirty="0" smtClean="0"/>
              <a:t>Hello</a:t>
            </a:r>
            <a:r>
              <a:rPr lang="en-US" sz="2800" dirty="0"/>
              <a:t>, good evening	</a:t>
            </a:r>
            <a:br>
              <a:rPr lang="en-US" sz="2800" dirty="0"/>
            </a:br>
            <a:r>
              <a:rPr lang="en-US" sz="2800" dirty="0" smtClean="0"/>
              <a:t>good    </a:t>
            </a:r>
            <a:r>
              <a:rPr lang="he-IL" sz="2800" dirty="0" smtClean="0"/>
              <a:t>    </a:t>
            </a:r>
            <a:r>
              <a:rPr lang="en-US" sz="2800" dirty="0" smtClean="0"/>
              <a:t>evening   </a:t>
            </a:r>
            <a:r>
              <a:rPr lang="he-IL" sz="2800" dirty="0" smtClean="0"/>
              <a:t>     </a:t>
            </a:r>
            <a:r>
              <a:rPr lang="en-US" sz="2800" dirty="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שָׁלוֹם        לַיְלָה          טוֹב</a:t>
            </a:r>
            <a:r>
              <a:rPr lang="en-US" sz="4300" dirty="0" smtClean="0"/>
              <a:t> </a:t>
            </a:r>
            <a:r>
              <a:rPr lang="en-US" sz="2800" dirty="0" smtClean="0"/>
              <a:t>	</a:t>
            </a:r>
            <a:r>
              <a:rPr lang="he-IL" sz="2800" dirty="0" smtClean="0"/>
              <a:t>     </a:t>
            </a:r>
            <a:r>
              <a:rPr lang="en-US" sz="2800" dirty="0" smtClean="0"/>
              <a:t>Hello</a:t>
            </a:r>
            <a:r>
              <a:rPr lang="en-US" sz="2800" dirty="0"/>
              <a:t>, good night	</a:t>
            </a:r>
            <a:br>
              <a:rPr lang="en-US" sz="2800" dirty="0"/>
            </a:br>
            <a:r>
              <a:rPr lang="en-US" sz="2800" dirty="0" smtClean="0"/>
              <a:t>good    </a:t>
            </a:r>
            <a:r>
              <a:rPr lang="he-IL" sz="2800" dirty="0" smtClean="0"/>
              <a:t> </a:t>
            </a:r>
            <a:r>
              <a:rPr lang="en-US" sz="2800" dirty="0" smtClean="0"/>
              <a:t> </a:t>
            </a:r>
            <a:r>
              <a:rPr lang="he-IL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/>
              <a:t>night    </a:t>
            </a:r>
            <a:r>
              <a:rPr lang="he-IL" sz="2800" dirty="0" smtClean="0"/>
              <a:t>      </a:t>
            </a:r>
            <a:r>
              <a:rPr lang="en-US" sz="2800" dirty="0" smtClean="0"/>
              <a:t>  </a:t>
            </a:r>
            <a:r>
              <a:rPr lang="en-US" sz="2800" dirty="0"/>
              <a:t>Hello</a:t>
            </a:r>
          </a:p>
          <a:p>
            <a:r>
              <a:rPr lang="he-IL" sz="4300" dirty="0" smtClean="0"/>
              <a:t>מַזָל           </a:t>
            </a:r>
            <a:r>
              <a:rPr lang="he-IL" sz="4300" dirty="0"/>
              <a:t>טוֹב</a:t>
            </a:r>
            <a:r>
              <a:rPr lang="en-US" sz="4300" dirty="0"/>
              <a:t> </a:t>
            </a:r>
            <a:r>
              <a:rPr lang="en-US" sz="2800" dirty="0"/>
              <a:t>	 </a:t>
            </a:r>
            <a:r>
              <a:rPr lang="he-IL" sz="2800" dirty="0" smtClean="0"/>
              <a:t>                  </a:t>
            </a:r>
            <a:r>
              <a:rPr lang="en-US" sz="2800" dirty="0" smtClean="0"/>
              <a:t>Good </a:t>
            </a:r>
            <a:r>
              <a:rPr lang="en-US" sz="2800" dirty="0"/>
              <a:t>luck </a:t>
            </a:r>
            <a:r>
              <a:rPr lang="he-IL" sz="2800" dirty="0"/>
              <a:t>ּ</a:t>
            </a:r>
            <a:r>
              <a:rPr lang="en-US" sz="2800" dirty="0"/>
              <a:t>= congratulations</a:t>
            </a:r>
            <a:r>
              <a:rPr lang="en-US" sz="2800" dirty="0" smtClean="0"/>
              <a:t>!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good  </a:t>
            </a:r>
            <a:r>
              <a:rPr lang="he-IL" sz="2800" dirty="0" smtClean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/>
              <a:t>fortune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3.H</a:t>
            </a:r>
            <a:r>
              <a:rPr lang="en-US" dirty="0"/>
              <a:t>  </a:t>
            </a:r>
            <a:r>
              <a:rPr lang="en-US" b="1" dirty="0"/>
              <a:t>The Direct Object Marker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000" dirty="0"/>
              <a:t>אֶת</a:t>
            </a:r>
            <a:r>
              <a:rPr lang="he-IL" sz="3600" dirty="0"/>
              <a:t> </a:t>
            </a:r>
            <a:r>
              <a:rPr lang="en-US" sz="3600" dirty="0" smtClean="0"/>
              <a:t> or </a:t>
            </a:r>
            <a:r>
              <a:rPr lang="he-IL" sz="4000" dirty="0" smtClean="0"/>
              <a:t>אֵת</a:t>
            </a:r>
            <a:r>
              <a:rPr lang="he-IL" sz="3600" dirty="0" smtClean="0"/>
              <a:t> </a:t>
            </a:r>
            <a:r>
              <a:rPr lang="en-US" sz="3600" dirty="0" smtClean="0"/>
              <a:t> when </a:t>
            </a:r>
            <a:r>
              <a:rPr lang="en-US" sz="3600" dirty="0"/>
              <a:t>the object is definite (e.g. She bought </a:t>
            </a:r>
            <a:r>
              <a:rPr lang="en-US" sz="3600" b="1" dirty="0"/>
              <a:t>the </a:t>
            </a:r>
            <a:r>
              <a:rPr lang="en-US" sz="3600" b="1" dirty="0" smtClean="0"/>
              <a:t>book</a:t>
            </a:r>
            <a:r>
              <a:rPr lang="en-US" sz="3600" dirty="0" smtClean="0"/>
              <a:t>)</a:t>
            </a:r>
          </a:p>
          <a:p>
            <a:r>
              <a:rPr lang="he-IL" sz="4800" dirty="0"/>
              <a:t>וַיַּרְא אֱלֹהִים אֶת־הָאוֹר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310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3.I</a:t>
            </a:r>
            <a:r>
              <a:rPr lang="en-US" dirty="0"/>
              <a:t>  </a:t>
            </a:r>
            <a:r>
              <a:rPr lang="en-US" b="1" dirty="0"/>
              <a:t>Parsing format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4718"/>
            <a:ext cx="9995612" cy="45036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parsing format will be how we identify the various morphological elements of a verb, the root and a suggested translation.  </a:t>
            </a:r>
          </a:p>
          <a:p>
            <a:r>
              <a:rPr lang="he-IL" sz="4000" dirty="0"/>
              <a:t>שָׁמַר</a:t>
            </a:r>
            <a:r>
              <a:rPr lang="en-US" sz="3200" dirty="0"/>
              <a:t> 	is parsed as:  </a:t>
            </a:r>
            <a:endParaRPr lang="en-US" sz="3200" dirty="0" smtClean="0"/>
          </a:p>
          <a:p>
            <a:r>
              <a:rPr lang="en-US" sz="3200" dirty="0" err="1" smtClean="0"/>
              <a:t>Qal</a:t>
            </a:r>
            <a:r>
              <a:rPr lang="en-US" sz="3200" dirty="0" smtClean="0"/>
              <a:t> </a:t>
            </a:r>
            <a:r>
              <a:rPr lang="en-US" sz="3200" dirty="0"/>
              <a:t>Perfect 3ms (3</a:t>
            </a:r>
            <a:r>
              <a:rPr lang="en-US" sz="3200" baseline="30000" dirty="0"/>
              <a:t>rd</a:t>
            </a:r>
            <a:r>
              <a:rPr lang="en-US" sz="3200" dirty="0"/>
              <a:t> person, masculine, singular) from </a:t>
            </a:r>
            <a:r>
              <a:rPr lang="he-IL" sz="4000" dirty="0"/>
              <a:t>שָׁמַר</a:t>
            </a:r>
            <a:r>
              <a:rPr lang="he-IL" sz="3200" dirty="0"/>
              <a:t> </a:t>
            </a:r>
            <a:r>
              <a:rPr lang="en-US" sz="3200" dirty="0" smtClean="0"/>
              <a:t> </a:t>
            </a:r>
            <a:r>
              <a:rPr lang="en-US" sz="3200" dirty="0"/>
              <a:t>	</a:t>
            </a:r>
            <a:r>
              <a:rPr lang="en-US" sz="3200" dirty="0" smtClean="0"/>
              <a:t>translated </a:t>
            </a:r>
            <a:r>
              <a:rPr lang="en-US" sz="3200" dirty="0"/>
              <a:t>“he guarded”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98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3.J.  A Few Regular or Strong Perfect Verbs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42150" cy="4195481"/>
          </a:xfrm>
        </p:spPr>
        <p:txBody>
          <a:bodyPr>
            <a:normAutofit/>
          </a:bodyPr>
          <a:lstStyle/>
          <a:p>
            <a:r>
              <a:rPr lang="he-IL" sz="3600" dirty="0"/>
              <a:t>בָּרַךְ		</a:t>
            </a:r>
            <a:r>
              <a:rPr lang="en-US" sz="3600" dirty="0"/>
              <a:t>to bless, praise 		</a:t>
            </a:r>
            <a:r>
              <a:rPr lang="he-IL" sz="3600" dirty="0"/>
              <a:t>קָבַץ 		</a:t>
            </a:r>
            <a:r>
              <a:rPr lang="en-US" sz="3600" dirty="0"/>
              <a:t>to gather</a:t>
            </a:r>
          </a:p>
          <a:p>
            <a:r>
              <a:rPr lang="he-IL" sz="3600" dirty="0"/>
              <a:t>זָכַר</a:t>
            </a:r>
            <a:r>
              <a:rPr lang="en-US" sz="3600" dirty="0"/>
              <a:t> 		to remember			</a:t>
            </a:r>
            <a:r>
              <a:rPr lang="he-IL" sz="3600" dirty="0"/>
              <a:t>פָּקַד</a:t>
            </a:r>
            <a:r>
              <a:rPr lang="en-US" sz="3600" dirty="0"/>
              <a:t> 		to visit</a:t>
            </a:r>
          </a:p>
          <a:p>
            <a:r>
              <a:rPr lang="en-US" sz="3600" dirty="0"/>
              <a:t> </a:t>
            </a:r>
            <a:r>
              <a:rPr lang="he-IL" sz="3600" dirty="0"/>
              <a:t>כָּתַב</a:t>
            </a:r>
            <a:r>
              <a:rPr lang="en-US" sz="3600" dirty="0"/>
              <a:t> 		to write		</a:t>
            </a:r>
            <a:r>
              <a:rPr lang="he-IL" sz="3600" dirty="0" smtClean="0"/>
              <a:t>             </a:t>
            </a:r>
            <a:r>
              <a:rPr lang="en-US" sz="3600" dirty="0"/>
              <a:t>	</a:t>
            </a:r>
            <a:r>
              <a:rPr lang="he-IL" sz="3600" dirty="0" smtClean="0"/>
              <a:t> קָרַב</a:t>
            </a:r>
            <a:r>
              <a:rPr lang="en-US" sz="3600" dirty="0" smtClean="0"/>
              <a:t> </a:t>
            </a:r>
            <a:r>
              <a:rPr lang="en-US" sz="3600" dirty="0"/>
              <a:t>		to approach</a:t>
            </a:r>
          </a:p>
          <a:p>
            <a:r>
              <a:rPr lang="he-IL" sz="3600" dirty="0"/>
              <a:t>כָּרַת</a:t>
            </a:r>
            <a:r>
              <a:rPr lang="en-US" sz="3600" dirty="0"/>
              <a:t> 		to make a covenant 	</a:t>
            </a:r>
            <a:r>
              <a:rPr lang="he-IL" sz="3600" dirty="0"/>
              <a:t>קָטַל</a:t>
            </a:r>
            <a:r>
              <a:rPr lang="en-US" sz="3600" dirty="0"/>
              <a:t> 		to kill</a:t>
            </a:r>
          </a:p>
          <a:p>
            <a:r>
              <a:rPr lang="he-IL" sz="3600" dirty="0"/>
              <a:t>מָשַׁל</a:t>
            </a:r>
            <a:r>
              <a:rPr lang="en-US" sz="3600" dirty="0"/>
              <a:t>   	to rule		</a:t>
            </a:r>
            <a:r>
              <a:rPr lang="he-IL" sz="3600" dirty="0" smtClean="0"/>
              <a:t>         </a:t>
            </a:r>
            <a:r>
              <a:rPr lang="he-IL" sz="3600" dirty="0"/>
              <a:t>	</a:t>
            </a:r>
            <a:r>
              <a:rPr lang="en-US" sz="3600" dirty="0"/>
              <a:t>	</a:t>
            </a:r>
            <a:r>
              <a:rPr lang="he-IL" sz="3600" dirty="0" smtClean="0"/>
              <a:t>  שָׁבַר </a:t>
            </a:r>
            <a:r>
              <a:rPr lang="en-US" sz="3600" dirty="0"/>
              <a:t>	</a:t>
            </a:r>
            <a:r>
              <a:rPr lang="he-IL" sz="3600" dirty="0"/>
              <a:t>	</a:t>
            </a:r>
            <a:r>
              <a:rPr lang="en-US" sz="3600" dirty="0"/>
              <a:t>to break</a:t>
            </a:r>
          </a:p>
          <a:p>
            <a:r>
              <a:rPr lang="he-IL" sz="3600" dirty="0"/>
              <a:t>מָלַךְ		</a:t>
            </a:r>
            <a:r>
              <a:rPr lang="en-US" sz="3600" dirty="0"/>
              <a:t>to rule			</a:t>
            </a:r>
            <a:r>
              <a:rPr lang="he-IL" sz="3600" dirty="0" smtClean="0"/>
              <a:t>         </a:t>
            </a:r>
            <a:r>
              <a:rPr lang="en-US" sz="3600" dirty="0"/>
              <a:t>	 </a:t>
            </a:r>
            <a:r>
              <a:rPr lang="he-IL" sz="3600" dirty="0"/>
              <a:t>שָׁפַט </a:t>
            </a:r>
            <a:r>
              <a:rPr lang="en-US" sz="3600" dirty="0"/>
              <a:t>	to judge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80" y="426341"/>
            <a:ext cx="10546497" cy="1400530"/>
          </a:xfrm>
        </p:spPr>
        <p:txBody>
          <a:bodyPr/>
          <a:lstStyle/>
          <a:p>
            <a:r>
              <a:rPr lang="en-US" b="1" dirty="0"/>
              <a:t>3. K.  Paradigms of other regular verbs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24" y="1280159"/>
            <a:ext cx="11469366" cy="5453149"/>
          </a:xfrm>
        </p:spPr>
        <p:txBody>
          <a:bodyPr>
            <a:noAutofit/>
          </a:bodyPr>
          <a:lstStyle/>
          <a:p>
            <a:r>
              <a:rPr lang="en-US" sz="3200" dirty="0"/>
              <a:t> 		</a:t>
            </a:r>
            <a:r>
              <a:rPr lang="en-US" sz="3200" dirty="0" smtClean="0"/>
              <a:t>                          </a:t>
            </a:r>
            <a:r>
              <a:rPr lang="he-IL" sz="6000" dirty="0" smtClean="0"/>
              <a:t>קָטַל</a:t>
            </a:r>
            <a:r>
              <a:rPr lang="en-US" sz="3200" dirty="0" smtClean="0"/>
              <a:t> </a:t>
            </a:r>
            <a:r>
              <a:rPr lang="en-US" sz="3200" dirty="0"/>
              <a:t>	   to kill</a:t>
            </a:r>
          </a:p>
          <a:p>
            <a:r>
              <a:rPr lang="en-US" sz="3200" dirty="0"/>
              <a:t>1CS	</a:t>
            </a:r>
            <a:r>
              <a:rPr lang="he-IL" sz="4800" dirty="0" smtClean="0"/>
              <a:t>קָטַלְתִִּי</a:t>
            </a:r>
            <a:r>
              <a:rPr lang="en-US" sz="3200" dirty="0" smtClean="0"/>
              <a:t> </a:t>
            </a:r>
            <a:r>
              <a:rPr lang="en-US" sz="3200" dirty="0"/>
              <a:t>	</a:t>
            </a:r>
            <a:r>
              <a:rPr lang="en-US" sz="2400" dirty="0"/>
              <a:t>I killed</a:t>
            </a:r>
            <a:r>
              <a:rPr lang="en-US" sz="3200" dirty="0"/>
              <a:t>		</a:t>
            </a:r>
            <a:r>
              <a:rPr lang="en-US" sz="3200" dirty="0" smtClean="0"/>
              <a:t>        1CP</a:t>
            </a:r>
            <a:r>
              <a:rPr lang="en-US" sz="3200" dirty="0"/>
              <a:t>	</a:t>
            </a:r>
            <a:r>
              <a:rPr lang="en-US" sz="3200" dirty="0" smtClean="0"/>
              <a:t>     </a:t>
            </a:r>
            <a:r>
              <a:rPr lang="he-IL" sz="4800" dirty="0" smtClean="0"/>
              <a:t>קָטַלְנוּ</a:t>
            </a:r>
            <a:r>
              <a:rPr lang="en-US" sz="3200" dirty="0" smtClean="0"/>
              <a:t>  </a:t>
            </a:r>
            <a:r>
              <a:rPr lang="en-US" sz="3200" dirty="0"/>
              <a:t>	</a:t>
            </a:r>
            <a:r>
              <a:rPr lang="en-US" sz="2400" dirty="0"/>
              <a:t>we killed</a:t>
            </a:r>
          </a:p>
          <a:p>
            <a:r>
              <a:rPr lang="en-US" sz="3200" dirty="0"/>
              <a:t>2MS	</a:t>
            </a:r>
            <a:r>
              <a:rPr lang="he-IL" sz="4400" dirty="0"/>
              <a:t>קָטַלְתָּ</a:t>
            </a:r>
            <a:r>
              <a:rPr lang="en-US" sz="3200" dirty="0"/>
              <a:t>	</a:t>
            </a:r>
            <a:r>
              <a:rPr lang="en-US" sz="3200" dirty="0" smtClean="0"/>
              <a:t>    </a:t>
            </a:r>
            <a:r>
              <a:rPr lang="en-US" sz="2400" dirty="0" smtClean="0"/>
              <a:t>you </a:t>
            </a:r>
            <a:r>
              <a:rPr lang="en-US" sz="2400" dirty="0"/>
              <a:t>(m.) killed</a:t>
            </a:r>
            <a:r>
              <a:rPr lang="en-US" sz="3200" dirty="0"/>
              <a:t>	2MP  	</a:t>
            </a:r>
            <a:r>
              <a:rPr lang="he-IL" sz="4800" dirty="0"/>
              <a:t>קְטַלְתֶּם</a:t>
            </a:r>
            <a:r>
              <a:rPr lang="en-US" sz="3200" dirty="0"/>
              <a:t> 	</a:t>
            </a:r>
            <a:r>
              <a:rPr lang="en-US" sz="2400" dirty="0"/>
              <a:t>you (m.) killed</a:t>
            </a:r>
          </a:p>
          <a:p>
            <a:r>
              <a:rPr lang="en-US" sz="3200" dirty="0"/>
              <a:t>2FS 	</a:t>
            </a:r>
            <a:r>
              <a:rPr lang="he-IL" sz="4800" dirty="0"/>
              <a:t>קָטַלְתְּ</a:t>
            </a:r>
            <a:r>
              <a:rPr lang="en-US" sz="3200" dirty="0"/>
              <a:t>	</a:t>
            </a:r>
            <a:r>
              <a:rPr lang="en-US" sz="3200" dirty="0" smtClean="0"/>
              <a:t>   </a:t>
            </a:r>
            <a:r>
              <a:rPr lang="en-US" sz="2400" dirty="0" smtClean="0"/>
              <a:t>you </a:t>
            </a:r>
            <a:r>
              <a:rPr lang="en-US" sz="2400" dirty="0"/>
              <a:t>(f.) killed</a:t>
            </a:r>
            <a:r>
              <a:rPr lang="en-US" sz="3200" dirty="0"/>
              <a:t>	</a:t>
            </a:r>
            <a:r>
              <a:rPr lang="en-US" sz="3200" dirty="0" smtClean="0"/>
              <a:t>    3MP     </a:t>
            </a:r>
            <a:r>
              <a:rPr lang="he-IL" sz="4800" dirty="0"/>
              <a:t>קְטַלְתֶּן</a:t>
            </a:r>
            <a:r>
              <a:rPr lang="en-US" sz="3200" dirty="0"/>
              <a:t> 	</a:t>
            </a:r>
            <a:r>
              <a:rPr lang="en-US" sz="2400" dirty="0"/>
              <a:t>you (f.) killed</a:t>
            </a:r>
          </a:p>
          <a:p>
            <a:r>
              <a:rPr lang="en-US" sz="3200" dirty="0"/>
              <a:t>3MS 	</a:t>
            </a:r>
            <a:r>
              <a:rPr lang="he-IL" sz="4800" dirty="0"/>
              <a:t>קָטַל</a:t>
            </a:r>
            <a:r>
              <a:rPr lang="en-US" sz="3200" dirty="0"/>
              <a:t>		</a:t>
            </a:r>
            <a:r>
              <a:rPr lang="en-US" sz="3200" dirty="0" smtClean="0"/>
              <a:t>    </a:t>
            </a:r>
            <a:r>
              <a:rPr lang="en-US" sz="2400" dirty="0" smtClean="0"/>
              <a:t>he </a:t>
            </a:r>
            <a:r>
              <a:rPr lang="en-US" sz="2400" dirty="0"/>
              <a:t>killed</a:t>
            </a:r>
            <a:r>
              <a:rPr lang="en-US" sz="3200" dirty="0"/>
              <a:t>		</a:t>
            </a:r>
            <a:r>
              <a:rPr lang="en-US" sz="3200" dirty="0" smtClean="0"/>
              <a:t>    3CP     </a:t>
            </a:r>
            <a:r>
              <a:rPr lang="he-IL" sz="4800" dirty="0"/>
              <a:t>קָֽטְלוּ</a:t>
            </a:r>
            <a:r>
              <a:rPr lang="he-IL" sz="3200" dirty="0"/>
              <a:t> </a:t>
            </a:r>
            <a:r>
              <a:rPr lang="en-US" sz="3200" dirty="0" smtClean="0"/>
              <a:t>  </a:t>
            </a:r>
            <a:r>
              <a:rPr lang="he-IL" sz="3200" dirty="0"/>
              <a:t>	</a:t>
            </a:r>
            <a:r>
              <a:rPr lang="en-US" sz="3200" dirty="0" smtClean="0"/>
              <a:t>    </a:t>
            </a:r>
            <a:r>
              <a:rPr lang="en-US" sz="2400" dirty="0" smtClean="0"/>
              <a:t>they </a:t>
            </a:r>
            <a:r>
              <a:rPr lang="en-US" sz="2400" dirty="0"/>
              <a:t>killed</a:t>
            </a:r>
          </a:p>
          <a:p>
            <a:r>
              <a:rPr lang="en-US" sz="3200" dirty="0"/>
              <a:t>3FS  </a:t>
            </a:r>
            <a:r>
              <a:rPr lang="en-US" sz="3200" dirty="0" smtClean="0"/>
              <a:t>  </a:t>
            </a:r>
            <a:r>
              <a:rPr lang="he-IL" sz="4800" dirty="0"/>
              <a:t>קָֽטְלָה</a:t>
            </a:r>
            <a:r>
              <a:rPr lang="en-US" sz="3200" dirty="0"/>
              <a:t> 	</a:t>
            </a:r>
            <a:r>
              <a:rPr lang="en-US" sz="3200" dirty="0" smtClean="0"/>
              <a:t>     </a:t>
            </a:r>
            <a:r>
              <a:rPr lang="en-US" sz="2400" dirty="0" smtClean="0"/>
              <a:t>she </a:t>
            </a:r>
            <a:r>
              <a:rPr lang="en-US" sz="2400" dirty="0"/>
              <a:t>killed</a:t>
            </a:r>
          </a:p>
        </p:txBody>
      </p:sp>
    </p:spTree>
    <p:extLst>
      <p:ext uri="{BB962C8B-B14F-4D97-AF65-F5344CB8AC3E}">
        <p14:creationId xmlns:p14="http://schemas.microsoft.com/office/powerpoint/2010/main" val="80302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42757" cy="4195481"/>
          </a:xfrm>
        </p:spPr>
        <p:txBody>
          <a:bodyPr>
            <a:normAutofit/>
          </a:bodyPr>
          <a:lstStyle/>
          <a:p>
            <a:r>
              <a:rPr lang="he-IL" sz="4000" dirty="0"/>
              <a:t>אָב</a:t>
            </a:r>
            <a:r>
              <a:rPr lang="he-IL" sz="3200" dirty="0"/>
              <a:t> </a:t>
            </a:r>
            <a:r>
              <a:rPr lang="en-US" sz="3200" dirty="0"/>
              <a:t>				father, ancestor			1,210</a:t>
            </a:r>
          </a:p>
          <a:p>
            <a:r>
              <a:rPr lang="he-IL" sz="4000" dirty="0"/>
              <a:t>אֱלֹהִים</a:t>
            </a:r>
            <a:r>
              <a:rPr lang="he-IL" sz="3200" dirty="0"/>
              <a:t> </a:t>
            </a:r>
            <a:r>
              <a:rPr lang="en-US" sz="3200" dirty="0"/>
              <a:t>			God, god				2,600</a:t>
            </a:r>
          </a:p>
          <a:p>
            <a:r>
              <a:rPr lang="he-IL" sz="4000" dirty="0"/>
              <a:t>אָמַר</a:t>
            </a:r>
            <a:r>
              <a:rPr lang="en-US" sz="3200" dirty="0"/>
              <a:t>				to say					5,309 </a:t>
            </a:r>
          </a:p>
          <a:p>
            <a:r>
              <a:rPr lang="he-IL" sz="4000" dirty="0"/>
              <a:t>בַּ֫יִת</a:t>
            </a:r>
            <a:r>
              <a:rPr lang="en-US" sz="3200" dirty="0"/>
              <a:t>				house, palace, dynasty		2,0</a:t>
            </a:r>
            <a:r>
              <a:rPr lang="he-IL" sz="3200" dirty="0"/>
              <a:t>5</a:t>
            </a:r>
            <a:r>
              <a:rPr lang="en-US" sz="3200" dirty="0"/>
              <a:t>0</a:t>
            </a:r>
          </a:p>
          <a:p>
            <a:r>
              <a:rPr lang="he-IL" sz="4000" dirty="0"/>
              <a:t>הָיָה</a:t>
            </a:r>
            <a:r>
              <a:rPr lang="he-IL" sz="3200" dirty="0"/>
              <a:t> </a:t>
            </a:r>
            <a:r>
              <a:rPr lang="en-US" sz="3200" dirty="0"/>
              <a:t>				to be, become, happen		</a:t>
            </a:r>
            <a:r>
              <a:rPr lang="en-US" sz="3200" dirty="0" smtClean="0"/>
              <a:t>3,561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187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21736" cy="4195481"/>
          </a:xfrm>
        </p:spPr>
        <p:txBody>
          <a:bodyPr/>
          <a:lstStyle/>
          <a:p>
            <a:r>
              <a:rPr lang="he-IL" sz="4000" dirty="0"/>
              <a:t>זָכַר</a:t>
            </a:r>
            <a:r>
              <a:rPr lang="he-IL" sz="3200" dirty="0"/>
              <a:t> </a:t>
            </a:r>
            <a:r>
              <a:rPr lang="en-US" sz="3200" dirty="0"/>
              <a:t>				to remember, mention		2</a:t>
            </a:r>
            <a:r>
              <a:rPr lang="he-IL" sz="3200" dirty="0"/>
              <a:t>32</a:t>
            </a:r>
            <a:endParaRPr lang="en-US" sz="3200" dirty="0"/>
          </a:p>
          <a:p>
            <a:r>
              <a:rPr lang="he-IL" sz="4000" dirty="0"/>
              <a:t>כָּתַב</a:t>
            </a:r>
            <a:r>
              <a:rPr lang="en-US" sz="3200" dirty="0"/>
              <a:t>				to write 				223</a:t>
            </a:r>
          </a:p>
          <a:p>
            <a:r>
              <a:rPr lang="he-IL" sz="4000" dirty="0"/>
              <a:t>עַם</a:t>
            </a:r>
            <a:r>
              <a:rPr lang="he-IL" sz="3200" dirty="0"/>
              <a:t> </a:t>
            </a:r>
            <a:r>
              <a:rPr lang="en-US" sz="3200" dirty="0"/>
              <a:t>				people				1,8</a:t>
            </a:r>
            <a:r>
              <a:rPr lang="he-IL" sz="3200" dirty="0"/>
              <a:t>67</a:t>
            </a:r>
            <a:endParaRPr lang="en-US" sz="3200" dirty="0"/>
          </a:p>
          <a:p>
            <a:r>
              <a:rPr lang="he-IL" sz="4000" dirty="0"/>
              <a:t>קָטַל</a:t>
            </a:r>
            <a:r>
              <a:rPr lang="he-IL" sz="3200" dirty="0"/>
              <a:t> </a:t>
            </a:r>
            <a:r>
              <a:rPr lang="en-US" sz="3200" dirty="0"/>
              <a:t>				to slay, kill				3</a:t>
            </a:r>
          </a:p>
          <a:p>
            <a:r>
              <a:rPr lang="he-IL" sz="4000" dirty="0"/>
              <a:t>שָׁמַר</a:t>
            </a:r>
            <a:r>
              <a:rPr lang="he-IL" sz="3200" dirty="0"/>
              <a:t> </a:t>
            </a:r>
            <a:r>
              <a:rPr lang="en-US" sz="3200" dirty="0"/>
              <a:t>			to keep, watch over, guard	</a:t>
            </a:r>
            <a:r>
              <a:rPr lang="en-US" sz="3200" dirty="0" smtClean="0"/>
              <a:t>    516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4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Hebrew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959"/>
            <a:ext cx="10153267" cy="5150069"/>
          </a:xfrm>
        </p:spPr>
        <p:txBody>
          <a:bodyPr>
            <a:normAutofit/>
          </a:bodyPr>
          <a:lstStyle/>
          <a:p>
            <a:r>
              <a:rPr lang="en-US" dirty="0" smtClean="0"/>
              <a:t>          </a:t>
            </a:r>
            <a:r>
              <a:rPr lang="he-IL" sz="4400" dirty="0"/>
              <a:t>שָׁלוֹם  בּוֹקֶר  טוֹב</a:t>
            </a:r>
            <a:r>
              <a:rPr lang="en-US" sz="4400" dirty="0"/>
              <a:t> </a:t>
            </a:r>
            <a:r>
              <a:rPr lang="en-US" sz="3600" dirty="0"/>
              <a:t>	 Hello, good morning	</a:t>
            </a:r>
            <a:br>
              <a:rPr lang="en-US" sz="3600" dirty="0"/>
            </a:br>
            <a:r>
              <a:rPr lang="en-US" sz="3600" dirty="0"/>
              <a:t>                   good    morning     Hello</a:t>
            </a:r>
          </a:p>
          <a:p>
            <a:r>
              <a:rPr lang="he-IL" sz="3600" dirty="0"/>
              <a:t>   </a:t>
            </a:r>
            <a:r>
              <a:rPr lang="en-US" sz="3600" dirty="0"/>
              <a:t>                 </a:t>
            </a:r>
            <a:r>
              <a:rPr lang="he-IL" sz="4400" dirty="0"/>
              <a:t>מַה    נִשְׁמַע</a:t>
            </a:r>
            <a:r>
              <a:rPr lang="en-US" sz="4400" dirty="0"/>
              <a:t>    </a:t>
            </a:r>
            <a:r>
              <a:rPr lang="en-US" sz="3600" dirty="0"/>
              <a:t>How’s it going?</a:t>
            </a:r>
          </a:p>
          <a:p>
            <a:r>
              <a:rPr lang="en-US" sz="3600" dirty="0"/>
              <a:t>                    it going    </a:t>
            </a:r>
            <a:r>
              <a:rPr lang="he-IL" sz="3600" dirty="0"/>
              <a:t>  </a:t>
            </a:r>
            <a:r>
              <a:rPr lang="en-US" sz="3600" dirty="0"/>
              <a:t> how’s</a:t>
            </a:r>
          </a:p>
          <a:p>
            <a:r>
              <a:rPr lang="en-US" sz="3600" dirty="0"/>
              <a:t>                  </a:t>
            </a:r>
            <a:r>
              <a:rPr lang="he-IL" sz="4400" dirty="0"/>
              <a:t>  טוֹב   תּוֹדָה </a:t>
            </a:r>
            <a:r>
              <a:rPr lang="en-US" sz="4400" dirty="0"/>
              <a:t>  </a:t>
            </a:r>
            <a:r>
              <a:rPr lang="en-US" sz="3600" dirty="0"/>
              <a:t>Good, thanks</a:t>
            </a:r>
          </a:p>
          <a:p>
            <a:r>
              <a:rPr lang="en-US" sz="3600" dirty="0"/>
              <a:t>                     thanks       good </a:t>
            </a:r>
          </a:p>
          <a:p>
            <a:r>
              <a:rPr lang="en-US" sz="3600" dirty="0"/>
              <a:t>                    </a:t>
            </a:r>
            <a:r>
              <a:rPr lang="he-IL" sz="4400" dirty="0"/>
              <a:t>לְהִתְרָאוֹת </a:t>
            </a:r>
            <a:r>
              <a:rPr lang="en-US" sz="3600" dirty="0"/>
              <a:t>       Good-bye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1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463229"/>
            <a:ext cx="9833684" cy="1400530"/>
          </a:xfrm>
        </p:spPr>
        <p:txBody>
          <a:bodyPr/>
          <a:lstStyle/>
          <a:p>
            <a:r>
              <a:rPr lang="en-US" b="1" dirty="0"/>
              <a:t>3.P.  Sing: </a:t>
            </a:r>
            <a:r>
              <a:rPr lang="en-US" b="1" dirty="0" err="1"/>
              <a:t>Hinneh</a:t>
            </a:r>
            <a:r>
              <a:rPr lang="en-US" b="1" dirty="0"/>
              <a:t> </a:t>
            </a:r>
            <a:r>
              <a:rPr lang="en-US" b="1" dirty="0" err="1"/>
              <a:t>Mah</a:t>
            </a:r>
            <a:r>
              <a:rPr lang="en-US" b="1" dirty="0"/>
              <a:t> Tov  (Ps. 133:1)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://www.youtube.com/watch?v=lZs9ld3klPo&amp;t=0s&amp;index=1&amp;list=PLnNXzYjQerJia_8yTy8OrM2K-BiN5OEup</a:t>
            </a:r>
            <a:r>
              <a:rPr lang="en-US" dirty="0"/>
              <a:t>    or Search for “Canto </a:t>
            </a:r>
            <a:r>
              <a:rPr lang="en-US" dirty="0" err="1"/>
              <a:t>Ebraico</a:t>
            </a:r>
            <a:r>
              <a:rPr lang="en-US" dirty="0"/>
              <a:t> "</a:t>
            </a:r>
            <a:r>
              <a:rPr lang="en-US" dirty="0" err="1"/>
              <a:t>Hinei</a:t>
            </a:r>
            <a:r>
              <a:rPr lang="en-US" dirty="0"/>
              <a:t> ma tov" Salmo 133</a:t>
            </a:r>
            <a:r>
              <a:rPr lang="en-US" dirty="0" smtClean="0"/>
              <a:t>” </a:t>
            </a:r>
            <a:r>
              <a:rPr lang="en-US" dirty="0" err="1" smtClean="0"/>
              <a:t>Preformance</a:t>
            </a:r>
            <a:endParaRPr lang="en-US" dirty="0"/>
          </a:p>
          <a:p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://www.youtube.com/watch?v=lHNQIsZxDKo&amp;t=34s&amp;index=44&amp;list=PLnNXzYjQerJia_8yTy8OrM2K-BiN5OEup</a:t>
            </a:r>
            <a:r>
              <a:rPr lang="en-US" dirty="0"/>
              <a:t>  or Search for “Psalm 133:1, Sung in </a:t>
            </a:r>
            <a:r>
              <a:rPr lang="en-US" dirty="0" smtClean="0"/>
              <a:t>Hebrew”</a:t>
            </a:r>
            <a:r>
              <a:rPr lang="en-US" dirty="0"/>
              <a:t> </a:t>
            </a:r>
            <a:r>
              <a:rPr lang="en-US" dirty="0" smtClean="0"/>
              <a:t> Dr. David Howard (Bethel Sem.)</a:t>
            </a:r>
            <a:r>
              <a:rPr lang="he-IL" dirty="0" smtClean="0"/>
              <a:t> </a:t>
            </a:r>
            <a:r>
              <a:rPr lang="en-US" dirty="0"/>
              <a:t>(sing as a round—jump into this video at 1:53 to listen to just the song) </a:t>
            </a:r>
          </a:p>
          <a:p>
            <a:r>
              <a:rPr lang="en-US" u="sng" dirty="0">
                <a:hlinkClick r:id="rId4"/>
              </a:rPr>
              <a:t>https://www.youtube.com/watch?v=ehnKHhJ26pQ</a:t>
            </a:r>
            <a:r>
              <a:rPr lang="en-US" dirty="0"/>
              <a:t> </a:t>
            </a:r>
            <a:r>
              <a:rPr lang="en-US" dirty="0" smtClean="0"/>
              <a:t>(single guy with</a:t>
            </a:r>
            <a:br>
              <a:rPr lang="en-US" dirty="0" smtClean="0"/>
            </a:br>
            <a:r>
              <a:rPr lang="en-US" dirty="0" smtClean="0"/>
              <a:t> guitar)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66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Hebrew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5674"/>
            <a:ext cx="10193684" cy="4829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Alphabet: Consonants and Sounds:</a:t>
            </a:r>
          </a:p>
          <a:p>
            <a:pPr marL="0" indent="0">
              <a:buNone/>
            </a:pPr>
            <a:r>
              <a:rPr lang="he-IL" sz="7200" dirty="0" smtClean="0"/>
              <a:t>א  </a:t>
            </a:r>
            <a:r>
              <a:rPr lang="he-IL" sz="7200" dirty="0"/>
              <a:t>ב  ג  ד  ה  ו  ז  ח  ט  י  כ  </a:t>
            </a:r>
            <a:r>
              <a:rPr lang="he-IL" sz="7200" dirty="0" smtClean="0"/>
              <a:t>ל  </a:t>
            </a:r>
            <a:r>
              <a:rPr lang="he-IL" sz="7200" dirty="0"/>
              <a:t>מ  נ  ס  ע  פ  צ  ק  ר  שׂ  שׁ  ת</a:t>
            </a:r>
            <a:endParaRPr lang="en-US" sz="7200" dirty="0"/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List  a-class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5" y="1336432"/>
            <a:ext cx="11526715" cy="5380892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1. Q</a:t>
            </a:r>
            <a:r>
              <a:rPr lang="el-GR" sz="3200" dirty="0"/>
              <a:t>ā</a:t>
            </a:r>
            <a:r>
              <a:rPr lang="en-US" sz="3200" dirty="0" err="1"/>
              <a:t>meṣ</a:t>
            </a:r>
            <a:r>
              <a:rPr lang="el-GR" sz="3200" dirty="0"/>
              <a:t> </a:t>
            </a:r>
            <a:r>
              <a:rPr lang="en-US" sz="3200" dirty="0"/>
              <a:t> </a:t>
            </a:r>
            <a:r>
              <a:rPr lang="el-GR" sz="3200" dirty="0" smtClean="0"/>
              <a:t>  </a:t>
            </a:r>
            <a:r>
              <a:rPr lang="el-GR" sz="3200" dirty="0"/>
              <a:t>	</a:t>
            </a:r>
            <a:r>
              <a:rPr lang="en-US" sz="3200" dirty="0" smtClean="0"/>
              <a:t>     </a:t>
            </a:r>
            <a:r>
              <a:rPr lang="he-IL" sz="3200" dirty="0"/>
              <a:t>	</a:t>
            </a:r>
            <a:r>
              <a:rPr lang="he-IL" sz="4400" dirty="0"/>
              <a:t>ָ</a:t>
            </a:r>
            <a:r>
              <a:rPr lang="el-GR" sz="4400" dirty="0"/>
              <a:t>	</a:t>
            </a:r>
            <a:r>
              <a:rPr lang="el-GR" sz="3200" dirty="0"/>
              <a:t>“</a:t>
            </a:r>
            <a:r>
              <a:rPr lang="en-US" sz="3200" dirty="0"/>
              <a:t>a</a:t>
            </a:r>
            <a:r>
              <a:rPr lang="el-GR" sz="3200" dirty="0"/>
              <a:t>” </a:t>
            </a:r>
            <a:r>
              <a:rPr lang="en-US" sz="3200" dirty="0"/>
              <a:t>as in far </a:t>
            </a:r>
            <a:r>
              <a:rPr lang="el-GR" sz="3200" dirty="0"/>
              <a:t>	     </a:t>
            </a:r>
            <a:r>
              <a:rPr lang="en-US" sz="3200" dirty="0"/>
              <a:t>ā    		</a:t>
            </a:r>
            <a:r>
              <a:rPr lang="he-IL" sz="5000" dirty="0"/>
              <a:t>אָ</a:t>
            </a:r>
            <a:r>
              <a:rPr lang="en-US" sz="5000" dirty="0"/>
              <a:t> </a:t>
            </a:r>
            <a:r>
              <a:rPr lang="en-US" sz="3200" dirty="0"/>
              <a:t>   	(Long)</a:t>
            </a:r>
          </a:p>
          <a:p>
            <a:pPr lvl="0"/>
            <a:r>
              <a:rPr lang="en-US" sz="3200" dirty="0" smtClean="0"/>
              <a:t>2. </a:t>
            </a:r>
            <a:r>
              <a:rPr lang="en-US" sz="3200" dirty="0" err="1" smtClean="0"/>
              <a:t>Qāmeṣ</a:t>
            </a:r>
            <a:r>
              <a:rPr lang="en-US" sz="3200" dirty="0" smtClean="0"/>
              <a:t> </a:t>
            </a:r>
            <a:r>
              <a:rPr lang="en-US" sz="3200" dirty="0" err="1"/>
              <a:t>hê</a:t>
            </a:r>
            <a:r>
              <a:rPr lang="en-US" sz="3200" dirty="0"/>
              <a:t> </a:t>
            </a:r>
            <a:r>
              <a:rPr lang="he-IL" sz="3200" dirty="0" smtClean="0"/>
              <a:t>		</a:t>
            </a:r>
            <a:r>
              <a:rPr lang="he-IL" sz="4300" dirty="0" smtClean="0"/>
              <a:t>ָה</a:t>
            </a:r>
            <a:r>
              <a:rPr lang="en-US" sz="4300" dirty="0"/>
              <a:t>	</a:t>
            </a:r>
            <a:r>
              <a:rPr lang="en-US" sz="3200" dirty="0"/>
              <a:t>“a” as in far 	  </a:t>
            </a:r>
            <a:r>
              <a:rPr lang="he-IL" sz="3200" dirty="0"/>
              <a:t>   </a:t>
            </a:r>
            <a:r>
              <a:rPr lang="en-US" sz="3200" dirty="0"/>
              <a:t>â  </a:t>
            </a:r>
            <a:r>
              <a:rPr lang="en-US" sz="3200" dirty="0" smtClean="0"/>
              <a:t>   </a:t>
            </a:r>
            <a:r>
              <a:rPr lang="en-US" sz="3200" dirty="0"/>
              <a:t>	</a:t>
            </a:r>
            <a:r>
              <a:rPr lang="he-IL" sz="5000" dirty="0"/>
              <a:t>אָה</a:t>
            </a:r>
            <a:r>
              <a:rPr lang="en-US" sz="3200" dirty="0"/>
              <a:t>  	(Long)</a:t>
            </a:r>
          </a:p>
          <a:p>
            <a:pPr lvl="0"/>
            <a:r>
              <a:rPr lang="en-US" sz="3200" dirty="0" smtClean="0"/>
              <a:t>3. </a:t>
            </a:r>
            <a:r>
              <a:rPr lang="en-US" sz="3200" dirty="0" err="1" smtClean="0"/>
              <a:t>Pataḥ</a:t>
            </a:r>
            <a:r>
              <a:rPr lang="en-US" sz="3200" dirty="0"/>
              <a:t>			</a:t>
            </a:r>
            <a:r>
              <a:rPr lang="he-IL" sz="3200" dirty="0"/>
              <a:t>	</a:t>
            </a:r>
            <a:r>
              <a:rPr lang="he-IL" sz="4000" dirty="0"/>
              <a:t>ַ</a:t>
            </a:r>
            <a:r>
              <a:rPr lang="en-US" sz="4800" dirty="0"/>
              <a:t> </a:t>
            </a:r>
            <a:r>
              <a:rPr lang="en-US" sz="3200" dirty="0"/>
              <a:t>         “a” as in </a:t>
            </a:r>
            <a:r>
              <a:rPr lang="en-US" sz="3200" dirty="0" smtClean="0"/>
              <a:t>far</a:t>
            </a:r>
            <a:r>
              <a:rPr lang="he-IL" sz="3200" dirty="0" smtClean="0"/>
              <a:t>   </a:t>
            </a:r>
            <a:r>
              <a:rPr lang="en-US" sz="3200" dirty="0" smtClean="0"/>
              <a:t>a</a:t>
            </a:r>
            <a:r>
              <a:rPr lang="en-US" sz="3200" dirty="0"/>
              <a:t>	</a:t>
            </a:r>
            <a:r>
              <a:rPr lang="en-US" sz="3200" dirty="0" smtClean="0"/>
              <a:t>     </a:t>
            </a:r>
            <a:r>
              <a:rPr lang="en-US" sz="3200" dirty="0"/>
              <a:t>	</a:t>
            </a:r>
            <a:r>
              <a:rPr lang="he-IL" sz="5000" dirty="0"/>
              <a:t>אַ</a:t>
            </a:r>
            <a:r>
              <a:rPr lang="en-US" sz="5000" dirty="0"/>
              <a:t> </a:t>
            </a:r>
            <a:r>
              <a:rPr lang="en-US" sz="3200" dirty="0"/>
              <a:t>	(short)</a:t>
            </a:r>
          </a:p>
          <a:p>
            <a:pPr lvl="0"/>
            <a:r>
              <a:rPr lang="en-US" sz="3200" dirty="0" smtClean="0"/>
              <a:t>4. </a:t>
            </a:r>
            <a:r>
              <a:rPr lang="en-US" sz="3200" dirty="0" err="1" smtClean="0"/>
              <a:t>Ḥatēf-pa</a:t>
            </a:r>
            <a:r>
              <a:rPr lang="en-US" sz="3200" u="sng" dirty="0" err="1" smtClean="0"/>
              <a:t>t</a:t>
            </a:r>
            <a:r>
              <a:rPr lang="en-US" sz="3200" dirty="0" err="1" smtClean="0"/>
              <a:t>aḥ</a:t>
            </a:r>
            <a:r>
              <a:rPr lang="en-US" sz="3200" dirty="0" smtClean="0"/>
              <a:t>  </a:t>
            </a:r>
            <a:r>
              <a:rPr lang="he-IL" sz="3200" dirty="0"/>
              <a:t>	ֲֲ </a:t>
            </a:r>
            <a:r>
              <a:rPr lang="en-US" sz="5400" dirty="0"/>
              <a:t>	</a:t>
            </a:r>
            <a:r>
              <a:rPr lang="en-US" sz="3200" dirty="0"/>
              <a:t>“a” as in attach</a:t>
            </a:r>
            <a:r>
              <a:rPr lang="he-IL" sz="3200" dirty="0"/>
              <a:t>   </a:t>
            </a:r>
            <a:r>
              <a:rPr lang="en-US" sz="3200" dirty="0" err="1" smtClean="0"/>
              <a:t>x</a:t>
            </a:r>
            <a:r>
              <a:rPr lang="en-US" sz="3200" baseline="30000" dirty="0" err="1" smtClean="0"/>
              <a:t>ă</a:t>
            </a:r>
            <a:r>
              <a:rPr lang="en-US" sz="3200" dirty="0"/>
              <a:t>		</a:t>
            </a:r>
            <a:r>
              <a:rPr lang="he-IL" sz="3200" dirty="0"/>
              <a:t>א</a:t>
            </a:r>
            <a:r>
              <a:rPr lang="he-IL" sz="5000" dirty="0"/>
              <a:t>ֲ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                      </a:t>
            </a:r>
            <a:r>
              <a:rPr lang="en-US" sz="3200" dirty="0"/>
              <a:t>	(half vowel)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2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List  e-class 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92" y="1257300"/>
            <a:ext cx="11377245" cy="4991099"/>
          </a:xfrm>
        </p:spPr>
        <p:txBody>
          <a:bodyPr>
            <a:normAutofit fontScale="92500"/>
          </a:bodyPr>
          <a:lstStyle/>
          <a:p>
            <a:pPr lvl="0"/>
            <a:r>
              <a:rPr lang="en-US" sz="3200" dirty="0" smtClean="0"/>
              <a:t>5. </a:t>
            </a:r>
            <a:r>
              <a:rPr lang="en-US" sz="3200" dirty="0" err="1" smtClean="0"/>
              <a:t>Ṣerê</a:t>
            </a:r>
            <a:r>
              <a:rPr lang="en-US" sz="3200" dirty="0" smtClean="0"/>
              <a:t> 	</a:t>
            </a:r>
            <a:r>
              <a:rPr lang="en-US" sz="3200" dirty="0"/>
              <a:t>		</a:t>
            </a:r>
            <a:r>
              <a:rPr lang="en-US" sz="3200" dirty="0" smtClean="0"/>
              <a:t>     </a:t>
            </a:r>
            <a:r>
              <a:rPr lang="he-IL" sz="4800" dirty="0" smtClean="0"/>
              <a:t>ֵ</a:t>
            </a:r>
            <a:r>
              <a:rPr lang="en-US" sz="4800" dirty="0"/>
              <a:t>	</a:t>
            </a:r>
            <a:r>
              <a:rPr lang="en-US" sz="3200" dirty="0"/>
              <a:t>“e” as in they	</a:t>
            </a:r>
            <a:r>
              <a:rPr lang="he-IL" sz="3200" dirty="0"/>
              <a:t>      </a:t>
            </a:r>
            <a:r>
              <a:rPr lang="en-US" sz="3200" dirty="0"/>
              <a:t>ē	</a:t>
            </a:r>
            <a:r>
              <a:rPr lang="en-US" sz="3200" dirty="0" smtClean="0"/>
              <a:t>     </a:t>
            </a:r>
            <a:r>
              <a:rPr lang="en-US" sz="3200" dirty="0"/>
              <a:t>	</a:t>
            </a:r>
            <a:r>
              <a:rPr lang="he-IL" sz="5000" dirty="0"/>
              <a:t>אֵ</a:t>
            </a:r>
            <a:r>
              <a:rPr lang="en-US" sz="5000" dirty="0"/>
              <a:t> </a:t>
            </a:r>
            <a:r>
              <a:rPr lang="en-US" sz="3200" dirty="0"/>
              <a:t>   (long)</a:t>
            </a:r>
          </a:p>
          <a:p>
            <a:pPr lvl="0"/>
            <a:r>
              <a:rPr lang="en-US" sz="3200" dirty="0" smtClean="0"/>
              <a:t>6. </a:t>
            </a:r>
            <a:r>
              <a:rPr lang="en-US" sz="3200" dirty="0" err="1" smtClean="0"/>
              <a:t>Ṣerê</a:t>
            </a:r>
            <a:r>
              <a:rPr lang="en-US" sz="3200" dirty="0" smtClean="0"/>
              <a:t> </a:t>
            </a:r>
            <a:r>
              <a:rPr lang="en-US" sz="3200" dirty="0" err="1"/>
              <a:t>Yôd</a:t>
            </a: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he-IL" sz="3200" dirty="0"/>
              <a:t>	</a:t>
            </a:r>
            <a:r>
              <a:rPr lang="he-IL" sz="4400" dirty="0"/>
              <a:t>ֵי</a:t>
            </a:r>
            <a:r>
              <a:rPr lang="en-US" sz="4400" dirty="0"/>
              <a:t>	</a:t>
            </a:r>
            <a:r>
              <a:rPr lang="en-US" sz="3200" dirty="0"/>
              <a:t>“e” as in they	</a:t>
            </a:r>
            <a:r>
              <a:rPr lang="he-IL" sz="3200" dirty="0"/>
              <a:t>      </a:t>
            </a:r>
            <a:r>
              <a:rPr lang="en-US" sz="3200" dirty="0"/>
              <a:t>ê		</a:t>
            </a:r>
            <a:r>
              <a:rPr lang="en-US" sz="3200" dirty="0" smtClean="0"/>
              <a:t>   </a:t>
            </a:r>
            <a:r>
              <a:rPr lang="he-IL" sz="5000" dirty="0" smtClean="0"/>
              <a:t>אֵי</a:t>
            </a:r>
            <a:r>
              <a:rPr lang="en-US" sz="3200" dirty="0" smtClean="0"/>
              <a:t>   </a:t>
            </a:r>
            <a:r>
              <a:rPr lang="en-US" sz="3200" dirty="0"/>
              <a:t>(vowel </a:t>
            </a:r>
            <a:r>
              <a:rPr lang="en-US" sz="3200" dirty="0" smtClean="0"/>
              <a:t>let)</a:t>
            </a:r>
            <a:endParaRPr lang="en-US" sz="3200" dirty="0"/>
          </a:p>
          <a:p>
            <a:pPr lvl="0"/>
            <a:r>
              <a:rPr lang="en-US" sz="3200" dirty="0" smtClean="0"/>
              <a:t>7. </a:t>
            </a:r>
            <a:r>
              <a:rPr lang="en-US" sz="3200" dirty="0" err="1" smtClean="0"/>
              <a:t>Seghôl</a:t>
            </a:r>
            <a:r>
              <a:rPr lang="en-US" sz="3200" dirty="0" smtClean="0"/>
              <a:t> </a:t>
            </a:r>
            <a:r>
              <a:rPr lang="he-IL" sz="3200" dirty="0"/>
              <a:t>		</a:t>
            </a:r>
            <a:r>
              <a:rPr lang="en-US" sz="3200" dirty="0" smtClean="0"/>
              <a:t>     </a:t>
            </a:r>
            <a:r>
              <a:rPr lang="he-IL" sz="4300" dirty="0" smtClean="0"/>
              <a:t>ֶ</a:t>
            </a:r>
            <a:r>
              <a:rPr lang="en-US" sz="4300" dirty="0"/>
              <a:t>	</a:t>
            </a:r>
            <a:r>
              <a:rPr lang="en-US" sz="3200" dirty="0"/>
              <a:t>“e” as in set 	</a:t>
            </a:r>
            <a:r>
              <a:rPr lang="he-IL" sz="3200" dirty="0"/>
              <a:t> </a:t>
            </a:r>
            <a:r>
              <a:rPr lang="he-IL" sz="3200" dirty="0" smtClean="0"/>
              <a:t>         </a:t>
            </a:r>
            <a:r>
              <a:rPr lang="en-US" sz="3200" dirty="0"/>
              <a:t>e		</a:t>
            </a:r>
            <a:r>
              <a:rPr lang="en-US" sz="3200" dirty="0" smtClean="0"/>
              <a:t>    </a:t>
            </a:r>
            <a:r>
              <a:rPr lang="he-IL" sz="5000" dirty="0" smtClean="0"/>
              <a:t>אֶ</a:t>
            </a:r>
            <a:r>
              <a:rPr lang="en-US" sz="5000" dirty="0" smtClean="0"/>
              <a:t> </a:t>
            </a:r>
            <a:r>
              <a:rPr lang="en-US" sz="3200" dirty="0" smtClean="0"/>
              <a:t>   </a:t>
            </a:r>
            <a:r>
              <a:rPr lang="en-US" sz="3200" dirty="0"/>
              <a:t>(short)</a:t>
            </a:r>
          </a:p>
          <a:p>
            <a:pPr lvl="0"/>
            <a:r>
              <a:rPr lang="en-US" sz="3200" dirty="0" smtClean="0"/>
              <a:t>8. </a:t>
            </a:r>
            <a:r>
              <a:rPr lang="en-US" sz="3200" dirty="0" err="1" smtClean="0"/>
              <a:t>Seghôl</a:t>
            </a:r>
            <a:r>
              <a:rPr lang="en-US" sz="3200" dirty="0" smtClean="0"/>
              <a:t> </a:t>
            </a:r>
            <a:r>
              <a:rPr lang="en-US" sz="3200" dirty="0" err="1"/>
              <a:t>Yôd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he-IL" sz="3200" dirty="0"/>
              <a:t>	</a:t>
            </a:r>
            <a:r>
              <a:rPr lang="he-IL" sz="4300" dirty="0"/>
              <a:t>ֶי</a:t>
            </a:r>
            <a:r>
              <a:rPr lang="en-US" sz="4300" dirty="0"/>
              <a:t>	</a:t>
            </a:r>
            <a:r>
              <a:rPr lang="en-US" sz="3200" dirty="0"/>
              <a:t>“e” as in set </a:t>
            </a:r>
            <a:r>
              <a:rPr lang="he-IL" sz="3200" dirty="0" smtClean="0"/>
              <a:t> </a:t>
            </a:r>
            <a:r>
              <a:rPr lang="en-US" sz="3200" dirty="0" smtClean="0"/>
              <a:t>        ê</a:t>
            </a:r>
            <a:r>
              <a:rPr lang="he-IL" sz="3200" dirty="0" smtClean="0"/>
              <a:t> </a:t>
            </a:r>
            <a:r>
              <a:rPr lang="en-US" sz="3200" dirty="0" smtClean="0"/>
              <a:t>      </a:t>
            </a:r>
            <a:r>
              <a:rPr lang="he-IL" sz="3200" dirty="0" smtClean="0"/>
              <a:t>  </a:t>
            </a:r>
            <a:r>
              <a:rPr lang="en-US" sz="3200" dirty="0" smtClean="0"/>
              <a:t> </a:t>
            </a:r>
            <a:r>
              <a:rPr lang="he-IL" sz="5000" dirty="0" smtClean="0"/>
              <a:t>אֶי</a:t>
            </a:r>
            <a:r>
              <a:rPr lang="en-US" sz="3200" dirty="0" smtClean="0"/>
              <a:t>   </a:t>
            </a:r>
            <a:r>
              <a:rPr lang="en-US" sz="3200" dirty="0"/>
              <a:t>(vowel </a:t>
            </a:r>
            <a:r>
              <a:rPr lang="en-US" sz="3200" dirty="0" smtClean="0"/>
              <a:t>let)</a:t>
            </a:r>
            <a:endParaRPr lang="en-US" sz="3200" dirty="0"/>
          </a:p>
          <a:p>
            <a:r>
              <a:rPr lang="en-US" sz="3200" dirty="0" smtClean="0"/>
              <a:t>9. </a:t>
            </a:r>
            <a:r>
              <a:rPr lang="en-US" sz="3200" dirty="0" err="1" smtClean="0"/>
              <a:t>Ḥatēf-Seghôl</a:t>
            </a:r>
            <a:r>
              <a:rPr lang="en-US" sz="3200" dirty="0" smtClean="0"/>
              <a:t>     </a:t>
            </a:r>
            <a:r>
              <a:rPr lang="he-IL" sz="4000" dirty="0" smtClean="0"/>
              <a:t>ֱ</a:t>
            </a:r>
            <a:r>
              <a:rPr lang="en-US" sz="4800" dirty="0"/>
              <a:t>	</a:t>
            </a:r>
            <a:r>
              <a:rPr lang="he-IL" sz="4300" dirty="0" smtClean="0"/>
              <a:t> </a:t>
            </a:r>
            <a:r>
              <a:rPr lang="en-US" sz="3200" dirty="0" smtClean="0"/>
              <a:t>“</a:t>
            </a:r>
            <a:r>
              <a:rPr lang="en-US" sz="3200" dirty="0"/>
              <a:t>e” as in set </a:t>
            </a:r>
            <a:r>
              <a:rPr lang="en-US" sz="3200" dirty="0" smtClean="0"/>
              <a:t>    </a:t>
            </a:r>
            <a:r>
              <a:rPr lang="en-US" sz="3200" dirty="0" err="1" smtClean="0"/>
              <a:t>x</a:t>
            </a:r>
            <a:r>
              <a:rPr lang="en-US" sz="3200" baseline="30000" dirty="0" err="1" smtClean="0"/>
              <a:t>ĕ</a:t>
            </a:r>
            <a:r>
              <a:rPr lang="en-US" sz="3200" dirty="0" smtClean="0"/>
              <a:t>      </a:t>
            </a:r>
            <a:r>
              <a:rPr lang="en-US" sz="3200" dirty="0"/>
              <a:t>	</a:t>
            </a:r>
            <a:r>
              <a:rPr lang="he-IL" sz="5400" dirty="0" smtClean="0"/>
              <a:t>אֱ</a:t>
            </a:r>
            <a:r>
              <a:rPr lang="en-US" sz="5400" dirty="0" smtClean="0"/>
              <a:t> </a:t>
            </a:r>
            <a:r>
              <a:rPr lang="en-US" sz="3200" dirty="0" smtClean="0"/>
              <a:t>(</a:t>
            </a:r>
            <a:r>
              <a:rPr lang="en-US" sz="3200" dirty="0"/>
              <a:t>half vowel</a:t>
            </a:r>
            <a:r>
              <a:rPr lang="en-US" sz="3200" dirty="0" smtClean="0"/>
              <a:t>)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he-IL" sz="5400" dirty="0" smtClean="0"/>
              <a:t>                                              </a:t>
            </a:r>
            <a:r>
              <a:rPr lang="en-US" sz="5400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3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List   </a:t>
            </a:r>
            <a:r>
              <a:rPr lang="en-US" dirty="0" err="1" smtClean="0"/>
              <a:t>i</a:t>
            </a:r>
            <a:r>
              <a:rPr lang="en-US" dirty="0" smtClean="0"/>
              <a:t> and o-class 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40" y="1551756"/>
            <a:ext cx="12520246" cy="494048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10. </a:t>
            </a:r>
            <a:r>
              <a:rPr lang="en-US" sz="3200" dirty="0" err="1" smtClean="0"/>
              <a:t>Ḥîreq</a:t>
            </a:r>
            <a:r>
              <a:rPr lang="he-IL" sz="3200" dirty="0"/>
              <a:t>	</a:t>
            </a:r>
            <a:r>
              <a:rPr lang="en-US" sz="3200" dirty="0" smtClean="0"/>
              <a:t> </a:t>
            </a:r>
            <a:r>
              <a:rPr lang="he-IL" sz="3200" dirty="0"/>
              <a:t>	</a:t>
            </a:r>
            <a:r>
              <a:rPr lang="en-US" sz="3200" dirty="0" smtClean="0"/>
              <a:t>           </a:t>
            </a:r>
            <a:r>
              <a:rPr lang="he-IL" sz="4000" dirty="0" smtClean="0"/>
              <a:t>ִ</a:t>
            </a:r>
            <a:r>
              <a:rPr lang="en-US" sz="4000" dirty="0"/>
              <a:t>	</a:t>
            </a:r>
            <a:r>
              <a:rPr lang="en-US" sz="3200" dirty="0"/>
              <a:t>“</a:t>
            </a:r>
            <a:r>
              <a:rPr lang="en-US" sz="3200" dirty="0" err="1"/>
              <a:t>i</a:t>
            </a:r>
            <a:r>
              <a:rPr lang="en-US" sz="3200" dirty="0"/>
              <a:t>” as in </a:t>
            </a:r>
            <a:r>
              <a:rPr lang="en-US" sz="3200" dirty="0" smtClean="0"/>
              <a:t>fit  </a:t>
            </a:r>
            <a:r>
              <a:rPr lang="en-US" sz="3200" dirty="0"/>
              <a:t>	</a:t>
            </a:r>
            <a:r>
              <a:rPr lang="en-US" sz="3200" dirty="0" smtClean="0"/>
              <a:t>          </a:t>
            </a:r>
            <a:r>
              <a:rPr lang="en-US" sz="3200" dirty="0" err="1"/>
              <a:t>i</a:t>
            </a:r>
            <a:r>
              <a:rPr lang="en-US" sz="3200" dirty="0"/>
              <a:t>  </a:t>
            </a:r>
            <a:r>
              <a:rPr lang="en-US" sz="3200" dirty="0" smtClean="0"/>
              <a:t>      </a:t>
            </a:r>
            <a:r>
              <a:rPr lang="he-IL" sz="5000" dirty="0" smtClean="0"/>
              <a:t>אִ</a:t>
            </a:r>
            <a:r>
              <a:rPr lang="en-US" sz="3200" dirty="0" smtClean="0"/>
              <a:t>    </a:t>
            </a:r>
            <a:r>
              <a:rPr lang="en-US" sz="3200" dirty="0"/>
              <a:t>(short)</a:t>
            </a:r>
          </a:p>
          <a:p>
            <a:pPr lvl="0"/>
            <a:r>
              <a:rPr lang="en-US" sz="3200" dirty="0" smtClean="0"/>
              <a:t>11. </a:t>
            </a:r>
            <a:r>
              <a:rPr lang="en-US" sz="3200" dirty="0" err="1" smtClean="0"/>
              <a:t>Ḥîreq</a:t>
            </a:r>
            <a:r>
              <a:rPr lang="en-US" sz="3200" dirty="0" smtClean="0"/>
              <a:t> </a:t>
            </a:r>
            <a:r>
              <a:rPr lang="en-US" sz="3200" dirty="0" err="1" smtClean="0"/>
              <a:t>Yôd</a:t>
            </a:r>
            <a:r>
              <a:rPr lang="en-US" sz="3200" dirty="0" smtClean="0"/>
              <a:t>          </a:t>
            </a:r>
            <a:r>
              <a:rPr lang="he-IL" sz="4000" dirty="0" smtClean="0"/>
              <a:t>ִי</a:t>
            </a:r>
            <a:r>
              <a:rPr lang="en-US" sz="4000" dirty="0" smtClean="0"/>
              <a:t>  </a:t>
            </a:r>
            <a:r>
              <a:rPr lang="en-US" sz="3200" dirty="0" smtClean="0"/>
              <a:t>“</a:t>
            </a:r>
            <a:r>
              <a:rPr lang="en-US" sz="3200" dirty="0" err="1"/>
              <a:t>i</a:t>
            </a:r>
            <a:r>
              <a:rPr lang="en-US" sz="3200" dirty="0"/>
              <a:t>” as in ski   </a:t>
            </a:r>
            <a:r>
              <a:rPr lang="en-US" sz="3200" dirty="0" smtClean="0"/>
              <a:t>      </a:t>
            </a:r>
            <a:r>
              <a:rPr lang="en-US" sz="3200" dirty="0"/>
              <a:t>î 		</a:t>
            </a:r>
            <a:r>
              <a:rPr lang="en-US" sz="3200" dirty="0" smtClean="0"/>
              <a:t> </a:t>
            </a:r>
            <a:r>
              <a:rPr lang="he-IL" sz="5000" dirty="0" smtClean="0"/>
              <a:t>אִי</a:t>
            </a:r>
            <a:r>
              <a:rPr lang="en-US" sz="3200" dirty="0" smtClean="0"/>
              <a:t>   </a:t>
            </a:r>
            <a:r>
              <a:rPr lang="en-US" sz="3200" dirty="0"/>
              <a:t>(vowel let.)</a:t>
            </a:r>
          </a:p>
          <a:p>
            <a:pPr lvl="0"/>
            <a:r>
              <a:rPr lang="en-US" sz="3200" dirty="0" smtClean="0"/>
              <a:t>12. </a:t>
            </a:r>
            <a:r>
              <a:rPr lang="en-US" sz="3200" dirty="0" err="1" smtClean="0"/>
              <a:t>Ḥôlem</a:t>
            </a:r>
            <a:r>
              <a:rPr lang="en-US" sz="3200" dirty="0" smtClean="0"/>
              <a:t>                  </a:t>
            </a:r>
            <a:r>
              <a:rPr lang="he-IL" sz="4000" dirty="0" smtClean="0"/>
              <a:t>ֹ</a:t>
            </a:r>
            <a:r>
              <a:rPr lang="en-US" sz="4000" dirty="0" smtClean="0"/>
              <a:t>  </a:t>
            </a:r>
            <a:r>
              <a:rPr lang="en-US" sz="3200" dirty="0" smtClean="0"/>
              <a:t>“</a:t>
            </a:r>
            <a:r>
              <a:rPr lang="en-US" sz="3200" dirty="0"/>
              <a:t>o” as in so </a:t>
            </a:r>
            <a:r>
              <a:rPr lang="en-US" sz="3200" dirty="0" smtClean="0"/>
              <a:t>     </a:t>
            </a:r>
            <a:r>
              <a:rPr lang="en-US" sz="3200" dirty="0"/>
              <a:t>ō	</a:t>
            </a:r>
            <a:r>
              <a:rPr lang="en-US" sz="3200" dirty="0" smtClean="0"/>
              <a:t>       </a:t>
            </a:r>
            <a:r>
              <a:rPr lang="he-IL" sz="5000" dirty="0" smtClean="0"/>
              <a:t>אֹ</a:t>
            </a:r>
            <a:r>
              <a:rPr lang="en-US" sz="5000" dirty="0" smtClean="0"/>
              <a:t> </a:t>
            </a:r>
            <a:r>
              <a:rPr lang="en-US" sz="3200" dirty="0" smtClean="0"/>
              <a:t>   </a:t>
            </a:r>
            <a:r>
              <a:rPr lang="en-US" sz="3200" dirty="0"/>
              <a:t>(long) </a:t>
            </a:r>
          </a:p>
          <a:p>
            <a:pPr lvl="0"/>
            <a:r>
              <a:rPr lang="en-US" sz="3200" dirty="0" smtClean="0"/>
              <a:t>13. </a:t>
            </a:r>
            <a:r>
              <a:rPr lang="en-US" sz="3200" dirty="0" err="1" smtClean="0"/>
              <a:t>Ḥôlem</a:t>
            </a:r>
            <a:r>
              <a:rPr lang="en-US" sz="3200" dirty="0" smtClean="0"/>
              <a:t> </a:t>
            </a:r>
            <a:r>
              <a:rPr lang="en-US" sz="3200" dirty="0" err="1"/>
              <a:t>Vāv</a:t>
            </a:r>
            <a:r>
              <a:rPr lang="en-US" sz="3200" dirty="0"/>
              <a:t>  </a:t>
            </a:r>
            <a:r>
              <a:rPr lang="en-US" sz="3200" dirty="0" smtClean="0"/>
              <a:t>     </a:t>
            </a:r>
            <a:r>
              <a:rPr lang="he-IL" sz="3200" dirty="0"/>
              <a:t>	</a:t>
            </a:r>
            <a:r>
              <a:rPr lang="he-IL" sz="4000" dirty="0"/>
              <a:t>וֹ</a:t>
            </a:r>
            <a:r>
              <a:rPr lang="en-US" sz="3200" dirty="0"/>
              <a:t>	“o” as in so	  </a:t>
            </a:r>
            <a:r>
              <a:rPr lang="en-US" sz="3200" dirty="0" smtClean="0"/>
              <a:t>   ô       </a:t>
            </a:r>
            <a:r>
              <a:rPr lang="he-IL" sz="5000" dirty="0" smtClean="0"/>
              <a:t>אוֹ</a:t>
            </a:r>
            <a:r>
              <a:rPr lang="en-US" sz="5000" dirty="0" smtClean="0"/>
              <a:t> </a:t>
            </a:r>
            <a:r>
              <a:rPr lang="en-US" sz="3200" dirty="0" smtClean="0"/>
              <a:t>  </a:t>
            </a:r>
            <a:r>
              <a:rPr lang="en-US" sz="3200" dirty="0"/>
              <a:t>(vowel let</a:t>
            </a:r>
            <a:r>
              <a:rPr lang="en-US" sz="3200" dirty="0" smtClean="0"/>
              <a:t>.)</a:t>
            </a:r>
          </a:p>
          <a:p>
            <a:pPr lvl="0"/>
            <a:r>
              <a:rPr lang="en-US" sz="3200" dirty="0" smtClean="0"/>
              <a:t>14. </a:t>
            </a:r>
            <a:r>
              <a:rPr lang="en-US" sz="3200" dirty="0" err="1"/>
              <a:t>Qāmeṣ</a:t>
            </a:r>
            <a:r>
              <a:rPr lang="en-US" sz="3200" dirty="0"/>
              <a:t> </a:t>
            </a:r>
            <a:r>
              <a:rPr lang="en-US" sz="3200" dirty="0" err="1"/>
              <a:t>Ḥatûf</a:t>
            </a:r>
            <a:r>
              <a:rPr lang="en-US" sz="3200" dirty="0"/>
              <a:t>   </a:t>
            </a:r>
            <a:r>
              <a:rPr lang="en-US" sz="3200" dirty="0" smtClean="0"/>
              <a:t> </a:t>
            </a:r>
            <a:r>
              <a:rPr lang="he-IL" sz="3200" dirty="0"/>
              <a:t>	ָ</a:t>
            </a:r>
            <a:r>
              <a:rPr lang="en-US" sz="4000" dirty="0"/>
              <a:t> </a:t>
            </a:r>
            <a:r>
              <a:rPr lang="en-US" sz="3200" dirty="0"/>
              <a:t>	“o” as in so	</a:t>
            </a:r>
            <a:r>
              <a:rPr lang="en-US" sz="3200" dirty="0" smtClean="0"/>
              <a:t>     </a:t>
            </a:r>
            <a:r>
              <a:rPr lang="en-US" sz="3200" dirty="0"/>
              <a:t>o  </a:t>
            </a:r>
            <a:r>
              <a:rPr lang="en-US" sz="3200" dirty="0" smtClean="0"/>
              <a:t>      </a:t>
            </a:r>
            <a:r>
              <a:rPr lang="he-IL" sz="5000" dirty="0" smtClean="0"/>
              <a:t>אָ</a:t>
            </a:r>
            <a:r>
              <a:rPr lang="en-US" sz="5000" dirty="0" smtClean="0"/>
              <a:t> </a:t>
            </a:r>
            <a:r>
              <a:rPr lang="en-US" sz="3200" dirty="0"/>
              <a:t>(short)</a:t>
            </a:r>
          </a:p>
          <a:p>
            <a:pPr lvl="0"/>
            <a:r>
              <a:rPr lang="en-US" sz="3200" dirty="0" smtClean="0"/>
              <a:t>15. </a:t>
            </a:r>
            <a:r>
              <a:rPr lang="en-US" sz="3200" dirty="0" err="1"/>
              <a:t>Ḥatēf</a:t>
            </a:r>
            <a:r>
              <a:rPr lang="en-US" sz="3200" dirty="0"/>
              <a:t> </a:t>
            </a:r>
            <a:r>
              <a:rPr lang="en-US" sz="3200" dirty="0" err="1"/>
              <a:t>Qāmeṣ</a:t>
            </a:r>
            <a:r>
              <a:rPr lang="en-US" sz="3200" dirty="0"/>
              <a:t>    </a:t>
            </a:r>
            <a:r>
              <a:rPr lang="he-IL" sz="4000" dirty="0"/>
              <a:t>	ֳ</a:t>
            </a:r>
            <a:r>
              <a:rPr lang="en-US" sz="4000" dirty="0"/>
              <a:t> 	</a:t>
            </a:r>
            <a:r>
              <a:rPr lang="en-US" sz="3200" dirty="0"/>
              <a:t>“o” as in commit  </a:t>
            </a:r>
            <a:r>
              <a:rPr lang="en-US" sz="3200" dirty="0" err="1"/>
              <a:t>x</a:t>
            </a:r>
            <a:r>
              <a:rPr lang="en-US" sz="3200" baseline="30000" dirty="0" err="1"/>
              <a:t>ŏ</a:t>
            </a:r>
            <a:r>
              <a:rPr lang="en-US" sz="3200" baseline="30000" dirty="0"/>
              <a:t> </a:t>
            </a:r>
            <a:r>
              <a:rPr lang="en-US" sz="3200" dirty="0"/>
              <a:t>  </a:t>
            </a:r>
            <a:r>
              <a:rPr lang="he-IL" sz="5000" dirty="0"/>
              <a:t>אֳ</a:t>
            </a:r>
            <a:r>
              <a:rPr lang="en-US" sz="5000" dirty="0"/>
              <a:t> </a:t>
            </a:r>
            <a:r>
              <a:rPr lang="en-US" sz="3200" dirty="0"/>
              <a:t>(half vowel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9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56139"/>
            <a:ext cx="11963400" cy="558756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16. </a:t>
            </a:r>
            <a:r>
              <a:rPr lang="en-US" sz="3200" dirty="0" err="1" smtClean="0"/>
              <a:t>Qibbûṣ</a:t>
            </a:r>
            <a:r>
              <a:rPr lang="en-US" sz="3200" dirty="0" smtClean="0"/>
              <a:t>    </a:t>
            </a:r>
            <a:r>
              <a:rPr lang="he-IL" sz="3200" dirty="0"/>
              <a:t>	</a:t>
            </a:r>
            <a:r>
              <a:rPr lang="en-US" sz="3200" dirty="0" smtClean="0"/>
              <a:t>  </a:t>
            </a:r>
            <a:r>
              <a:rPr lang="he-IL" sz="4000" dirty="0" smtClean="0"/>
              <a:t>ֻ</a:t>
            </a:r>
            <a:r>
              <a:rPr lang="en-US" sz="4000" dirty="0" smtClean="0"/>
              <a:t> </a:t>
            </a:r>
            <a:r>
              <a:rPr lang="en-US" sz="4000" dirty="0"/>
              <a:t>	</a:t>
            </a:r>
            <a:r>
              <a:rPr lang="en-US" sz="4000" dirty="0" smtClean="0"/>
              <a:t> </a:t>
            </a:r>
            <a:r>
              <a:rPr lang="en-US" sz="3200" dirty="0" smtClean="0"/>
              <a:t>“</a:t>
            </a:r>
            <a:r>
              <a:rPr lang="en-US" sz="3200" dirty="0"/>
              <a:t>u” as in rule	 </a:t>
            </a:r>
            <a:r>
              <a:rPr lang="en-US" sz="3200" dirty="0" smtClean="0"/>
              <a:t>      </a:t>
            </a:r>
            <a:r>
              <a:rPr lang="en-US" sz="3200" dirty="0"/>
              <a:t>u </a:t>
            </a:r>
            <a:r>
              <a:rPr lang="en-US" sz="3200" dirty="0" smtClean="0"/>
              <a:t>       </a:t>
            </a:r>
            <a:r>
              <a:rPr lang="en-US" sz="3200" dirty="0"/>
              <a:t>	</a:t>
            </a:r>
            <a:r>
              <a:rPr lang="he-IL" sz="5000" dirty="0" smtClean="0"/>
              <a:t>אֻ</a:t>
            </a:r>
            <a:r>
              <a:rPr lang="en-US" sz="3200" dirty="0" smtClean="0"/>
              <a:t>    </a:t>
            </a:r>
            <a:r>
              <a:rPr lang="en-US" sz="3200" dirty="0"/>
              <a:t>(short)</a:t>
            </a:r>
          </a:p>
          <a:p>
            <a:pPr lvl="0"/>
            <a:r>
              <a:rPr lang="en-US" sz="3200" dirty="0" smtClean="0"/>
              <a:t>17. </a:t>
            </a:r>
            <a:r>
              <a:rPr lang="en-US" sz="3200" dirty="0" err="1" smtClean="0"/>
              <a:t>Šûreq</a:t>
            </a:r>
            <a:r>
              <a:rPr lang="he-IL" sz="3200" dirty="0"/>
              <a:t>	</a:t>
            </a:r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he-IL" sz="3200" dirty="0"/>
              <a:t>	</a:t>
            </a:r>
            <a:r>
              <a:rPr lang="en-US" sz="3200" dirty="0" smtClean="0"/>
              <a:t>  </a:t>
            </a:r>
            <a:r>
              <a:rPr lang="he-IL" sz="4000" dirty="0" smtClean="0"/>
              <a:t>וּ</a:t>
            </a:r>
            <a:r>
              <a:rPr lang="en-US" sz="4000" dirty="0" smtClean="0"/>
              <a:t>  </a:t>
            </a:r>
            <a:r>
              <a:rPr lang="en-US" sz="3200" dirty="0" smtClean="0"/>
              <a:t>“</a:t>
            </a:r>
            <a:r>
              <a:rPr lang="en-US" sz="3200" dirty="0"/>
              <a:t>u” as in rule	</a:t>
            </a:r>
            <a:r>
              <a:rPr lang="en-US" sz="3200" dirty="0" smtClean="0"/>
              <a:t>       </a:t>
            </a:r>
            <a:r>
              <a:rPr lang="en-US" sz="3200" dirty="0"/>
              <a:t>û 	</a:t>
            </a:r>
            <a:r>
              <a:rPr lang="en-US" sz="3200" dirty="0" smtClean="0"/>
              <a:t>       </a:t>
            </a:r>
            <a:r>
              <a:rPr lang="he-IL" sz="5000" dirty="0" smtClean="0"/>
              <a:t>אוּ</a:t>
            </a:r>
            <a:r>
              <a:rPr lang="en-US" sz="3200" dirty="0" smtClean="0"/>
              <a:t>   </a:t>
            </a:r>
            <a:r>
              <a:rPr lang="en-US" sz="3200" dirty="0"/>
              <a:t>(vowel let.)</a:t>
            </a:r>
          </a:p>
          <a:p>
            <a:pPr lvl="0"/>
            <a:r>
              <a:rPr lang="en-US" sz="3200" dirty="0" smtClean="0"/>
              <a:t>18. </a:t>
            </a:r>
            <a:r>
              <a:rPr lang="en-US" sz="3200" dirty="0" err="1" smtClean="0"/>
              <a:t>Š</a:t>
            </a:r>
            <a:r>
              <a:rPr lang="en-US" sz="3200" baseline="30000" dirty="0" err="1" smtClean="0"/>
              <a:t>e</a:t>
            </a:r>
            <a:r>
              <a:rPr lang="en-US" sz="3200" dirty="0" err="1" smtClean="0"/>
              <a:t>vā</a:t>
            </a:r>
            <a:r>
              <a:rPr lang="en-US" sz="3200" dirty="0"/>
              <a:t>’</a:t>
            </a:r>
            <a:r>
              <a:rPr lang="he-IL" sz="3200" dirty="0"/>
              <a:t>	</a:t>
            </a:r>
            <a:r>
              <a:rPr lang="en-US" sz="3200" dirty="0" smtClean="0"/>
              <a:t>         </a:t>
            </a:r>
            <a:r>
              <a:rPr lang="en-US" sz="3200" dirty="0"/>
              <a:t>	</a:t>
            </a:r>
            <a:r>
              <a:rPr lang="he-IL" sz="4000" dirty="0"/>
              <a:t>ְ</a:t>
            </a:r>
            <a:r>
              <a:rPr lang="en-US" sz="4000" dirty="0"/>
              <a:t> </a:t>
            </a:r>
            <a:r>
              <a:rPr lang="en-US" sz="3200" dirty="0"/>
              <a:t>	“e” as in met	 </a:t>
            </a:r>
            <a:r>
              <a:rPr lang="en-US" sz="3200" dirty="0" smtClean="0"/>
              <a:t>    </a:t>
            </a:r>
            <a:r>
              <a:rPr lang="en-US" sz="3200" dirty="0" err="1"/>
              <a:t>x</a:t>
            </a:r>
            <a:r>
              <a:rPr lang="en-US" sz="3200" baseline="30000" dirty="0" err="1"/>
              <a:t>e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/>
              <a:t>	</a:t>
            </a:r>
            <a:r>
              <a:rPr lang="en-US" sz="3200" dirty="0" smtClean="0"/>
              <a:t>   </a:t>
            </a:r>
            <a:r>
              <a:rPr lang="he-IL" sz="5000" dirty="0" smtClean="0"/>
              <a:t>אְ</a:t>
            </a:r>
            <a:r>
              <a:rPr lang="en-US" sz="5000" dirty="0" smtClean="0"/>
              <a:t> </a:t>
            </a:r>
            <a:r>
              <a:rPr lang="en-US" sz="3200" dirty="0" smtClean="0"/>
              <a:t>(</a:t>
            </a:r>
            <a:r>
              <a:rPr lang="en-US" sz="3200" dirty="0"/>
              <a:t>half vowel</a:t>
            </a:r>
            <a:r>
              <a:rPr lang="en-US" sz="3200" dirty="0" smtClean="0"/>
              <a:t>)</a:t>
            </a:r>
          </a:p>
          <a:p>
            <a:pPr lvl="0"/>
            <a:r>
              <a:rPr lang="en-US" sz="3200" dirty="0" smtClean="0"/>
              <a:t>Open [CV] / Closed [CVC] syllables, </a:t>
            </a:r>
          </a:p>
          <a:p>
            <a:pPr lvl="0"/>
            <a:r>
              <a:rPr lang="en-US" sz="3200" dirty="0" err="1" smtClean="0"/>
              <a:t>Dagesh</a:t>
            </a:r>
            <a:r>
              <a:rPr lang="en-US" sz="3200" dirty="0" smtClean="0"/>
              <a:t> </a:t>
            </a:r>
            <a:r>
              <a:rPr lang="en-US" sz="3200" dirty="0" err="1" smtClean="0"/>
              <a:t>lene</a:t>
            </a:r>
            <a:r>
              <a:rPr lang="en-US" sz="3200" dirty="0" smtClean="0"/>
              <a:t>/forte—in non-BEGAD KEPHAT letters</a:t>
            </a:r>
          </a:p>
          <a:p>
            <a:pPr lvl="0"/>
            <a:r>
              <a:rPr lang="en-US" sz="3200" dirty="0" smtClean="0"/>
              <a:t>Silent/vocal </a:t>
            </a:r>
            <a:r>
              <a:rPr lang="en-US" sz="3200" dirty="0" err="1" smtClean="0"/>
              <a:t>Š</a:t>
            </a:r>
            <a:r>
              <a:rPr lang="en-US" sz="3200" baseline="30000" dirty="0" err="1" smtClean="0"/>
              <a:t>e</a:t>
            </a:r>
            <a:r>
              <a:rPr lang="en-US" sz="3200" dirty="0" err="1" smtClean="0"/>
              <a:t>vā</a:t>
            </a:r>
            <a:r>
              <a:rPr lang="en-US" sz="3200" dirty="0" smtClean="0"/>
              <a:t>’ </a:t>
            </a:r>
          </a:p>
          <a:p>
            <a:pPr lvl="0"/>
            <a:r>
              <a:rPr lang="en-US" sz="3200" dirty="0" smtClean="0"/>
              <a:t>Quiescent </a:t>
            </a:r>
            <a:r>
              <a:rPr lang="en-US" sz="3200" dirty="0"/>
              <a:t>letters:  </a:t>
            </a:r>
            <a:r>
              <a:rPr lang="he-IL" sz="4000" dirty="0"/>
              <a:t>א</a:t>
            </a:r>
            <a:r>
              <a:rPr lang="he-IL" sz="3200" dirty="0"/>
              <a:t> </a:t>
            </a:r>
            <a:r>
              <a:rPr lang="en-US" sz="3200" dirty="0"/>
              <a:t> and </a:t>
            </a:r>
            <a:r>
              <a:rPr lang="he-IL" sz="4000" dirty="0" smtClean="0"/>
              <a:t>ה</a:t>
            </a:r>
            <a:r>
              <a:rPr lang="en-US" sz="4000" dirty="0"/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045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Hevenu</a:t>
            </a:r>
            <a:r>
              <a:rPr lang="en-US" dirty="0" smtClean="0"/>
              <a:t> Shalom Aleichem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youtu.be/JB4RMIWroMY</a:t>
            </a:r>
            <a:endParaRPr lang="en-US" u="sng" dirty="0" smtClean="0"/>
          </a:p>
          <a:p>
            <a:r>
              <a:rPr lang="en-US" dirty="0" smtClean="0"/>
              <a:t>                 to </a:t>
            </a:r>
            <a:r>
              <a:rPr lang="en-US" dirty="0"/>
              <a:t>you     </a:t>
            </a:r>
            <a:r>
              <a:rPr lang="en-US" dirty="0" smtClean="0"/>
              <a:t> </a:t>
            </a:r>
            <a:r>
              <a:rPr lang="en-US" dirty="0"/>
              <a:t>peace     </a:t>
            </a:r>
            <a:r>
              <a:rPr lang="en-US" dirty="0" smtClean="0"/>
              <a:t>we bring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he-IL" sz="4000" dirty="0"/>
              <a:t>הֵבֵאנוּ  שָׁלוֹם  עֲלֵיכֶם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16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23292"/>
            <a:ext cx="10045334" cy="4525107"/>
          </a:xfrm>
        </p:spPr>
        <p:txBody>
          <a:bodyPr>
            <a:normAutofit lnSpcReduction="10000"/>
          </a:bodyPr>
          <a:lstStyle/>
          <a:p>
            <a:r>
              <a:rPr lang="en-US" sz="5000" dirty="0"/>
              <a:t>	</a:t>
            </a:r>
            <a:r>
              <a:rPr lang="en-US" sz="3200" dirty="0" smtClean="0"/>
              <a:t>land</a:t>
            </a:r>
            <a:r>
              <a:rPr lang="en-US" sz="3200" dirty="0"/>
              <a:t>, earth, </a:t>
            </a:r>
            <a:r>
              <a:rPr lang="en-US" sz="3200" dirty="0" smtClean="0"/>
              <a:t>ground</a:t>
            </a:r>
          </a:p>
          <a:p>
            <a:pPr lvl="1"/>
            <a:r>
              <a:rPr lang="he-IL" sz="4800" dirty="0" smtClean="0"/>
              <a:t>אֶ֫רֶץ</a:t>
            </a:r>
            <a:r>
              <a:rPr lang="en-US" sz="3000" dirty="0" smtClean="0"/>
              <a:t>		</a:t>
            </a:r>
            <a:r>
              <a:rPr lang="he-IL" sz="3000" dirty="0" smtClean="0"/>
              <a:t> </a:t>
            </a:r>
            <a:r>
              <a:rPr lang="en-US" sz="3000" dirty="0"/>
              <a:t>	</a:t>
            </a:r>
          </a:p>
          <a:p>
            <a:r>
              <a:rPr lang="en-US" sz="3200" dirty="0" smtClean="0"/>
              <a:t>man</a:t>
            </a:r>
            <a:r>
              <a:rPr lang="en-US" sz="3200" dirty="0"/>
              <a:t>, human 	</a:t>
            </a:r>
            <a:endParaRPr lang="en-US" sz="3200" dirty="0" smtClean="0"/>
          </a:p>
          <a:p>
            <a:pPr lvl="1"/>
            <a:r>
              <a:rPr lang="he-IL" sz="4800" dirty="0" smtClean="0"/>
              <a:t>אִישׁ</a:t>
            </a:r>
            <a:r>
              <a:rPr lang="en-US" sz="3000" dirty="0" smtClean="0"/>
              <a:t>		</a:t>
            </a:r>
            <a:r>
              <a:rPr lang="he-IL" sz="3000" dirty="0" smtClean="0"/>
              <a:t> </a:t>
            </a:r>
            <a:r>
              <a:rPr lang="en-US" sz="3000" dirty="0" smtClean="0"/>
              <a:t>	</a:t>
            </a:r>
            <a:r>
              <a:rPr lang="en-US" sz="1400" dirty="0" smtClean="0"/>
              <a:t>	</a:t>
            </a:r>
            <a:endParaRPr lang="en-US" sz="3000" dirty="0"/>
          </a:p>
          <a:p>
            <a:r>
              <a:rPr lang="en-US" sz="3200" dirty="0"/>
              <a:t>	</a:t>
            </a:r>
            <a:r>
              <a:rPr lang="en-US" sz="3200" dirty="0" smtClean="0"/>
              <a:t>woman</a:t>
            </a:r>
            <a:r>
              <a:rPr lang="en-US" sz="3200" dirty="0"/>
              <a:t>, wife	</a:t>
            </a:r>
            <a:endParaRPr lang="en-US" sz="3200" dirty="0" smtClean="0"/>
          </a:p>
          <a:p>
            <a:pPr lvl="1"/>
            <a:r>
              <a:rPr lang="he-IL" sz="4800" dirty="0"/>
              <a:t>אִשָּׁה</a:t>
            </a:r>
            <a:r>
              <a:rPr lang="he-IL" sz="3000" dirty="0"/>
              <a:t> </a:t>
            </a:r>
            <a:r>
              <a:rPr lang="en-US" sz="3000" dirty="0"/>
              <a:t>	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7223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1022</TotalTime>
  <Words>476</Words>
  <Application>Microsoft Office PowerPoint</Application>
  <PresentationFormat>Widescreen</PresentationFormat>
  <Paragraphs>158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Times New Roman</vt:lpstr>
      <vt:lpstr>Wingdings</vt:lpstr>
      <vt:lpstr>Wingdings 3</vt:lpstr>
      <vt:lpstr>Ion</vt:lpstr>
      <vt:lpstr>Hebrew Qal Perfect Verbs</vt:lpstr>
      <vt:lpstr>Speak and write Hebrew:  </vt:lpstr>
      <vt:lpstr>Review Hebrew</vt:lpstr>
      <vt:lpstr>Vowel List  a-class</vt:lpstr>
      <vt:lpstr>Vowel List  e-class vowels</vt:lpstr>
      <vt:lpstr>Vowel List   i and o-class vowels</vt:lpstr>
      <vt:lpstr>Vowel List</vt:lpstr>
      <vt:lpstr>Hevenu Shalom Aleichem</vt:lpstr>
      <vt:lpstr>Chapter 2 Vocabulary </vt:lpstr>
      <vt:lpstr>Chapter 2 Vocabulary </vt:lpstr>
      <vt:lpstr>Chapter 2 Vocabulary</vt:lpstr>
      <vt:lpstr>Practice with Vowel Identification</vt:lpstr>
      <vt:lpstr>3.A Tri-consonantal root</vt:lpstr>
      <vt:lpstr>Tri-consonantal roots</vt:lpstr>
      <vt:lpstr>Verbs:  Perfect and Imperfect</vt:lpstr>
      <vt:lpstr>7  Verb Patterns (called binyanim [בִּנְיָנִים])</vt:lpstr>
      <vt:lpstr>3. E.        Qal Perfect Paradigm   </vt:lpstr>
      <vt:lpstr>3. E. Qal Perfect Paradigm   </vt:lpstr>
      <vt:lpstr>3. E.        Qal Perfect Paradigm  – First Chant (know this by heart) </vt:lpstr>
      <vt:lpstr>3.H  The Direct Object Marker  </vt:lpstr>
      <vt:lpstr>3.I  Parsing format </vt:lpstr>
      <vt:lpstr>3.J.  A Few Regular or Strong Perfect Verbs </vt:lpstr>
      <vt:lpstr>3. K.  Paradigms of other regular verbs </vt:lpstr>
      <vt:lpstr>Chapter 3 Vocabulary</vt:lpstr>
      <vt:lpstr>Chapter 3 Vocabulary</vt:lpstr>
      <vt:lpstr>Speak Hebrew</vt:lpstr>
      <vt:lpstr>3.P.  Sing: Hinneh Mah Tov  (Ps. 133:1)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 Alphabet</dc:title>
  <dc:creator>Ted Hildebrandt</dc:creator>
  <cp:lastModifiedBy>Ted Hildebrandt</cp:lastModifiedBy>
  <cp:revision>87</cp:revision>
  <dcterms:created xsi:type="dcterms:W3CDTF">2018-08-28T22:37:35Z</dcterms:created>
  <dcterms:modified xsi:type="dcterms:W3CDTF">2018-09-12T16:40:49Z</dcterms:modified>
</cp:coreProperties>
</file>