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9" r:id="rId28"/>
    <p:sldId id="281" r:id="rId29"/>
    <p:sldId id="282" r:id="rId30"/>
    <p:sldId id="290" r:id="rId31"/>
    <p:sldId id="283" r:id="rId32"/>
    <p:sldId id="284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1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90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0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1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6786FC-A0E3-4BEC-92D6-090E281BC9F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9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Hebrew Alphabet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Ḥēt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(hate)	</a:t>
            </a:r>
            <a:r>
              <a:rPr lang="he-IL" dirty="0"/>
              <a:t>חֵית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ח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 Bach			ḥ</a:t>
            </a:r>
          </a:p>
        </p:txBody>
      </p:sp>
    </p:spTree>
    <p:extLst>
      <p:ext uri="{BB962C8B-B14F-4D97-AF65-F5344CB8AC3E}">
        <p14:creationId xmlns:p14="http://schemas.microsoft.com/office/powerpoint/2010/main" val="28570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Ṭēt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e-IL" sz="6600" dirty="0"/>
              <a:t>טֵית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ט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as in tap			ṭ</a:t>
            </a:r>
          </a:p>
        </p:txBody>
      </p:sp>
    </p:spTree>
    <p:extLst>
      <p:ext uri="{BB962C8B-B14F-4D97-AF65-F5344CB8AC3E}">
        <p14:creationId xmlns:p14="http://schemas.microsoft.com/office/powerpoint/2010/main" val="295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Yôd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he-IL" sz="6600" dirty="0"/>
              <a:t>יוֹד</a:t>
            </a:r>
            <a:r>
              <a:rPr lang="he-IL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>
                <a:latin typeface="+mn-lt"/>
              </a:rPr>
              <a:t>י</a:t>
            </a:r>
            <a:endParaRPr lang="en-US" sz="166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as in yet 			y</a:t>
            </a:r>
          </a:p>
        </p:txBody>
      </p:sp>
    </p:spTree>
    <p:extLst>
      <p:ext uri="{BB962C8B-B14F-4D97-AF65-F5344CB8AC3E}">
        <p14:creationId xmlns:p14="http://schemas.microsoft.com/office/powerpoint/2010/main" val="7371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he-IL" sz="6600" dirty="0"/>
              <a:t>כַּף 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כ</a:t>
            </a:r>
            <a:r>
              <a:rPr lang="en-US" sz="16600" dirty="0"/>
              <a:t> 	</a:t>
            </a:r>
            <a:r>
              <a:rPr lang="he-IL" sz="16600" dirty="0" smtClean="0"/>
              <a:t>ך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as in key 			k</a:t>
            </a:r>
          </a:p>
        </p:txBody>
      </p:sp>
    </p:spTree>
    <p:extLst>
      <p:ext uri="{BB962C8B-B14F-4D97-AF65-F5344CB8AC3E}">
        <p14:creationId xmlns:p14="http://schemas.microsoft.com/office/powerpoint/2010/main" val="28156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Lāme</a:t>
            </a:r>
            <a:r>
              <a:rPr lang="en-US" sz="6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6600" dirty="0"/>
              <a:t> 	</a:t>
            </a:r>
            <a:r>
              <a:rPr lang="he-IL" sz="6600" dirty="0"/>
              <a:t>לָ֫מֶד </a:t>
            </a:r>
            <a:r>
              <a:rPr lang="en-US" sz="66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ל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as in lamb			l</a:t>
            </a:r>
          </a:p>
        </p:txBody>
      </p:sp>
    </p:spTree>
    <p:extLst>
      <p:ext uri="{BB962C8B-B14F-4D97-AF65-F5344CB8AC3E}">
        <p14:creationId xmlns:p14="http://schemas.microsoft.com/office/powerpoint/2010/main" val="4947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Mēm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mame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he-IL" sz="6600" dirty="0"/>
              <a:t>מֵם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מ</a:t>
            </a:r>
            <a:r>
              <a:rPr lang="en-US" sz="16600" dirty="0"/>
              <a:t> 	</a:t>
            </a:r>
            <a:r>
              <a:rPr lang="he-IL" sz="16600" dirty="0"/>
              <a:t>ם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as in map			m</a:t>
            </a:r>
          </a:p>
        </p:txBody>
      </p:sp>
    </p:spTree>
    <p:extLst>
      <p:ext uri="{BB962C8B-B14F-4D97-AF65-F5344CB8AC3E}">
        <p14:creationId xmlns:p14="http://schemas.microsoft.com/office/powerpoint/2010/main" val="14785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Nûn</a:t>
            </a:r>
            <a:r>
              <a:rPr lang="en-US" sz="6600" dirty="0"/>
              <a:t>	 	 </a:t>
            </a:r>
            <a:r>
              <a:rPr lang="he-IL" sz="6600" dirty="0"/>
              <a:t>נוּן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נ</a:t>
            </a:r>
            <a:r>
              <a:rPr lang="en-US" sz="16600" dirty="0"/>
              <a:t> </a:t>
            </a:r>
            <a:r>
              <a:rPr lang="en-US" sz="16600" dirty="0" smtClean="0"/>
              <a:t> </a:t>
            </a:r>
            <a:r>
              <a:rPr lang="en-US" sz="16600" dirty="0"/>
              <a:t>	</a:t>
            </a:r>
            <a:r>
              <a:rPr lang="he-IL" sz="16600" dirty="0"/>
              <a:t>ן</a:t>
            </a:r>
            <a:r>
              <a:rPr lang="en-US" sz="16600" dirty="0"/>
              <a:t>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as in net 			n</a:t>
            </a:r>
          </a:p>
        </p:txBody>
      </p:sp>
    </p:spTree>
    <p:extLst>
      <p:ext uri="{BB962C8B-B14F-4D97-AF65-F5344CB8AC3E}">
        <p14:creationId xmlns:p14="http://schemas.microsoft.com/office/powerpoint/2010/main" val="111775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Sāmek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/>
              <a:t>       </a:t>
            </a:r>
            <a:r>
              <a:rPr lang="he-IL" sz="6600" dirty="0"/>
              <a:t>סָ֫מֶךְ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ס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as in sit 			s</a:t>
            </a:r>
          </a:p>
        </p:txBody>
      </p:sp>
    </p:spTree>
    <p:extLst>
      <p:ext uri="{BB962C8B-B14F-4D97-AF65-F5344CB8AC3E}">
        <p14:creationId xmlns:p14="http://schemas.microsoft.com/office/powerpoint/2010/main" val="2890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Ayin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		</a:t>
            </a:r>
            <a:r>
              <a:rPr lang="he-IL" sz="6600" dirty="0"/>
              <a:t>עַ֫יִן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ע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(silent)			‘</a:t>
            </a:r>
          </a:p>
        </p:txBody>
      </p:sp>
    </p:spTree>
    <p:extLst>
      <p:ext uri="{BB962C8B-B14F-4D97-AF65-F5344CB8AC3E}">
        <p14:creationId xmlns:p14="http://schemas.microsoft.com/office/powerpoint/2010/main" val="36083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(pay)</a:t>
            </a:r>
            <a:r>
              <a:rPr lang="en-US" dirty="0"/>
              <a:t>	</a:t>
            </a:r>
            <a:r>
              <a:rPr lang="he-IL" sz="6600" dirty="0"/>
              <a:t>פֵּא</a:t>
            </a:r>
            <a:r>
              <a:rPr lang="he-IL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פ	ף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as in put 			p</a:t>
            </a:r>
          </a:p>
        </p:txBody>
      </p:sp>
    </p:spTree>
    <p:extLst>
      <p:ext uri="{BB962C8B-B14F-4D97-AF65-F5344CB8AC3E}">
        <p14:creationId xmlns:p14="http://schemas.microsoft.com/office/powerpoint/2010/main" val="42901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Biblical Hebrew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Semitic Languages:   Akkadian, Ugaritic, later Aramaic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Canaanite Languages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Hebew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(1400-1000 BC)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Biblical Hebrew  Mishnaic Hebrew (ca. 200 AD)  Talmudic Hebrew(ca. 500 AD)  Modern Hebrew revived and used by the state of Israel 1947/48.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Pointed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Niqqud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unpointed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Masoretic Text (ca. 500-1000 AD)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–Aramaic Square script 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latin typeface="Times New Roman" panose="02020603050405020304" pitchFamily="18" charset="0"/>
              </a:rPr>
              <a:t>Ṣādê</a:t>
            </a:r>
            <a:r>
              <a:rPr lang="en-US" sz="6600" dirty="0" smtClean="0">
                <a:latin typeface="Times New Roman" panose="02020603050405020304" pitchFamily="18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</a:rPr>
              <a:t>	</a:t>
            </a:r>
            <a:r>
              <a:rPr lang="en-US" sz="6600" dirty="0"/>
              <a:t>	</a:t>
            </a:r>
            <a:r>
              <a:rPr lang="he-IL" sz="6600" dirty="0"/>
              <a:t>צָ֫דֵי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צ	ץ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 hats			ṣ</a:t>
            </a:r>
          </a:p>
        </p:txBody>
      </p:sp>
    </p:spTree>
    <p:extLst>
      <p:ext uri="{BB962C8B-B14F-4D97-AF65-F5344CB8AC3E}">
        <p14:creationId xmlns:p14="http://schemas.microsoft.com/office/powerpoint/2010/main" val="23796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Qôf</a:t>
            </a:r>
            <a:r>
              <a:rPr lang="en-US" sz="6600" dirty="0"/>
              <a:t> 		</a:t>
            </a:r>
            <a:r>
              <a:rPr lang="he-IL" sz="6600" dirty="0"/>
              <a:t>קוֹף</a:t>
            </a:r>
            <a:r>
              <a:rPr lang="en-US" dirty="0"/>
              <a:t>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ק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as in key			q</a:t>
            </a:r>
          </a:p>
        </p:txBody>
      </p:sp>
    </p:spTree>
    <p:extLst>
      <p:ext uri="{BB962C8B-B14F-4D97-AF65-F5344CB8AC3E}">
        <p14:creationId xmlns:p14="http://schemas.microsoft.com/office/powerpoint/2010/main" val="11531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Rēsh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he-IL" sz="6600" dirty="0"/>
              <a:t>רֵישׁ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ר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as in red 			r</a:t>
            </a:r>
          </a:p>
        </p:txBody>
      </p:sp>
    </p:spTree>
    <p:extLst>
      <p:ext uri="{BB962C8B-B14F-4D97-AF65-F5344CB8AC3E}">
        <p14:creationId xmlns:p14="http://schemas.microsoft.com/office/powerpoint/2010/main" val="67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Śîn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(seen)      </a:t>
            </a:r>
            <a:r>
              <a:rPr lang="he-IL" sz="6600" dirty="0" smtClean="0"/>
              <a:t>שִׂין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שׂ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as in sit 			ś</a:t>
            </a:r>
          </a:p>
        </p:txBody>
      </p:sp>
    </p:spTree>
    <p:extLst>
      <p:ext uri="{BB962C8B-B14F-4D97-AF65-F5344CB8AC3E}">
        <p14:creationId xmlns:p14="http://schemas.microsoft.com/office/powerpoint/2010/main" val="28307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Šîn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(sheen)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e-IL" sz="6600" dirty="0"/>
              <a:t>שִׁין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שׁ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 shout 		š</a:t>
            </a:r>
          </a:p>
        </p:txBody>
      </p:sp>
    </p:spTree>
    <p:extLst>
      <p:ext uri="{BB962C8B-B14F-4D97-AF65-F5344CB8AC3E}">
        <p14:creationId xmlns:p14="http://schemas.microsoft.com/office/powerpoint/2010/main" val="37421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Tāv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  </a:t>
            </a:r>
            <a:r>
              <a:rPr lang="he-IL" sz="6600" dirty="0"/>
              <a:t>תָּו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ת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as in tap 			t</a:t>
            </a:r>
          </a:p>
        </p:txBody>
      </p:sp>
    </p:spTree>
    <p:extLst>
      <p:ext uri="{BB962C8B-B14F-4D97-AF65-F5344CB8AC3E}">
        <p14:creationId xmlns:p14="http://schemas.microsoft.com/office/powerpoint/2010/main" val="8919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Alphabet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Acrostics: How do you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 this?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5900"/>
            <a:ext cx="10034080" cy="4762499"/>
          </a:xfrm>
        </p:spPr>
        <p:txBody>
          <a:bodyPr>
            <a:normAutofit fontScale="92500" lnSpcReduction="20000"/>
          </a:bodyPr>
          <a:lstStyle/>
          <a:p>
            <a:pPr marL="0" indent="0" rtl="1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[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Ruth]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(Lamentations,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Pss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34, 37, 111, 112,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145)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1">
              <a:buNone/>
            </a:pPr>
            <a:r>
              <a:rPr lang="he-IL" sz="5400" b="1" dirty="0" smtClean="0">
                <a:solidFill>
                  <a:srgbClr val="FFFF00"/>
                </a:solidFill>
              </a:rPr>
              <a:t>א</a:t>
            </a:r>
            <a:r>
              <a:rPr lang="he-IL" sz="5000" b="1" dirty="0" smtClean="0"/>
              <a:t>ֵ</a:t>
            </a:r>
            <a:r>
              <a:rPr lang="he-IL" sz="5000" dirty="0" smtClean="0"/>
              <a:t>שֶׁת־חַיִל </a:t>
            </a:r>
            <a:r>
              <a:rPr lang="he-IL" sz="5000" dirty="0"/>
              <a:t>מִי יִמְצָ֑א</a:t>
            </a:r>
            <a:r>
              <a:rPr lang="en-US" sz="5000" dirty="0"/>
              <a:t>   </a:t>
            </a:r>
            <a:r>
              <a:rPr lang="he-IL" sz="5000" dirty="0"/>
              <a:t> וְרָחֹק מִפְּנִינִים מִכְרָהּ׃</a:t>
            </a:r>
            <a:br>
              <a:rPr lang="he-IL" sz="5000" dirty="0"/>
            </a:br>
            <a:r>
              <a:rPr lang="en-US" sz="5000" baseline="30000" dirty="0"/>
              <a:t>11 </a:t>
            </a:r>
            <a:r>
              <a:rPr lang="he-IL" sz="5000" b="1" dirty="0">
                <a:solidFill>
                  <a:srgbClr val="FFFF00"/>
                </a:solidFill>
              </a:rPr>
              <a:t>בּ</a:t>
            </a:r>
            <a:r>
              <a:rPr lang="he-IL" sz="5000" b="1" dirty="0"/>
              <a:t>ָ</a:t>
            </a:r>
            <a:r>
              <a:rPr lang="he-IL" sz="5000" dirty="0"/>
              <a:t>טַח בָּהּ לֵב בַּעְלָ֑הּ</a:t>
            </a:r>
            <a:r>
              <a:rPr lang="en-US" sz="5000" dirty="0"/>
              <a:t>      </a:t>
            </a:r>
            <a:r>
              <a:rPr lang="he-IL" sz="5000" dirty="0"/>
              <a:t>וְשָׁלָל לֹא יֶחְסָר</a:t>
            </a:r>
            <a:r>
              <a:rPr lang="he-IL" sz="5000" dirty="0" smtClean="0"/>
              <a:t>׃</a:t>
            </a:r>
            <a:r>
              <a:rPr lang="en-US" sz="5000" dirty="0" smtClean="0"/>
              <a:t>      </a:t>
            </a:r>
            <a:endParaRPr lang="en-US" sz="5000" dirty="0"/>
          </a:p>
          <a:p>
            <a:pPr marL="0" indent="0" rtl="1">
              <a:buNone/>
            </a:pPr>
            <a:r>
              <a:rPr lang="en-US" sz="5000" baseline="30000" dirty="0"/>
              <a:t> 12 </a:t>
            </a:r>
            <a:r>
              <a:rPr lang="he-IL" sz="5000" b="1" dirty="0">
                <a:solidFill>
                  <a:srgbClr val="FFFF00"/>
                </a:solidFill>
              </a:rPr>
              <a:t>גְּ</a:t>
            </a:r>
            <a:r>
              <a:rPr lang="he-IL" sz="5000" dirty="0"/>
              <a:t>מָלַתְהוּ טֹב וְלֹא־רָ֑ע</a:t>
            </a:r>
            <a:r>
              <a:rPr lang="en-US" sz="5000" dirty="0"/>
              <a:t>  </a:t>
            </a:r>
            <a:r>
              <a:rPr lang="he-IL" sz="5000" dirty="0"/>
              <a:t> כֹּל יְמֵי חַיֶּיה</a:t>
            </a:r>
            <a:r>
              <a:rPr lang="he-IL" sz="5000" dirty="0" smtClean="0"/>
              <a:t>׃</a:t>
            </a:r>
            <a:r>
              <a:rPr lang="en-US" sz="5000" dirty="0" smtClean="0"/>
              <a:t>          </a:t>
            </a:r>
            <a:r>
              <a:rPr lang="he-IL" sz="5000" dirty="0"/>
              <a:t/>
            </a:r>
            <a:br>
              <a:rPr lang="he-IL" sz="5000" dirty="0"/>
            </a:br>
            <a:r>
              <a:rPr lang="en-US" sz="5000" baseline="30000" dirty="0"/>
              <a:t> 13 </a:t>
            </a:r>
            <a:r>
              <a:rPr lang="he-IL" sz="5000" b="1" dirty="0">
                <a:solidFill>
                  <a:srgbClr val="FFFF00"/>
                </a:solidFill>
              </a:rPr>
              <a:t>דָּ</a:t>
            </a:r>
            <a:r>
              <a:rPr lang="he-IL" sz="5000" dirty="0">
                <a:solidFill>
                  <a:srgbClr val="FFFF00"/>
                </a:solidFill>
              </a:rPr>
              <a:t>ר</a:t>
            </a:r>
            <a:r>
              <a:rPr lang="he-IL" sz="5000" dirty="0"/>
              <a:t>ְשָׁה צֶמֶר וּפִשְׁתִּ֑ים</a:t>
            </a:r>
            <a:r>
              <a:rPr lang="en-US" sz="5000" dirty="0"/>
              <a:t>   </a:t>
            </a:r>
            <a:r>
              <a:rPr lang="he-IL" sz="5000" dirty="0"/>
              <a:t>וַתַּעַשׂ בְּחֵפֶץ כַּפֶּיהָ</a:t>
            </a:r>
            <a:r>
              <a:rPr lang="he-IL" sz="5000" dirty="0" smtClean="0"/>
              <a:t>׃</a:t>
            </a:r>
            <a:r>
              <a:rPr lang="en-US" sz="5000" dirty="0" smtClean="0"/>
              <a:t>   </a:t>
            </a:r>
            <a:r>
              <a:rPr lang="he-IL" sz="5000" dirty="0"/>
              <a:t/>
            </a:r>
            <a:br>
              <a:rPr lang="he-IL" sz="5000" dirty="0"/>
            </a:br>
            <a:r>
              <a:rPr lang="en-US" sz="5000" baseline="30000" dirty="0"/>
              <a:t> 14 </a:t>
            </a:r>
            <a:r>
              <a:rPr lang="he-IL" sz="5000" b="1" dirty="0">
                <a:solidFill>
                  <a:srgbClr val="FFFF00"/>
                </a:solidFill>
              </a:rPr>
              <a:t>הָ</a:t>
            </a:r>
            <a:r>
              <a:rPr lang="he-IL" sz="5000" dirty="0"/>
              <a:t>יְתָה כָּאֳנִיּוֹת סוֹחֵ֑ר </a:t>
            </a:r>
            <a:r>
              <a:rPr lang="en-US" sz="5000" dirty="0"/>
              <a:t>  </a:t>
            </a:r>
            <a:r>
              <a:rPr lang="he-IL" sz="5000" dirty="0"/>
              <a:t>מִמֶּרְחָ֗ק תָּבִיא לַחְמָהּ</a:t>
            </a:r>
            <a:r>
              <a:rPr lang="he-IL" sz="5000" dirty="0" smtClean="0"/>
              <a:t>׃</a:t>
            </a:r>
            <a:r>
              <a:rPr lang="en-US" sz="5000" dirty="0" smtClean="0"/>
              <a:t>  </a:t>
            </a:r>
            <a:r>
              <a:rPr lang="he-IL" sz="5000" dirty="0"/>
              <a:t/>
            </a:r>
            <a:br>
              <a:rPr lang="he-IL" sz="5000" dirty="0"/>
            </a:br>
            <a:r>
              <a:rPr lang="he-IL" dirty="0"/>
              <a:t> </a:t>
            </a:r>
            <a:endParaRPr lang="en-US" dirty="0"/>
          </a:p>
          <a:p>
            <a:r>
              <a:rPr lang="en-US" sz="3000" dirty="0" smtClean="0">
                <a:latin typeface="Times New Roman" panose="02020603050405020304" pitchFamily="18" charset="0"/>
              </a:rPr>
              <a:t>Psalm 119</a:t>
            </a: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Gematria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Matt 1   DVD = 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25" y="452718"/>
            <a:ext cx="10722343" cy="1400530"/>
          </a:xfrm>
        </p:spPr>
        <p:txBody>
          <a:bodyPr/>
          <a:lstStyle/>
          <a:p>
            <a:r>
              <a:rPr lang="en-US" dirty="0" smtClean="0"/>
              <a:t>Paleo-</a:t>
            </a:r>
            <a:r>
              <a:rPr lang="en-US" dirty="0" err="1" smtClean="0"/>
              <a:t>Hebew</a:t>
            </a:r>
            <a:r>
              <a:rPr lang="en-US" dirty="0" smtClean="0"/>
              <a:t> Alphabet (1400-1000 BC)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2" y="2002971"/>
            <a:ext cx="9599024" cy="373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Cursive Script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11" y="1561056"/>
            <a:ext cx="9023223" cy="499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Times New Roman" panose="02020603050405020304" pitchFamily="18" charset="0"/>
              </a:rPr>
              <a:t>’</a:t>
            </a:r>
            <a:r>
              <a:rPr lang="en-US" sz="6600" dirty="0" err="1">
                <a:latin typeface="Times New Roman" panose="02020603050405020304" pitchFamily="18" charset="0"/>
              </a:rPr>
              <a:t>Āle</a:t>
            </a:r>
            <a:r>
              <a:rPr lang="en-US" sz="6600" u="sng" dirty="0" err="1">
                <a:latin typeface="Times New Roman" panose="02020603050405020304" pitchFamily="18" charset="0"/>
              </a:rPr>
              <a:t>f</a:t>
            </a:r>
            <a:r>
              <a:rPr lang="en-US" sz="6600" dirty="0">
                <a:latin typeface="Times New Roman" panose="02020603050405020304" pitchFamily="18" charset="0"/>
              </a:rPr>
              <a:t> 	</a:t>
            </a:r>
            <a:r>
              <a:rPr lang="en-US" sz="6600" dirty="0" smtClean="0">
                <a:latin typeface="Times New Roman" panose="02020603050405020304" pitchFamily="18" charset="0"/>
              </a:rPr>
              <a:t>    </a:t>
            </a:r>
            <a:r>
              <a:rPr lang="he-IL" sz="6600" dirty="0"/>
              <a:t>אָ֫לֶף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16600" dirty="0" smtClean="0"/>
              <a:t>א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Silent 			’</a:t>
            </a: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to Confuse Letters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 </a:t>
            </a:r>
            <a:r>
              <a:rPr lang="en-US" sz="4400" dirty="0"/>
              <a:t>	</a:t>
            </a:r>
            <a:r>
              <a:rPr lang="he-IL" sz="4400" dirty="0"/>
              <a:t>כ</a:t>
            </a:r>
            <a:r>
              <a:rPr lang="en-US" sz="4400" dirty="0"/>
              <a:t>	</a:t>
            </a:r>
            <a:r>
              <a:rPr lang="he-IL" sz="4400" dirty="0"/>
              <a:t>ב 		</a:t>
            </a:r>
            <a:r>
              <a:rPr lang="en-US" sz="4400" dirty="0"/>
              <a:t>	</a:t>
            </a:r>
            <a:r>
              <a:rPr lang="he-IL" sz="4400" dirty="0"/>
              <a:t>	ך	ן	ז</a:t>
            </a:r>
            <a:r>
              <a:rPr lang="en-US" sz="4400" dirty="0"/>
              <a:t>    </a:t>
            </a:r>
            <a:r>
              <a:rPr lang="he-IL" sz="4400" dirty="0"/>
              <a:t>	ו</a:t>
            </a:r>
            <a:endParaRPr lang="en-US" sz="4400" dirty="0"/>
          </a:p>
          <a:p>
            <a:r>
              <a:rPr lang="he-IL" sz="4400" dirty="0"/>
              <a:t>		נ	ג		</a:t>
            </a:r>
            <a:r>
              <a:rPr lang="en-US" sz="4400" dirty="0"/>
              <a:t>	</a:t>
            </a:r>
            <a:r>
              <a:rPr lang="he-IL" sz="4400" dirty="0"/>
              <a:t>		ס	ם	מ</a:t>
            </a:r>
            <a:endParaRPr lang="en-US" sz="4400" dirty="0"/>
          </a:p>
          <a:p>
            <a:r>
              <a:rPr lang="he-IL" sz="4400" dirty="0"/>
              <a:t>		ר</a:t>
            </a:r>
            <a:r>
              <a:rPr lang="en-US" sz="4400" dirty="0"/>
              <a:t> 	</a:t>
            </a:r>
            <a:r>
              <a:rPr lang="he-IL" sz="4400" dirty="0"/>
              <a:t>ד</a:t>
            </a:r>
            <a:r>
              <a:rPr lang="en-US" sz="4400" dirty="0"/>
              <a:t>						</a:t>
            </a:r>
            <a:r>
              <a:rPr lang="he-IL" sz="4400" dirty="0"/>
              <a:t>צ	ע</a:t>
            </a:r>
            <a:endParaRPr lang="en-US" sz="4400" dirty="0"/>
          </a:p>
          <a:p>
            <a:r>
              <a:rPr lang="he-IL" sz="4400" dirty="0"/>
              <a:t> 		ה	ח	ת</a:t>
            </a:r>
            <a:r>
              <a:rPr lang="en-US" sz="4400" dirty="0"/>
              <a:t>	 				</a:t>
            </a:r>
            <a:r>
              <a:rPr lang="he-IL" sz="4400" dirty="0"/>
              <a:t>שׂ	שׁ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92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Final Letter Forms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3486"/>
            <a:ext cx="9333157" cy="4744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form:  </a:t>
            </a:r>
            <a:r>
              <a:rPr lang="en-US" sz="3200" dirty="0"/>
              <a:t>	</a:t>
            </a:r>
            <a:r>
              <a:rPr lang="he-IL" sz="4000" dirty="0"/>
              <a:t>כ    מ    נ    פ     צ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form: </a:t>
            </a:r>
            <a:r>
              <a:rPr lang="en-US" sz="3200" dirty="0"/>
              <a:t>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he-IL" sz="4000" dirty="0"/>
              <a:t>ך    ם    ן    ף     </a:t>
            </a:r>
            <a:r>
              <a:rPr lang="he-IL" sz="4000" dirty="0" smtClean="0"/>
              <a:t>ץ</a:t>
            </a:r>
            <a:endParaRPr lang="en-US" sz="4000" dirty="0" smtClean="0"/>
          </a:p>
          <a:p>
            <a:r>
              <a:rPr lang="he-IL" sz="4000" dirty="0"/>
              <a:t>כְּךָ</a:t>
            </a:r>
            <a:r>
              <a:rPr lang="he-IL" sz="3200" dirty="0"/>
              <a:t> </a:t>
            </a:r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dirty="0"/>
              <a:t>	        </a:t>
            </a:r>
            <a:r>
              <a:rPr lang="he-IL" sz="4000" dirty="0"/>
              <a:t>כ / ך</a:t>
            </a:r>
            <a:r>
              <a:rPr lang="en-US" sz="4000" dirty="0"/>
              <a:t> 	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 </a:t>
            </a:r>
            <a:r>
              <a:rPr lang="he-IL" sz="4000" dirty="0"/>
              <a:t>מֵם</a:t>
            </a:r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l-GR" sz="4000" dirty="0" smtClean="0"/>
              <a:t>  </a:t>
            </a:r>
            <a:r>
              <a:rPr lang="en-US" sz="4000" dirty="0" smtClean="0"/>
              <a:t>     </a:t>
            </a:r>
            <a:r>
              <a:rPr lang="he-IL" sz="4000" dirty="0"/>
              <a:t>מ / ם	</a:t>
            </a:r>
            <a:endParaRPr lang="en-US" sz="4000" dirty="0" smtClean="0"/>
          </a:p>
          <a:p>
            <a:r>
              <a:rPr lang="he-IL" sz="4000" dirty="0" smtClean="0"/>
              <a:t>נוּן</a:t>
            </a:r>
            <a:r>
              <a:rPr lang="en-US" sz="4000" dirty="0" smtClean="0"/>
              <a:t>               </a:t>
            </a:r>
            <a:r>
              <a:rPr lang="he-IL" sz="4000" dirty="0"/>
              <a:t>נ / ן  </a:t>
            </a:r>
            <a:r>
              <a:rPr lang="en-US" sz="4000" dirty="0" smtClean="0"/>
              <a:t> </a:t>
            </a:r>
            <a:r>
              <a:rPr lang="he-IL" sz="4000" dirty="0" smtClean="0"/>
              <a:t>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endParaRPr lang="en-US" sz="4000" dirty="0"/>
          </a:p>
          <a:p>
            <a:r>
              <a:rPr lang="en-US" sz="4000" dirty="0" smtClean="0"/>
              <a:t> </a:t>
            </a:r>
            <a:r>
              <a:rPr lang="he-IL" sz="4000" dirty="0" smtClean="0"/>
              <a:t>פֶּה </a:t>
            </a:r>
            <a:r>
              <a:rPr lang="he-IL" sz="4000" dirty="0"/>
              <a:t>/  </a:t>
            </a:r>
            <a:r>
              <a:rPr lang="he-IL" sz="4000" dirty="0" smtClean="0"/>
              <a:t>כַּף</a:t>
            </a:r>
            <a:r>
              <a:rPr lang="en-US" sz="4000" dirty="0" smtClean="0"/>
              <a:t>        </a:t>
            </a:r>
            <a:r>
              <a:rPr lang="he-IL" sz="4000" dirty="0"/>
              <a:t>פ / ף</a:t>
            </a:r>
            <a:endParaRPr lang="en-US" sz="4000" dirty="0"/>
          </a:p>
          <a:p>
            <a:r>
              <a:rPr lang="he-IL" sz="4000" dirty="0"/>
              <a:t>  </a:t>
            </a:r>
            <a:r>
              <a:rPr lang="he-IL" sz="4000" dirty="0" smtClean="0"/>
              <a:t>  </a:t>
            </a:r>
            <a:r>
              <a:rPr lang="he-IL" sz="4000" dirty="0"/>
              <a:t>מִצְוָה / אֶ֫רֶץ </a:t>
            </a:r>
            <a:r>
              <a:rPr lang="en-US" sz="4000" dirty="0"/>
              <a:t>  </a:t>
            </a:r>
            <a:r>
              <a:rPr lang="he-IL" sz="4000" dirty="0"/>
              <a:t>צ / ץ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Letters </a:t>
            </a:r>
            <a:r>
              <a:rPr lang="en-US" dirty="0"/>
              <a:t>(</a:t>
            </a:r>
            <a:r>
              <a:rPr lang="he-IL" sz="6600" dirty="0" smtClean="0"/>
              <a:t>בגד כפת</a:t>
            </a:r>
            <a:r>
              <a:rPr lang="he-IL" dirty="0" smtClean="0"/>
              <a:t> 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62545"/>
            <a:ext cx="8946541" cy="4962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he-IL" sz="4800" dirty="0"/>
              <a:t>ב</a:t>
            </a:r>
            <a:r>
              <a:rPr lang="en-US" sz="4000" dirty="0"/>
              <a:t>= </a:t>
            </a:r>
            <a:r>
              <a:rPr lang="en-US" sz="4000" u="sng" dirty="0"/>
              <a:t>b</a:t>
            </a:r>
            <a:r>
              <a:rPr lang="en-US" sz="4000" dirty="0"/>
              <a:t>,  </a:t>
            </a:r>
            <a:r>
              <a:rPr lang="he-IL" sz="4000" dirty="0"/>
              <a:t>ב</a:t>
            </a:r>
            <a:r>
              <a:rPr lang="he-IL" sz="4800" dirty="0"/>
              <a:t>ּ</a:t>
            </a:r>
            <a:r>
              <a:rPr lang="en-US" sz="4000" dirty="0" smtClean="0"/>
              <a:t>=b</a:t>
            </a:r>
            <a:r>
              <a:rPr lang="el-GR" sz="4000" dirty="0" smtClean="0"/>
              <a:t> </a:t>
            </a:r>
            <a:r>
              <a:rPr lang="he-IL" sz="4800" dirty="0" smtClean="0"/>
              <a:t>ג</a:t>
            </a:r>
            <a:r>
              <a:rPr lang="he-IL" sz="4000" dirty="0" smtClean="0"/>
              <a:t>       </a:t>
            </a:r>
            <a:r>
              <a:rPr lang="en-US" sz="4000" dirty="0" smtClean="0"/>
              <a:t>=</a:t>
            </a:r>
            <a:r>
              <a:rPr lang="en-US" sz="4000" u="dbl" dirty="0"/>
              <a:t>g</a:t>
            </a:r>
            <a:r>
              <a:rPr lang="en-US" sz="4000" dirty="0"/>
              <a:t>, </a:t>
            </a:r>
            <a:r>
              <a:rPr lang="he-IL" sz="4800" dirty="0"/>
              <a:t>גּ </a:t>
            </a:r>
            <a:r>
              <a:rPr lang="en-US" sz="4000" dirty="0"/>
              <a:t>=g</a:t>
            </a:r>
            <a:r>
              <a:rPr lang="en-US" sz="4000" dirty="0" smtClean="0"/>
              <a:t>,</a:t>
            </a:r>
            <a:r>
              <a:rPr lang="el-GR" sz="4000" dirty="0" smtClean="0"/>
              <a:t>       </a:t>
            </a:r>
            <a:r>
              <a:rPr lang="en-US" sz="4000" dirty="0" smtClean="0"/>
              <a:t> </a:t>
            </a:r>
            <a:r>
              <a:rPr lang="he-IL" sz="4800" dirty="0"/>
              <a:t>ד</a:t>
            </a:r>
            <a:r>
              <a:rPr lang="en-US" sz="4000" dirty="0"/>
              <a:t>=</a:t>
            </a:r>
            <a:r>
              <a:rPr lang="en-US" sz="4000" u="sng" dirty="0"/>
              <a:t>d</a:t>
            </a:r>
            <a:r>
              <a:rPr lang="en-US" sz="4000" dirty="0"/>
              <a:t>,</a:t>
            </a:r>
            <a:r>
              <a:rPr lang="en-US" sz="4800" dirty="0"/>
              <a:t> </a:t>
            </a:r>
            <a:r>
              <a:rPr lang="he-IL" sz="4800" dirty="0"/>
              <a:t>דּ</a:t>
            </a:r>
            <a:r>
              <a:rPr lang="en-US" sz="4000" dirty="0" smtClean="0"/>
              <a:t>=d, </a:t>
            </a:r>
          </a:p>
          <a:p>
            <a:pPr marL="0" indent="0">
              <a:buNone/>
            </a:pPr>
            <a:r>
              <a:rPr lang="he-IL" sz="4800" dirty="0"/>
              <a:t>כ</a:t>
            </a:r>
            <a:r>
              <a:rPr lang="he-IL" sz="4000" dirty="0"/>
              <a:t> </a:t>
            </a:r>
            <a:r>
              <a:rPr lang="en-US" sz="4000" dirty="0"/>
              <a:t>=</a:t>
            </a:r>
            <a:r>
              <a:rPr lang="en-US" sz="4000" u="sng" dirty="0"/>
              <a:t>k</a:t>
            </a:r>
            <a:r>
              <a:rPr lang="en-US" sz="4000" dirty="0" smtClean="0"/>
              <a:t>, </a:t>
            </a:r>
            <a:r>
              <a:rPr lang="el-GR" sz="4000" dirty="0" smtClean="0"/>
              <a:t> </a:t>
            </a:r>
            <a:r>
              <a:rPr lang="el-GR" sz="4800" dirty="0" smtClean="0"/>
              <a:t> </a:t>
            </a:r>
            <a:r>
              <a:rPr lang="he-IL" sz="4800" dirty="0" smtClean="0"/>
              <a:t>כּ</a:t>
            </a:r>
            <a:r>
              <a:rPr lang="he-IL" sz="4800" u="sng" dirty="0" smtClean="0"/>
              <a:t>ּּּּ</a:t>
            </a:r>
            <a:r>
              <a:rPr lang="en-US" sz="4000" dirty="0"/>
              <a:t>=k</a:t>
            </a:r>
            <a:r>
              <a:rPr lang="en-US" sz="4000" dirty="0" smtClean="0"/>
              <a:t>,</a:t>
            </a:r>
            <a:r>
              <a:rPr lang="el-GR" sz="4000" dirty="0" smtClean="0"/>
              <a:t>      </a:t>
            </a:r>
            <a:r>
              <a:rPr lang="el-GR" sz="4800" dirty="0" smtClean="0"/>
              <a:t> </a:t>
            </a:r>
            <a:r>
              <a:rPr lang="he-IL" sz="4800" dirty="0" smtClean="0"/>
              <a:t>פ</a:t>
            </a:r>
            <a:r>
              <a:rPr lang="en-US" sz="4000" dirty="0"/>
              <a:t>=</a:t>
            </a:r>
            <a:r>
              <a:rPr lang="en-US" sz="4000" u="sng" dirty="0"/>
              <a:t>p</a:t>
            </a:r>
            <a:r>
              <a:rPr lang="en-US" sz="4000" dirty="0"/>
              <a:t>, </a:t>
            </a:r>
            <a:r>
              <a:rPr lang="en-US" sz="4800" dirty="0"/>
              <a:t> </a:t>
            </a:r>
            <a:r>
              <a:rPr lang="he-IL" sz="4800" dirty="0"/>
              <a:t>פּ</a:t>
            </a:r>
            <a:r>
              <a:rPr lang="en-US" sz="4000" dirty="0"/>
              <a:t>=p</a:t>
            </a:r>
            <a:r>
              <a:rPr lang="en-US" sz="4000" dirty="0" smtClean="0"/>
              <a:t>,</a:t>
            </a:r>
            <a:r>
              <a:rPr lang="el-GR" sz="4000" dirty="0" smtClean="0"/>
              <a:t>       </a:t>
            </a:r>
            <a:r>
              <a:rPr lang="he-IL" sz="4800" dirty="0"/>
              <a:t>ת</a:t>
            </a:r>
            <a:r>
              <a:rPr lang="en-US" sz="4000" dirty="0"/>
              <a:t>=t,  </a:t>
            </a:r>
            <a:r>
              <a:rPr lang="en-US" sz="4800" dirty="0"/>
              <a:t> </a:t>
            </a:r>
            <a:r>
              <a:rPr lang="he-IL" sz="4800" dirty="0"/>
              <a:t>תּ</a:t>
            </a:r>
            <a:r>
              <a:rPr lang="en-US" sz="4000" dirty="0"/>
              <a:t>=t</a:t>
            </a:r>
            <a:r>
              <a:rPr lang="en-US" sz="4000" dirty="0" smtClean="0"/>
              <a:t>.</a:t>
            </a: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shifts: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/>
              <a:t>	</a:t>
            </a:r>
            <a:r>
              <a:rPr lang="he-IL" sz="4300" dirty="0"/>
              <a:t>בּ</a:t>
            </a:r>
            <a:r>
              <a:rPr lang="en-US" sz="3200" dirty="0"/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b as in boy </a:t>
            </a:r>
            <a:r>
              <a:rPr lang="en-US" sz="3200" dirty="0"/>
              <a:t>		</a:t>
            </a:r>
            <a:r>
              <a:rPr lang="he-IL" sz="4300" dirty="0"/>
              <a:t>ב</a:t>
            </a:r>
            <a:r>
              <a:rPr lang="en-US" sz="4300" dirty="0"/>
              <a:t> 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 as in vote </a:t>
            </a:r>
          </a:p>
          <a:p>
            <a:pPr marL="0" indent="0">
              <a:buNone/>
            </a:pPr>
            <a:r>
              <a:rPr lang="en-US" sz="3200" dirty="0"/>
              <a:t>  </a:t>
            </a:r>
            <a:r>
              <a:rPr lang="en-US" sz="3200" dirty="0" smtClean="0"/>
              <a:t> </a:t>
            </a:r>
            <a:r>
              <a:rPr lang="he-IL" sz="4300" dirty="0"/>
              <a:t>כּ </a:t>
            </a:r>
            <a:r>
              <a:rPr lang="he-IL" sz="3200" dirty="0"/>
              <a:t> 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k as in key </a:t>
            </a:r>
            <a:r>
              <a:rPr lang="en-US" sz="3200" dirty="0"/>
              <a:t>		</a:t>
            </a:r>
            <a:r>
              <a:rPr lang="he-IL" sz="4300" dirty="0"/>
              <a:t>כ</a:t>
            </a:r>
            <a:r>
              <a:rPr lang="en-US" sz="3200" dirty="0"/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 Bach</a:t>
            </a:r>
          </a:p>
          <a:p>
            <a:pPr marL="0" indent="0">
              <a:buNone/>
            </a:pPr>
            <a:r>
              <a:rPr lang="en-US" sz="3200" dirty="0"/>
              <a:t> 	</a:t>
            </a:r>
            <a:r>
              <a:rPr lang="he-IL" sz="4300" dirty="0"/>
              <a:t>פּ</a:t>
            </a:r>
            <a:r>
              <a:rPr lang="en-US" sz="4300" dirty="0"/>
              <a:t> 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 as in put </a:t>
            </a:r>
            <a:r>
              <a:rPr lang="en-US" sz="3200" dirty="0"/>
              <a:t>		</a:t>
            </a:r>
            <a:r>
              <a:rPr lang="he-IL" sz="4300" dirty="0"/>
              <a:t>פ</a:t>
            </a:r>
            <a:r>
              <a:rPr lang="en-US" sz="4300" dirty="0"/>
              <a:t> </a:t>
            </a: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 as in fit or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phone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4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Gutturals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6600" dirty="0"/>
              <a:t>ע	</a:t>
            </a:r>
            <a:r>
              <a:rPr lang="el-GR" sz="6600" dirty="0" smtClean="0"/>
              <a:t> </a:t>
            </a:r>
            <a:r>
              <a:rPr lang="he-IL" sz="6600" dirty="0" smtClean="0"/>
              <a:t>ח</a:t>
            </a:r>
            <a:r>
              <a:rPr lang="el-GR" sz="6600" dirty="0" smtClean="0"/>
              <a:t> </a:t>
            </a:r>
            <a:r>
              <a:rPr lang="he-IL" sz="6600" dirty="0"/>
              <a:t>	</a:t>
            </a:r>
            <a:r>
              <a:rPr lang="el-GR" sz="6600" dirty="0" smtClean="0"/>
              <a:t> </a:t>
            </a:r>
            <a:r>
              <a:rPr lang="he-IL" sz="6600" dirty="0" smtClean="0"/>
              <a:t>ה</a:t>
            </a:r>
            <a:r>
              <a:rPr lang="he-IL" sz="6600" dirty="0"/>
              <a:t>	</a:t>
            </a:r>
            <a:r>
              <a:rPr lang="he-IL" sz="6600" dirty="0" smtClean="0"/>
              <a:t>א</a:t>
            </a:r>
            <a:r>
              <a:rPr lang="el-GR" sz="6600" dirty="0" smtClean="0"/>
              <a:t> </a:t>
            </a:r>
            <a:r>
              <a:rPr lang="he-IL" sz="3200" dirty="0"/>
              <a:t>	</a:t>
            </a:r>
            <a:r>
              <a:rPr lang="el-GR" sz="3200" dirty="0" smtClean="0"/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 </a:t>
            </a:r>
            <a:r>
              <a:rPr lang="en-US" sz="4400" dirty="0"/>
              <a:t>	</a:t>
            </a:r>
            <a:r>
              <a:rPr lang="he-IL" sz="6600" dirty="0"/>
              <a:t>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74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Tricky Transliterations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4800" dirty="0"/>
              <a:t>ע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‘</a:t>
            </a:r>
            <a:r>
              <a:rPr lang="he-IL" sz="4800" dirty="0"/>
              <a:t>   </a:t>
            </a:r>
            <a:r>
              <a:rPr lang="en-US" sz="4800" dirty="0" smtClean="0"/>
              <a:t>   </a:t>
            </a:r>
            <a:r>
              <a:rPr lang="he-IL" sz="4800" dirty="0" smtClean="0"/>
              <a:t>א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’</a:t>
            </a:r>
            <a:r>
              <a:rPr lang="en-US" sz="4800" dirty="0"/>
              <a:t>  		</a:t>
            </a:r>
            <a:endParaRPr lang="en-US" sz="4800" dirty="0" smtClean="0"/>
          </a:p>
          <a:p>
            <a:r>
              <a:rPr lang="en-US" sz="4800" dirty="0"/>
              <a:t>	</a:t>
            </a:r>
            <a:r>
              <a:rPr lang="he-IL" sz="4800" dirty="0"/>
              <a:t>ח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=ḥ</a:t>
            </a:r>
            <a:r>
              <a:rPr lang="en-US" sz="4800" dirty="0"/>
              <a:t>       </a:t>
            </a:r>
            <a:r>
              <a:rPr lang="he-IL" sz="4800" dirty="0"/>
              <a:t>ה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=h</a:t>
            </a:r>
          </a:p>
          <a:p>
            <a:r>
              <a:rPr lang="he-IL" sz="4800" dirty="0"/>
              <a:t>ת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=t</a:t>
            </a:r>
            <a:r>
              <a:rPr lang="en-US" sz="4800" dirty="0"/>
              <a:t>  	</a:t>
            </a:r>
            <a:r>
              <a:rPr lang="en-US" sz="4800" dirty="0" smtClean="0"/>
              <a:t>    </a:t>
            </a:r>
            <a:r>
              <a:rPr lang="he-IL" sz="4800" dirty="0" smtClean="0"/>
              <a:t>ט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=ṭ</a:t>
            </a:r>
            <a:r>
              <a:rPr lang="en-US" sz="4800" dirty="0"/>
              <a:t>		</a:t>
            </a:r>
            <a:endParaRPr lang="en-US" sz="4800" dirty="0" smtClean="0"/>
          </a:p>
          <a:p>
            <a:r>
              <a:rPr lang="en-US" sz="4800" dirty="0"/>
              <a:t>	</a:t>
            </a:r>
            <a:r>
              <a:rPr lang="he-IL" sz="4800" dirty="0"/>
              <a:t>שׁ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=š</a:t>
            </a:r>
            <a:r>
              <a:rPr lang="en-US" sz="4800" dirty="0"/>
              <a:t>		</a:t>
            </a:r>
            <a:r>
              <a:rPr lang="en-US" sz="4800" dirty="0" smtClean="0"/>
              <a:t> </a:t>
            </a:r>
            <a:r>
              <a:rPr lang="he-IL" sz="4800" dirty="0" smtClean="0"/>
              <a:t>שׂ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=ś</a:t>
            </a:r>
            <a:r>
              <a:rPr lang="he-IL" sz="4800" dirty="0"/>
              <a:t>		צ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=ṣ</a:t>
            </a:r>
            <a:r>
              <a:rPr lang="en-US" sz="4800" dirty="0"/>
              <a:t>		</a:t>
            </a:r>
            <a:r>
              <a:rPr lang="he-IL" sz="4800" dirty="0"/>
              <a:t>ס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</a:t>
            </a:r>
            <a:endParaRPr lang="el-G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4800" dirty="0"/>
              <a:t>ב</a:t>
            </a:r>
            <a:r>
              <a:rPr lang="en-US" sz="4800" dirty="0"/>
              <a:t>= </a:t>
            </a:r>
            <a:r>
              <a:rPr lang="en-US" sz="4800" u="sng" dirty="0"/>
              <a:t>b</a:t>
            </a:r>
            <a:r>
              <a:rPr lang="en-US" sz="4800" dirty="0"/>
              <a:t>,  </a:t>
            </a:r>
            <a:r>
              <a:rPr lang="he-IL" sz="4800" dirty="0"/>
              <a:t>בּ</a:t>
            </a:r>
            <a:r>
              <a:rPr lang="en-US" sz="4800" dirty="0" smtClean="0"/>
              <a:t>=b</a:t>
            </a:r>
            <a:r>
              <a:rPr lang="el-GR" sz="4800" dirty="0" smtClean="0"/>
              <a:t> </a:t>
            </a:r>
            <a:r>
              <a:rPr lang="en-US" sz="4800" dirty="0" smtClean="0"/>
              <a:t> etc.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Speaking/hearing Hebrew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Shalom</a:t>
            </a:r>
            <a:r>
              <a:rPr lang="en-US" sz="3600" dirty="0"/>
              <a:t> (</a:t>
            </a:r>
            <a:r>
              <a:rPr lang="he-IL" sz="4400" dirty="0"/>
              <a:t>שָׁלוֹם</a:t>
            </a:r>
            <a:r>
              <a:rPr lang="en-US" sz="3600" dirty="0"/>
              <a:t>)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peace, hello/good-bye</a:t>
            </a:r>
          </a:p>
        </p:txBody>
      </p:sp>
    </p:spTree>
    <p:extLst>
      <p:ext uri="{BB962C8B-B14F-4D97-AF65-F5344CB8AC3E}">
        <p14:creationId xmlns:p14="http://schemas.microsoft.com/office/powerpoint/2010/main" val="24587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Bêt</a:t>
            </a:r>
            <a:r>
              <a:rPr lang="en-US" sz="6600" dirty="0" smtClean="0"/>
              <a:t> 		    </a:t>
            </a:r>
            <a:r>
              <a:rPr lang="he-IL" sz="6600" dirty="0"/>
              <a:t>בֵּית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ב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as in boy 			b</a:t>
            </a:r>
          </a:p>
        </p:txBody>
      </p:sp>
    </p:spTree>
    <p:extLst>
      <p:ext uri="{BB962C8B-B14F-4D97-AF65-F5344CB8AC3E}">
        <p14:creationId xmlns:p14="http://schemas.microsoft.com/office/powerpoint/2010/main" val="40920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Gîmēl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           </a:t>
            </a:r>
            <a:r>
              <a:rPr lang="he-IL" dirty="0"/>
              <a:t>גִּ֫ימֵל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ג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as in girl			g</a:t>
            </a:r>
          </a:p>
        </p:txBody>
      </p:sp>
    </p:spTree>
    <p:extLst>
      <p:ext uri="{BB962C8B-B14F-4D97-AF65-F5344CB8AC3E}">
        <p14:creationId xmlns:p14="http://schemas.microsoft.com/office/powerpoint/2010/main" val="9835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latin typeface="Times New Roman" panose="02020603050405020304" pitchFamily="18" charset="0"/>
              </a:rPr>
              <a:t>Dāle</a:t>
            </a:r>
            <a:r>
              <a:rPr lang="en-US" sz="6600" u="sng" dirty="0" err="1" smtClean="0">
                <a:latin typeface="Times New Roman" panose="02020603050405020304" pitchFamily="18" charset="0"/>
              </a:rPr>
              <a:t>t</a:t>
            </a:r>
            <a:r>
              <a:rPr lang="en-US" sz="6600" dirty="0" smtClean="0">
                <a:latin typeface="Times New Roman" panose="02020603050405020304" pitchFamily="18" charset="0"/>
              </a:rPr>
              <a:t> </a:t>
            </a:r>
            <a:r>
              <a:rPr lang="en-US" sz="6600" dirty="0" smtClean="0"/>
              <a:t>          </a:t>
            </a:r>
            <a:r>
              <a:rPr lang="he-IL" sz="6600" dirty="0"/>
              <a:t>דָּ֫לֶת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ד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as in dog 			d</a:t>
            </a:r>
          </a:p>
        </p:txBody>
      </p:sp>
    </p:spTree>
    <p:extLst>
      <p:ext uri="{BB962C8B-B14F-4D97-AF65-F5344CB8AC3E}">
        <p14:creationId xmlns:p14="http://schemas.microsoft.com/office/powerpoint/2010/main" val="22322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</a:rPr>
              <a:t>Hē</a:t>
            </a:r>
            <a:r>
              <a:rPr lang="en-US" sz="6600" dirty="0">
                <a:latin typeface="Times New Roman" panose="02020603050405020304" pitchFamily="18" charset="0"/>
              </a:rPr>
              <a:t> (hay</a:t>
            </a:r>
            <a:r>
              <a:rPr lang="en-US" sz="6600" dirty="0" smtClean="0">
                <a:latin typeface="Times New Roman" panose="02020603050405020304" pitchFamily="18" charset="0"/>
              </a:rPr>
              <a:t>)      </a:t>
            </a:r>
            <a:r>
              <a:rPr lang="he-IL" sz="6600" dirty="0"/>
              <a:t>הֵא </a:t>
            </a:r>
            <a:r>
              <a:rPr lang="en-US" sz="6600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ה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as in hay			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</a:rPr>
              <a:t>Vāv</a:t>
            </a:r>
            <a:r>
              <a:rPr lang="en-US" sz="6600" dirty="0">
                <a:latin typeface="Times New Roman" panose="02020603050405020304" pitchFamily="18" charset="0"/>
              </a:rPr>
              <a:t> </a:t>
            </a:r>
            <a:r>
              <a:rPr lang="en-US" sz="6600" dirty="0" smtClean="0">
                <a:latin typeface="Times New Roman" panose="02020603050405020304" pitchFamily="18" charset="0"/>
              </a:rPr>
              <a:t>   </a:t>
            </a:r>
            <a:r>
              <a:rPr lang="en-US" sz="6600" dirty="0" smtClean="0"/>
              <a:t>          </a:t>
            </a:r>
            <a:r>
              <a:rPr lang="he-IL" sz="6600" dirty="0"/>
              <a:t>וָו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/>
              <a:t>ו </a:t>
            </a:r>
            <a:endParaRPr lang="en-US" sz="16600" dirty="0" smtClean="0"/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as in vote 			v</a:t>
            </a:r>
          </a:p>
        </p:txBody>
      </p:sp>
    </p:spTree>
    <p:extLst>
      <p:ext uri="{BB962C8B-B14F-4D97-AF65-F5344CB8AC3E}">
        <p14:creationId xmlns:p14="http://schemas.microsoft.com/office/powerpoint/2010/main" val="41387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 panose="02020603050405020304" pitchFamily="18" charset="0"/>
              </a:rPr>
              <a:t>Zayin</a:t>
            </a:r>
            <a:r>
              <a:rPr lang="en-US" sz="6600" dirty="0">
                <a:latin typeface="Times New Roman" panose="02020603050405020304" pitchFamily="18" charset="0"/>
              </a:rPr>
              <a:t> </a:t>
            </a:r>
            <a:r>
              <a:rPr lang="en-US" sz="6600" dirty="0"/>
              <a:t>		</a:t>
            </a:r>
            <a:r>
              <a:rPr lang="he-IL" sz="6600" dirty="0"/>
              <a:t>זַ֫יִן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16600" dirty="0" smtClean="0"/>
              <a:t>ז</a:t>
            </a:r>
            <a:endParaRPr lang="en-US" sz="16600" dirty="0" smtClean="0"/>
          </a:p>
          <a:p>
            <a:pPr marL="0" indent="0">
              <a:buNone/>
            </a:pPr>
            <a:r>
              <a:rPr lang="en-US" dirty="0"/>
              <a:t>z as in zebra 			z</a:t>
            </a:r>
          </a:p>
        </p:txBody>
      </p:sp>
    </p:spTree>
    <p:extLst>
      <p:ext uri="{BB962C8B-B14F-4D97-AF65-F5344CB8AC3E}">
        <p14:creationId xmlns:p14="http://schemas.microsoft.com/office/powerpoint/2010/main" val="36282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196</TotalTime>
  <Words>373</Words>
  <Application>Microsoft Office PowerPoint</Application>
  <PresentationFormat>Widescreen</PresentationFormat>
  <Paragraphs>117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Century Gothic</vt:lpstr>
      <vt:lpstr>Times New Roman</vt:lpstr>
      <vt:lpstr>Wingdings</vt:lpstr>
      <vt:lpstr>Wingdings 3</vt:lpstr>
      <vt:lpstr>Ion</vt:lpstr>
      <vt:lpstr>Hebrew Alphabet</vt:lpstr>
      <vt:lpstr>Introduction to Biblical Hebrew</vt:lpstr>
      <vt:lpstr>’Ālef      אָ֫לֶף</vt:lpstr>
      <vt:lpstr>Bêt       בֵּית </vt:lpstr>
      <vt:lpstr>Gîmēl            גִּ֫ימֵל</vt:lpstr>
      <vt:lpstr>Dālet           דָּ֫לֶת</vt:lpstr>
      <vt:lpstr>Hē (hay)      הֵא    </vt:lpstr>
      <vt:lpstr>Vāv              וָו</vt:lpstr>
      <vt:lpstr>Zayin   זַ֫יִן</vt:lpstr>
      <vt:lpstr>Ḥēt (hate) חֵית </vt:lpstr>
      <vt:lpstr>Ṭēt (tate)  טֵית </vt:lpstr>
      <vt:lpstr>Yôd   יוֹד </vt:lpstr>
      <vt:lpstr>Kaf   כַּף  </vt:lpstr>
      <vt:lpstr>Lāmed  לָ֫מֶד  </vt:lpstr>
      <vt:lpstr>Mēm (mame)  מֵם </vt:lpstr>
      <vt:lpstr>Nûn    נוּן </vt:lpstr>
      <vt:lpstr>Sāmek         סָ֫מֶךְ </vt:lpstr>
      <vt:lpstr>‘Ayin   עַ֫יִן </vt:lpstr>
      <vt:lpstr>Pē (pay) פֵּא </vt:lpstr>
      <vt:lpstr>Ṣādê   צָ֫דֵי </vt:lpstr>
      <vt:lpstr>Qôf   קוֹף  </vt:lpstr>
      <vt:lpstr>Rēsh          רֵישׁ </vt:lpstr>
      <vt:lpstr>Śîn (seen)      שִׂין </vt:lpstr>
      <vt:lpstr>Šîn (sheen) שִׁין </vt:lpstr>
      <vt:lpstr>Tāv     תָּו </vt:lpstr>
      <vt:lpstr>Whole Alphabet</vt:lpstr>
      <vt:lpstr>Acrostics: How do you translate this?</vt:lpstr>
      <vt:lpstr>Paleo-Hebew Alphabet (1400-1000 BC)</vt:lpstr>
      <vt:lpstr>Modern Cursive Script</vt:lpstr>
      <vt:lpstr>Easy to Confuse Letters</vt:lpstr>
      <vt:lpstr>Five Final Letter Forms: </vt:lpstr>
      <vt:lpstr>Begad kefat Letters (בגד כפת ) </vt:lpstr>
      <vt:lpstr>Gutturals: </vt:lpstr>
      <vt:lpstr>Tricky Transliterations: </vt:lpstr>
      <vt:lpstr>Speaking/hearing Hebrew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 Alphabet</dc:title>
  <dc:creator>Ted Hildebrandt</dc:creator>
  <cp:lastModifiedBy>Ted Hildebrandt</cp:lastModifiedBy>
  <cp:revision>34</cp:revision>
  <dcterms:created xsi:type="dcterms:W3CDTF">2018-08-28T22:37:35Z</dcterms:created>
  <dcterms:modified xsi:type="dcterms:W3CDTF">2018-08-31T18:55:07Z</dcterms:modified>
</cp:coreProperties>
</file>