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1" r:id="rId22"/>
    <p:sldId id="285" r:id="rId23"/>
    <p:sldId id="297" r:id="rId24"/>
    <p:sldId id="323" r:id="rId25"/>
    <p:sldId id="324" r:id="rId26"/>
    <p:sldId id="325" r:id="rId27"/>
    <p:sldId id="32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7" autoAdjust="0"/>
    <p:restoredTop sz="94660"/>
  </p:normalViewPr>
  <p:slideViewPr>
    <p:cSldViewPr>
      <p:cViewPr varScale="1">
        <p:scale>
          <a:sx n="98" d="100"/>
          <a:sy n="98" d="100"/>
        </p:scale>
        <p:origin x="9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fld id="{517BEAFD-0007-47D6-8032-3C7506F4D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6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fld id="{60C944A5-3E09-47B1-AC2C-B222AA185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47129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0B6905-E26D-4B1E-A933-054D1644C92F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335498-3A05-4AD7-A43D-14DE6798CC60}" type="slidenum">
              <a:rPr lang="en-US" sz="1000" smtClean="0"/>
              <a:pPr/>
              <a:t>2</a:t>
            </a:fld>
            <a:endParaRPr lang="en-US" sz="10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05F34F-5582-40E6-9DEA-BDFDC63DF744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43E97F-4615-4A26-899E-30117637A262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BEC6BB-C272-4C51-A799-66070D039D57}" type="slidenum">
              <a:rPr lang="en-US" sz="1000" smtClean="0"/>
              <a:pPr/>
              <a:t>6</a:t>
            </a:fld>
            <a:endParaRPr lang="en-US" sz="10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CC4755-5982-4438-A9C4-337D9628AC51}" type="slidenum">
              <a:rPr lang="en-US" sz="1000" smtClean="0"/>
              <a:pPr/>
              <a:t>7</a:t>
            </a:fld>
            <a:endParaRPr lang="en-US" sz="10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C768B7-9FFE-44E7-B861-8C45B7F436F9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7E426-C103-40FA-B09D-669F33F7B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5691-72EC-4363-B712-984C5EBFF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C0E9-DB68-4212-9F71-D9B01A551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4384-275A-462E-A524-C375B0B6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0A27D-A87C-43B7-89F5-D56D6688A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9C80B-3201-4AA9-8386-80404871B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F74D-9027-4CF1-B43A-E23134F0A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E1A4-9098-4C65-BFFF-886401319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7FEA1-0C8E-4517-81AF-316FD61C5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B039F-7A5C-4C3C-B424-7644D4473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2026-6A42-4C67-9E80-80A42887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A662FF-58D5-49A1-827B-F8AC9FA8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Group 43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grpSp>
          <p:nvGrpSpPr>
            <p:cNvPr id="1032" name="Group 9"/>
            <p:cNvGrpSpPr>
              <a:grpSpLocks/>
            </p:cNvGrpSpPr>
            <p:nvPr/>
          </p:nvGrpSpPr>
          <p:grpSpPr bwMode="auto">
            <a:xfrm>
              <a:off x="4" y="3364"/>
              <a:ext cx="424" cy="424"/>
              <a:chOff x="4" y="3364"/>
              <a:chExt cx="424" cy="424"/>
            </a:xfrm>
          </p:grpSpPr>
          <p:sp>
            <p:nvSpPr>
              <p:cNvPr id="1066" name="Oval 7"/>
              <p:cNvSpPr>
                <a:spLocks noChangeArrowheads="1"/>
              </p:cNvSpPr>
              <p:nvPr/>
            </p:nvSpPr>
            <p:spPr bwMode="auto">
              <a:xfrm>
                <a:off x="4" y="336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Oval 8"/>
              <p:cNvSpPr>
                <a:spLocks noChangeArrowheads="1"/>
              </p:cNvSpPr>
              <p:nvPr/>
            </p:nvSpPr>
            <p:spPr bwMode="auto">
              <a:xfrm>
                <a:off x="100" y="346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12"/>
            <p:cNvGrpSpPr>
              <a:grpSpLocks/>
            </p:cNvGrpSpPr>
            <p:nvPr/>
          </p:nvGrpSpPr>
          <p:grpSpPr bwMode="auto">
            <a:xfrm>
              <a:off x="340" y="3700"/>
              <a:ext cx="184" cy="184"/>
              <a:chOff x="340" y="3700"/>
              <a:chExt cx="184" cy="184"/>
            </a:xfrm>
          </p:grpSpPr>
          <p:sp>
            <p:nvSpPr>
              <p:cNvPr id="1064" name="Oval 10"/>
              <p:cNvSpPr>
                <a:spLocks noChangeArrowheads="1"/>
              </p:cNvSpPr>
              <p:nvPr/>
            </p:nvSpPr>
            <p:spPr bwMode="auto">
              <a:xfrm>
                <a:off x="340" y="3700"/>
                <a:ext cx="184" cy="1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Oval 11"/>
              <p:cNvSpPr>
                <a:spLocks noChangeArrowheads="1"/>
              </p:cNvSpPr>
              <p:nvPr/>
            </p:nvSpPr>
            <p:spPr bwMode="auto">
              <a:xfrm>
                <a:off x="382" y="3742"/>
                <a:ext cx="24" cy="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3" y="3804"/>
              <a:ext cx="280" cy="280"/>
              <a:chOff x="83" y="3804"/>
              <a:chExt cx="280" cy="280"/>
            </a:xfrm>
          </p:grpSpPr>
          <p:sp>
            <p:nvSpPr>
              <p:cNvPr id="1062" name="Oval 13"/>
              <p:cNvSpPr>
                <a:spLocks noChangeArrowheads="1"/>
              </p:cNvSpPr>
              <p:nvPr/>
            </p:nvSpPr>
            <p:spPr bwMode="auto">
              <a:xfrm>
                <a:off x="83" y="3804"/>
                <a:ext cx="280" cy="2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Oval 14"/>
              <p:cNvSpPr>
                <a:spLocks noChangeArrowheads="1"/>
              </p:cNvSpPr>
              <p:nvPr/>
            </p:nvSpPr>
            <p:spPr bwMode="auto">
              <a:xfrm>
                <a:off x="147" y="3868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18"/>
            <p:cNvGrpSpPr>
              <a:grpSpLocks/>
            </p:cNvGrpSpPr>
            <p:nvPr/>
          </p:nvGrpSpPr>
          <p:grpSpPr bwMode="auto">
            <a:xfrm>
              <a:off x="1560" y="4076"/>
              <a:ext cx="232" cy="232"/>
              <a:chOff x="1560" y="4076"/>
              <a:chExt cx="232" cy="232"/>
            </a:xfrm>
          </p:grpSpPr>
          <p:sp>
            <p:nvSpPr>
              <p:cNvPr id="1060" name="Oval 16"/>
              <p:cNvSpPr>
                <a:spLocks noChangeArrowheads="1"/>
              </p:cNvSpPr>
              <p:nvPr/>
            </p:nvSpPr>
            <p:spPr bwMode="auto">
              <a:xfrm>
                <a:off x="1560" y="407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Oval 17"/>
              <p:cNvSpPr>
                <a:spLocks noChangeArrowheads="1"/>
              </p:cNvSpPr>
              <p:nvPr/>
            </p:nvSpPr>
            <p:spPr bwMode="auto">
              <a:xfrm>
                <a:off x="1613" y="412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21"/>
            <p:cNvGrpSpPr>
              <a:grpSpLocks/>
            </p:cNvGrpSpPr>
            <p:nvPr/>
          </p:nvGrpSpPr>
          <p:grpSpPr bwMode="auto">
            <a:xfrm>
              <a:off x="4" y="2788"/>
              <a:ext cx="232" cy="232"/>
              <a:chOff x="4" y="2788"/>
              <a:chExt cx="232" cy="232"/>
            </a:xfrm>
          </p:grpSpPr>
          <p:sp>
            <p:nvSpPr>
              <p:cNvPr id="1058" name="Oval 19"/>
              <p:cNvSpPr>
                <a:spLocks noChangeArrowheads="1"/>
              </p:cNvSpPr>
              <p:nvPr/>
            </p:nvSpPr>
            <p:spPr bwMode="auto">
              <a:xfrm>
                <a:off x="4" y="27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Oval 20"/>
              <p:cNvSpPr>
                <a:spLocks noChangeArrowheads="1"/>
              </p:cNvSpPr>
              <p:nvPr/>
            </p:nvSpPr>
            <p:spPr bwMode="auto">
              <a:xfrm>
                <a:off x="57" y="28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7" name="Group 24"/>
            <p:cNvGrpSpPr>
              <a:grpSpLocks/>
            </p:cNvGrpSpPr>
            <p:nvPr/>
          </p:nvGrpSpPr>
          <p:grpSpPr bwMode="auto">
            <a:xfrm>
              <a:off x="4132" y="3844"/>
              <a:ext cx="424" cy="424"/>
              <a:chOff x="4132" y="3844"/>
              <a:chExt cx="424" cy="424"/>
            </a:xfrm>
          </p:grpSpPr>
          <p:sp>
            <p:nvSpPr>
              <p:cNvPr id="1056" name="Oval 22"/>
              <p:cNvSpPr>
                <a:spLocks noChangeArrowheads="1"/>
              </p:cNvSpPr>
              <p:nvPr/>
            </p:nvSpPr>
            <p:spPr bwMode="auto">
              <a:xfrm>
                <a:off x="4132" y="384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Oval 23"/>
              <p:cNvSpPr>
                <a:spLocks noChangeArrowheads="1"/>
              </p:cNvSpPr>
              <p:nvPr/>
            </p:nvSpPr>
            <p:spPr bwMode="auto">
              <a:xfrm>
                <a:off x="4228" y="394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3892" y="4036"/>
              <a:ext cx="232" cy="232"/>
              <a:chOff x="3892" y="4036"/>
              <a:chExt cx="232" cy="232"/>
            </a:xfrm>
          </p:grpSpPr>
          <p:sp>
            <p:nvSpPr>
              <p:cNvPr id="1054" name="Oval 25"/>
              <p:cNvSpPr>
                <a:spLocks noChangeArrowheads="1"/>
              </p:cNvSpPr>
              <p:nvPr/>
            </p:nvSpPr>
            <p:spPr bwMode="auto">
              <a:xfrm>
                <a:off x="3892" y="403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Oval 26"/>
              <p:cNvSpPr>
                <a:spLocks noChangeArrowheads="1"/>
              </p:cNvSpPr>
              <p:nvPr/>
            </p:nvSpPr>
            <p:spPr bwMode="auto">
              <a:xfrm>
                <a:off x="3945" y="408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9" name="Group 30"/>
            <p:cNvGrpSpPr>
              <a:grpSpLocks/>
            </p:cNvGrpSpPr>
            <p:nvPr/>
          </p:nvGrpSpPr>
          <p:grpSpPr bwMode="auto">
            <a:xfrm>
              <a:off x="4564" y="3844"/>
              <a:ext cx="232" cy="232"/>
              <a:chOff x="4564" y="3844"/>
              <a:chExt cx="232" cy="232"/>
            </a:xfrm>
          </p:grpSpPr>
          <p:sp>
            <p:nvSpPr>
              <p:cNvPr id="1052" name="Oval 28"/>
              <p:cNvSpPr>
                <a:spLocks noChangeArrowheads="1"/>
              </p:cNvSpPr>
              <p:nvPr/>
            </p:nvSpPr>
            <p:spPr bwMode="auto">
              <a:xfrm>
                <a:off x="4564" y="3844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/>
            </p:nvSpPr>
            <p:spPr bwMode="auto">
              <a:xfrm>
                <a:off x="4617" y="3897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0" name="Group 33"/>
            <p:cNvGrpSpPr>
              <a:grpSpLocks/>
            </p:cNvGrpSpPr>
            <p:nvPr/>
          </p:nvGrpSpPr>
          <p:grpSpPr bwMode="auto">
            <a:xfrm>
              <a:off x="5420" y="1139"/>
              <a:ext cx="328" cy="328"/>
              <a:chOff x="5420" y="1139"/>
              <a:chExt cx="328" cy="328"/>
            </a:xfrm>
          </p:grpSpPr>
          <p:sp>
            <p:nvSpPr>
              <p:cNvPr id="1050" name="Oval 31"/>
              <p:cNvSpPr>
                <a:spLocks noChangeArrowheads="1"/>
              </p:cNvSpPr>
              <p:nvPr/>
            </p:nvSpPr>
            <p:spPr bwMode="auto">
              <a:xfrm>
                <a:off x="5420" y="1139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Oval 32"/>
              <p:cNvSpPr>
                <a:spLocks noChangeArrowheads="1"/>
              </p:cNvSpPr>
              <p:nvPr/>
            </p:nvSpPr>
            <p:spPr bwMode="auto">
              <a:xfrm>
                <a:off x="5495" y="121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1" name="Group 36"/>
            <p:cNvGrpSpPr>
              <a:grpSpLocks/>
            </p:cNvGrpSpPr>
            <p:nvPr/>
          </p:nvGrpSpPr>
          <p:grpSpPr bwMode="auto">
            <a:xfrm>
              <a:off x="5476" y="1588"/>
              <a:ext cx="136" cy="136"/>
              <a:chOff x="5476" y="1588"/>
              <a:chExt cx="136" cy="136"/>
            </a:xfrm>
          </p:grpSpPr>
          <p:sp>
            <p:nvSpPr>
              <p:cNvPr id="1048" name="Oval 34"/>
              <p:cNvSpPr>
                <a:spLocks noChangeArrowheads="1"/>
              </p:cNvSpPr>
              <p:nvPr/>
            </p:nvSpPr>
            <p:spPr bwMode="auto">
              <a:xfrm>
                <a:off x="5476" y="1588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Oval 35"/>
              <p:cNvSpPr>
                <a:spLocks noChangeArrowheads="1"/>
              </p:cNvSpPr>
              <p:nvPr/>
            </p:nvSpPr>
            <p:spPr bwMode="auto">
              <a:xfrm>
                <a:off x="5508" y="1620"/>
                <a:ext cx="16" cy="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2" name="Group 39"/>
            <p:cNvGrpSpPr>
              <a:grpSpLocks/>
            </p:cNvGrpSpPr>
            <p:nvPr/>
          </p:nvGrpSpPr>
          <p:grpSpPr bwMode="auto">
            <a:xfrm>
              <a:off x="868" y="4"/>
              <a:ext cx="328" cy="328"/>
              <a:chOff x="868" y="4"/>
              <a:chExt cx="328" cy="328"/>
            </a:xfrm>
          </p:grpSpPr>
          <p:sp>
            <p:nvSpPr>
              <p:cNvPr id="1046" name="Oval 37"/>
              <p:cNvSpPr>
                <a:spLocks noChangeArrowheads="1"/>
              </p:cNvSpPr>
              <p:nvPr/>
            </p:nvSpPr>
            <p:spPr bwMode="auto">
              <a:xfrm>
                <a:off x="868" y="4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Oval 38"/>
              <p:cNvSpPr>
                <a:spLocks noChangeArrowheads="1"/>
              </p:cNvSpPr>
              <p:nvPr/>
            </p:nvSpPr>
            <p:spPr bwMode="auto">
              <a:xfrm>
                <a:off x="942" y="7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3" name="Group 42"/>
            <p:cNvGrpSpPr>
              <a:grpSpLocks/>
            </p:cNvGrpSpPr>
            <p:nvPr/>
          </p:nvGrpSpPr>
          <p:grpSpPr bwMode="auto">
            <a:xfrm>
              <a:off x="1204" y="100"/>
              <a:ext cx="232" cy="232"/>
              <a:chOff x="1204" y="100"/>
              <a:chExt cx="232" cy="232"/>
            </a:xfrm>
          </p:grpSpPr>
          <p:sp>
            <p:nvSpPr>
              <p:cNvPr id="1044" name="Oval 40"/>
              <p:cNvSpPr>
                <a:spLocks noChangeArrowheads="1"/>
              </p:cNvSpPr>
              <p:nvPr/>
            </p:nvSpPr>
            <p:spPr bwMode="auto">
              <a:xfrm>
                <a:off x="1204" y="100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Oval 41"/>
              <p:cNvSpPr>
                <a:spLocks noChangeArrowheads="1"/>
              </p:cNvSpPr>
              <p:nvPr/>
            </p:nvSpPr>
            <p:spPr bwMode="auto">
              <a:xfrm>
                <a:off x="1257" y="153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1 Kings:  Solomon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/>
          <a:lstStyle/>
          <a:p>
            <a:pPr marL="342900" indent="-342900">
              <a:defRPr/>
            </a:pPr>
            <a:r>
              <a:rPr lang="en-US" dirty="0" smtClean="0"/>
              <a:t>United Monarchy:  Saul, David, Solomon</a:t>
            </a:r>
            <a:br>
              <a:rPr lang="en-US" dirty="0" smtClean="0"/>
            </a:br>
            <a:r>
              <a:rPr lang="en-US" dirty="0" smtClean="0"/>
              <a:t>                       1000BC</a:t>
            </a:r>
          </a:p>
        </p:txBody>
      </p:sp>
    </p:spTree>
    <p:extLst>
      <p:ext uri="{BB962C8B-B14F-4D97-AF65-F5344CB8AC3E}">
        <p14:creationId xmlns:p14="http://schemas.microsoft.com/office/powerpoint/2010/main" val="234084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srael-Cle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931863"/>
            <a:ext cx="13106400" cy="888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848600" y="6096000"/>
            <a:ext cx="609600" cy="76200"/>
          </a:xfrm>
        </p:spPr>
        <p:txBody>
          <a:bodyPr/>
          <a:lstStyle/>
          <a:p>
            <a:r>
              <a:rPr lang="en-US" sz="100" smtClean="0"/>
              <a:t>Israel-whole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57200" y="2590800"/>
            <a:ext cx="609600" cy="4572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72200" y="3429000"/>
            <a:ext cx="609600" cy="45085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6934200" y="1905000"/>
            <a:ext cx="76200" cy="34290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24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Jeroboam (931-910 BC) 1 Kgs 12-14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Golden calves:  Dan &amp; Bethel 12:27ff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Epithet:  taught Israel to sin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Spectacular prophecy: 1 </a:t>
            </a:r>
            <a:r>
              <a:rPr lang="en-US" dirty="0" err="1" smtClean="0"/>
              <a:t>Kgs</a:t>
            </a:r>
            <a:r>
              <a:rPr lang="en-US" dirty="0" smtClean="0"/>
              <a:t>. 13:2 Josiah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Critical response: Prophecy post </a:t>
            </a:r>
            <a:r>
              <a:rPr lang="en-US" dirty="0" err="1" smtClean="0"/>
              <a:t>eventu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Short range confirmation (altar split)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Short range verifying long range prophecy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Son dies 14:12 fulfilling short prophecy guarantees long—line will end</a:t>
            </a:r>
          </a:p>
        </p:txBody>
      </p:sp>
    </p:spTree>
    <p:extLst>
      <p:ext uri="{BB962C8B-B14F-4D97-AF65-F5344CB8AC3E}">
        <p14:creationId xmlns:p14="http://schemas.microsoft.com/office/powerpoint/2010/main" val="62852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153400" cy="1143000"/>
          </a:xfrm>
          <a:noFill/>
        </p:spPr>
        <p:txBody>
          <a:bodyPr/>
          <a:lstStyle/>
          <a:p>
            <a:r>
              <a:rPr lang="en-US" smtClean="0"/>
              <a:t>Ahab (874-853 BC)  I Kgs 16:29ff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/>
              <a:t>Omri</a:t>
            </a:r>
            <a:r>
              <a:rPr lang="en-US" sz="2800" dirty="0" smtClean="0"/>
              <a:t> (Ahab’s father) moved capital to Samaria, </a:t>
            </a:r>
            <a:r>
              <a:rPr lang="en-US" sz="2800" dirty="0" err="1" smtClean="0"/>
              <a:t>Mesha</a:t>
            </a:r>
            <a:r>
              <a:rPr lang="en-US" sz="2800" dirty="0" smtClean="0"/>
              <a:t> &amp; Moabite stone (830 BC) mentions him as do </a:t>
            </a:r>
            <a:r>
              <a:rPr lang="en-US" sz="2800" dirty="0" err="1" smtClean="0"/>
              <a:t>Tiglath-pileser’s</a:t>
            </a:r>
            <a:r>
              <a:rPr lang="en-US" sz="2800" dirty="0" smtClean="0"/>
              <a:t> annals in Assyria (732 BC) “house of </a:t>
            </a:r>
            <a:r>
              <a:rPr lang="en-US" sz="2800" dirty="0" err="1" smtClean="0"/>
              <a:t>Omri</a:t>
            </a:r>
            <a:r>
              <a:rPr lang="en-US" sz="2800" dirty="0" smtClean="0"/>
              <a:t>”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Son, Ahab marries Jezebel and Baal worship grows in Israel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Elijah the troubler of Israel (I </a:t>
            </a:r>
            <a:r>
              <a:rPr lang="en-US" sz="2800" dirty="0" err="1" smtClean="0"/>
              <a:t>Kgs</a:t>
            </a:r>
            <a:r>
              <a:rPr lang="en-US" sz="2800" dirty="0" smtClean="0"/>
              <a:t> 18:17f)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Projection:  my problem projected onto others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Battle on Mount Carmel: Elijah versus Prophets of Baal	</a:t>
            </a:r>
          </a:p>
        </p:txBody>
      </p:sp>
    </p:spTree>
    <p:extLst>
      <p:ext uri="{BB962C8B-B14F-4D97-AF65-F5344CB8AC3E}">
        <p14:creationId xmlns:p14="http://schemas.microsoft.com/office/powerpoint/2010/main" val="111142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srael-Cle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7848600" y="6096000"/>
            <a:ext cx="609600" cy="76200"/>
          </a:xfrm>
        </p:spPr>
        <p:txBody>
          <a:bodyPr/>
          <a:lstStyle/>
          <a:p>
            <a:r>
              <a:rPr lang="en-US" sz="100" smtClean="0"/>
              <a:t>Israel-whole</a:t>
            </a:r>
          </a:p>
        </p:txBody>
      </p:sp>
    </p:spTree>
    <p:extLst>
      <p:ext uri="{BB962C8B-B14F-4D97-AF65-F5344CB8AC3E}">
        <p14:creationId xmlns:p14="http://schemas.microsoft.com/office/powerpoint/2010/main" val="26343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ezreel-2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324600"/>
            <a:ext cx="762000" cy="76200"/>
          </a:xfrm>
        </p:spPr>
        <p:txBody>
          <a:bodyPr/>
          <a:lstStyle/>
          <a:p>
            <a:r>
              <a:rPr lang="en-US" sz="100" smtClean="0"/>
              <a:t>Jezreel Valley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69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Elijah Prophets of Baal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Mt. Carmel--storms</a:t>
            </a:r>
          </a:p>
          <a:p>
            <a:pPr>
              <a:defRPr/>
            </a:pPr>
            <a:r>
              <a:rPr lang="en-US" smtClean="0"/>
              <a:t>Elijah’s call for a decision (18:21)</a:t>
            </a:r>
          </a:p>
          <a:p>
            <a:pPr>
              <a:defRPr/>
            </a:pPr>
            <a:r>
              <a:rPr lang="en-US" smtClean="0"/>
              <a:t>Baal:  rain god (Ugarit) </a:t>
            </a:r>
          </a:p>
          <a:p>
            <a:pPr>
              <a:defRPr/>
            </a:pPr>
            <a:r>
              <a:rPr lang="en-US" smtClean="0"/>
              <a:t>Is sarcasm ever appropriate?</a:t>
            </a:r>
          </a:p>
          <a:p>
            <a:pPr lvl="1">
              <a:defRPr/>
            </a:pPr>
            <a:r>
              <a:rPr lang="en-US" smtClean="0"/>
              <a:t>18:27 yes</a:t>
            </a:r>
          </a:p>
          <a:p>
            <a:pPr>
              <a:defRPr/>
            </a:pPr>
            <a:r>
              <a:rPr lang="en-US" smtClean="0"/>
              <a:t>Why did they cut themselves?</a:t>
            </a:r>
          </a:p>
          <a:p>
            <a:pPr>
              <a:defRPr/>
            </a:pPr>
            <a:r>
              <a:rPr lang="en-US" smtClean="0"/>
              <a:t>Greatest victory of his life</a:t>
            </a:r>
          </a:p>
        </p:txBody>
      </p:sp>
    </p:spTree>
    <p:extLst>
      <p:ext uri="{BB962C8B-B14F-4D97-AF65-F5344CB8AC3E}">
        <p14:creationId xmlns:p14="http://schemas.microsoft.com/office/powerpoint/2010/main" val="395940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Jezebel’s power over Elijah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Her threat 19:2</a:t>
            </a:r>
          </a:p>
          <a:p>
            <a:pPr>
              <a:defRPr/>
            </a:pPr>
            <a:r>
              <a:rPr lang="en-US" dirty="0" smtClean="0"/>
              <a:t>His (Elijah’s) flight  I </a:t>
            </a:r>
            <a:r>
              <a:rPr lang="en-US" dirty="0" err="1" smtClean="0"/>
              <a:t>Kgs</a:t>
            </a:r>
            <a:r>
              <a:rPr lang="en-US" dirty="0" smtClean="0"/>
              <a:t> 19:3</a:t>
            </a:r>
          </a:p>
          <a:p>
            <a:pPr>
              <a:defRPr/>
            </a:pPr>
            <a:r>
              <a:rPr lang="en-US" dirty="0" smtClean="0"/>
              <a:t>On a godly man (19:5) </a:t>
            </a:r>
          </a:p>
          <a:p>
            <a:pPr lvl="1">
              <a:defRPr/>
            </a:pPr>
            <a:r>
              <a:rPr lang="en-US" dirty="0" smtClean="0"/>
              <a:t>Depression? On highs and lows</a:t>
            </a:r>
          </a:p>
          <a:p>
            <a:pPr lvl="1">
              <a:defRPr/>
            </a:pPr>
            <a:r>
              <a:rPr lang="en-US" dirty="0" smtClean="0"/>
              <a:t>Wishing for death?</a:t>
            </a:r>
          </a:p>
          <a:p>
            <a:pPr lvl="1">
              <a:defRPr/>
            </a:pPr>
            <a:r>
              <a:rPr lang="en-US" dirty="0" smtClean="0"/>
              <a:t>Existential aloneness 19:10f</a:t>
            </a:r>
          </a:p>
          <a:p>
            <a:pPr>
              <a:defRPr/>
            </a:pPr>
            <a:r>
              <a:rPr lang="en-US" dirty="0" smtClean="0"/>
              <a:t>Elijah’s 3 </a:t>
            </a:r>
            <a:r>
              <a:rPr lang="en-US" dirty="0" err="1" smtClean="0"/>
              <a:t>anointings</a:t>
            </a:r>
            <a:r>
              <a:rPr lang="en-US" dirty="0" smtClean="0"/>
              <a:t> to do: </a:t>
            </a:r>
            <a:r>
              <a:rPr lang="en-US" dirty="0" err="1" smtClean="0"/>
              <a:t>Hazael</a:t>
            </a:r>
            <a:r>
              <a:rPr lang="en-US" dirty="0" smtClean="0"/>
              <a:t>, Jehu, Elisha</a:t>
            </a:r>
          </a:p>
        </p:txBody>
      </p:sp>
    </p:spTree>
    <p:extLst>
      <p:ext uri="{BB962C8B-B14F-4D97-AF65-F5344CB8AC3E}">
        <p14:creationId xmlns:p14="http://schemas.microsoft.com/office/powerpoint/2010/main" val="50302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Naboth’s vineyard (I Kgs 21:1-16)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 good guys always win?  -story line</a:t>
            </a:r>
          </a:p>
          <a:p>
            <a:pPr>
              <a:defRPr/>
            </a:pPr>
            <a:r>
              <a:rPr lang="en-US" dirty="0" smtClean="0"/>
              <a:t>Religious evil  (21:10, 24-25)</a:t>
            </a:r>
          </a:p>
          <a:p>
            <a:pPr>
              <a:defRPr/>
            </a:pPr>
            <a:r>
              <a:rPr lang="en-US" dirty="0" smtClean="0"/>
              <a:t>God’s judgment (21:19)</a:t>
            </a:r>
          </a:p>
          <a:p>
            <a:pPr>
              <a:defRPr/>
            </a:pPr>
            <a:r>
              <a:rPr lang="en-US" dirty="0" smtClean="0"/>
              <a:t>Ahab repents (1 </a:t>
            </a:r>
            <a:r>
              <a:rPr lang="en-US" dirty="0" err="1" smtClean="0"/>
              <a:t>Kgs</a:t>
            </a:r>
            <a:r>
              <a:rPr lang="en-US" dirty="0" smtClean="0"/>
              <a:t> 21:27-29)</a:t>
            </a:r>
          </a:p>
          <a:p>
            <a:pPr>
              <a:defRPr/>
            </a:pPr>
            <a:r>
              <a:rPr lang="en-US" dirty="0" smtClean="0"/>
              <a:t>Grace notes</a:t>
            </a:r>
          </a:p>
        </p:txBody>
      </p:sp>
    </p:spTree>
    <p:extLst>
      <p:ext uri="{BB962C8B-B14F-4D97-AF65-F5344CB8AC3E}">
        <p14:creationId xmlns:p14="http://schemas.microsoft.com/office/powerpoint/2010/main" val="88624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Dates to know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Abraham: 2000 BC</a:t>
            </a:r>
          </a:p>
          <a:p>
            <a:pPr>
              <a:defRPr/>
            </a:pPr>
            <a:r>
              <a:rPr lang="en-US" dirty="0" smtClean="0"/>
              <a:t>David 1000 BC</a:t>
            </a:r>
          </a:p>
          <a:p>
            <a:pPr>
              <a:defRPr/>
            </a:pPr>
            <a:r>
              <a:rPr lang="en-US" dirty="0" smtClean="0"/>
              <a:t>Israel Deported/scattered to Assyria 722 BC</a:t>
            </a:r>
          </a:p>
          <a:p>
            <a:pPr>
              <a:defRPr/>
            </a:pPr>
            <a:r>
              <a:rPr lang="en-US" dirty="0" smtClean="0"/>
              <a:t>Judah Deported to Babylon 586 BC</a:t>
            </a:r>
          </a:p>
          <a:p>
            <a:pPr>
              <a:defRPr/>
            </a:pPr>
            <a:r>
              <a:rPr lang="en-US" dirty="0" smtClean="0"/>
              <a:t>Return and End of OT (Ezra/Nehemiah/Malachi) 400 BC </a:t>
            </a:r>
          </a:p>
        </p:txBody>
      </p:sp>
    </p:spTree>
    <p:extLst>
      <p:ext uri="{BB962C8B-B14F-4D97-AF65-F5344CB8AC3E}">
        <p14:creationId xmlns:p14="http://schemas.microsoft.com/office/powerpoint/2010/main" val="27546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Elisha stories (2 Kgs 6-7)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Translation of Elijah (2 </a:t>
            </a:r>
            <a:r>
              <a:rPr lang="en-US" dirty="0" err="1" smtClean="0"/>
              <a:t>Kgs</a:t>
            </a:r>
            <a:r>
              <a:rPr lang="en-US" dirty="0" smtClean="0"/>
              <a:t> 2)</a:t>
            </a:r>
          </a:p>
          <a:p>
            <a:pPr>
              <a:defRPr/>
            </a:pPr>
            <a:r>
              <a:rPr lang="en-US" dirty="0" smtClean="0"/>
              <a:t>Not twice as much -- on mentors 2:9</a:t>
            </a:r>
          </a:p>
          <a:p>
            <a:pPr>
              <a:defRPr/>
            </a:pPr>
            <a:r>
              <a:rPr lang="en-US" dirty="0" smtClean="0"/>
              <a:t>Chariots of fire –translation of Elijah 2:11</a:t>
            </a:r>
          </a:p>
          <a:p>
            <a:pPr>
              <a:defRPr/>
            </a:pPr>
            <a:r>
              <a:rPr lang="en-US" dirty="0" smtClean="0"/>
              <a:t>“Children” at Bethel (2 </a:t>
            </a:r>
            <a:r>
              <a:rPr lang="en-US" dirty="0" err="1" smtClean="0"/>
              <a:t>Kgs</a:t>
            </a:r>
            <a:r>
              <a:rPr lang="en-US" dirty="0" smtClean="0"/>
              <a:t> 2:23f)</a:t>
            </a:r>
          </a:p>
          <a:p>
            <a:pPr>
              <a:defRPr/>
            </a:pPr>
            <a:r>
              <a:rPr lang="en-US" dirty="0" smtClean="0"/>
              <a:t>2 Women each according to her need</a:t>
            </a:r>
          </a:p>
          <a:p>
            <a:pPr lvl="1">
              <a:defRPr/>
            </a:pPr>
            <a:r>
              <a:rPr lang="en-US" dirty="0" smtClean="0"/>
              <a:t>Multiplying oil (4:1-7) used what she had</a:t>
            </a:r>
          </a:p>
          <a:p>
            <a:pPr lvl="1">
              <a:defRPr/>
            </a:pPr>
            <a:r>
              <a:rPr lang="en-US" dirty="0" smtClean="0"/>
              <a:t>son given, woman’s pleading &amp; boy raised 4:18-37</a:t>
            </a:r>
          </a:p>
        </p:txBody>
      </p:sp>
    </p:spTree>
    <p:extLst>
      <p:ext uri="{BB962C8B-B14F-4D97-AF65-F5344CB8AC3E}">
        <p14:creationId xmlns:p14="http://schemas.microsoft.com/office/powerpoint/2010/main" val="503112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Transition of power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Adonijah’s</a:t>
            </a:r>
            <a:r>
              <a:rPr lang="en-US" dirty="0" smtClean="0"/>
              <a:t> bid for throne</a:t>
            </a:r>
          </a:p>
          <a:p>
            <a:pPr lvl="1">
              <a:defRPr/>
            </a:pPr>
            <a:r>
              <a:rPr lang="en-US" dirty="0" smtClean="0"/>
              <a:t>David’s failure as a father (I </a:t>
            </a:r>
            <a:r>
              <a:rPr lang="en-US" dirty="0" err="1" smtClean="0"/>
              <a:t>Kgs</a:t>
            </a:r>
            <a:r>
              <a:rPr lang="en-US" dirty="0" smtClean="0"/>
              <a:t>. 1:6)</a:t>
            </a:r>
          </a:p>
          <a:p>
            <a:pPr>
              <a:defRPr/>
            </a:pPr>
            <a:r>
              <a:rPr lang="en-US" dirty="0" smtClean="0"/>
              <a:t>Nathan &amp; Bathsheba plot (1:11ff)</a:t>
            </a:r>
          </a:p>
          <a:p>
            <a:pPr>
              <a:defRPr/>
            </a:pPr>
            <a:r>
              <a:rPr lang="en-US" dirty="0" smtClean="0"/>
              <a:t>Bathsheba’s son:  Solomon (1:31, 33)</a:t>
            </a:r>
          </a:p>
          <a:p>
            <a:pPr>
              <a:defRPr/>
            </a:pPr>
            <a:r>
              <a:rPr lang="en-US" dirty="0" smtClean="0"/>
              <a:t>Solomon’s absence from the narrative: others speak for and about him 1:19, 26, 32, 38, he only seems to speak in “official” contexts </a:t>
            </a:r>
          </a:p>
        </p:txBody>
      </p:sp>
    </p:spTree>
    <p:extLst>
      <p:ext uri="{BB962C8B-B14F-4D97-AF65-F5344CB8AC3E}">
        <p14:creationId xmlns:p14="http://schemas.microsoft.com/office/powerpoint/2010/main" val="345342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Elisha Stories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Healing of </a:t>
            </a:r>
            <a:r>
              <a:rPr lang="en-US" dirty="0" err="1" smtClean="0"/>
              <a:t>Naaman</a:t>
            </a:r>
            <a:r>
              <a:rPr lang="en-US" dirty="0" smtClean="0"/>
              <a:t> the Syrian of Leprosy in the Jordan River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Gehazi’s</a:t>
            </a:r>
            <a:r>
              <a:rPr lang="en-US" dirty="0" smtClean="0"/>
              <a:t> greed (2 </a:t>
            </a:r>
            <a:r>
              <a:rPr lang="en-US" dirty="0" err="1" smtClean="0"/>
              <a:t>Kgs</a:t>
            </a:r>
            <a:r>
              <a:rPr lang="en-US" dirty="0" smtClean="0"/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03903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Founding of the Samaritans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 Tribes scattered; poor left in land, foreigners hauled in to intermarry = Samaritans. “Fear of God” in 2 </a:t>
            </a:r>
            <a:r>
              <a:rPr lang="en-US" dirty="0" err="1" smtClean="0"/>
              <a:t>Kgs</a:t>
            </a:r>
            <a:r>
              <a:rPr lang="en-US" dirty="0" smtClean="0"/>
              <a:t>. </a:t>
            </a:r>
            <a:r>
              <a:rPr lang="en-US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339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Prophets: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800’s:  Elijah, Elisha</a:t>
            </a:r>
          </a:p>
          <a:p>
            <a:pPr>
              <a:defRPr/>
            </a:pPr>
            <a:r>
              <a:rPr lang="en-US" smtClean="0"/>
              <a:t>700’s:  Isa, Micah, Amos, Joel, Jonah,  Obadiah</a:t>
            </a:r>
          </a:p>
          <a:p>
            <a:pPr>
              <a:defRPr/>
            </a:pPr>
            <a:r>
              <a:rPr lang="en-US" smtClean="0"/>
              <a:t>600’s:  Nahum (Nineveh), Jeremiah</a:t>
            </a:r>
          </a:p>
          <a:p>
            <a:pPr>
              <a:defRPr/>
            </a:pPr>
            <a:r>
              <a:rPr lang="en-US" smtClean="0"/>
              <a:t>500’s:  Jer.;  Daniel. Ezek.  (Babylon)</a:t>
            </a:r>
          </a:p>
          <a:p>
            <a:pPr>
              <a:defRPr/>
            </a:pPr>
            <a:r>
              <a:rPr lang="en-US" smtClean="0"/>
              <a:t>400’s Post-exilic:  Zecharaiah, Haggai,  Malachi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Major OT lessons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God is awesome (dynamic,  moving history, entering people’s lives)</a:t>
            </a:r>
          </a:p>
          <a:p>
            <a:pPr>
              <a:defRPr/>
            </a:pPr>
            <a:r>
              <a:rPr lang="en-US" dirty="0" smtClean="0"/>
              <a:t>People have a choice on how they respond to good &amp; evil</a:t>
            </a:r>
          </a:p>
          <a:p>
            <a:pPr>
              <a:defRPr/>
            </a:pPr>
            <a:r>
              <a:rPr lang="en-US" dirty="0" smtClean="0"/>
              <a:t>Choices have consequences </a:t>
            </a:r>
          </a:p>
          <a:p>
            <a:pPr>
              <a:defRPr/>
            </a:pPr>
            <a:r>
              <a:rPr lang="en-US" dirty="0"/>
              <a:t>God’s grace </a:t>
            </a:r>
            <a:r>
              <a:rPr lang="en-US"/>
              <a:t>is </a:t>
            </a:r>
            <a:r>
              <a:rPr lang="en-US" smtClean="0"/>
              <a:t>incredible </a:t>
            </a:r>
            <a:endParaRPr lang="en-US" dirty="0"/>
          </a:p>
          <a:p>
            <a:pPr>
              <a:defRPr/>
            </a:pPr>
            <a:r>
              <a:rPr lang="en-US" dirty="0"/>
              <a:t>Immanuel – God with us </a:t>
            </a:r>
            <a:r>
              <a:rPr lang="en-US" dirty="0" smtClean="0"/>
              <a:t>-- big </a:t>
            </a:r>
            <a:r>
              <a:rPr lang="en-US" dirty="0"/>
              <a:t>theme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Messianic OT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Gen. 3:15 proto-evangelium:  Woman’s</a:t>
            </a:r>
            <a:br>
              <a:rPr lang="en-US"/>
            </a:br>
            <a:r>
              <a:rPr lang="en-US"/>
              <a:t>      seed crush the head of serpent</a:t>
            </a:r>
          </a:p>
          <a:p>
            <a:pPr>
              <a:defRPr/>
            </a:pPr>
            <a:r>
              <a:rPr lang="en-US"/>
              <a:t>Gen. 12:3:  all nations blessed through</a:t>
            </a:r>
            <a:br>
              <a:rPr lang="en-US"/>
            </a:br>
            <a:r>
              <a:rPr lang="en-US"/>
              <a:t>     our father Abraham</a:t>
            </a:r>
          </a:p>
          <a:p>
            <a:pPr>
              <a:defRPr/>
            </a:pPr>
            <a:r>
              <a:rPr lang="en-US"/>
              <a:t>2 Sam. 7:14 Messiah to be a son of David and an everlasting kingdom—God will build him a house</a:t>
            </a:r>
          </a:p>
        </p:txBody>
      </p:sp>
    </p:spTree>
    <p:extLst>
      <p:ext uri="{BB962C8B-B14F-4D97-AF65-F5344CB8AC3E}">
        <p14:creationId xmlns:p14="http://schemas.microsoft.com/office/powerpoint/2010/main" val="18064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Messiah as fulfillment of prophecy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Malachi 4:5 Elijah coming again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Micah 5:2 born in Bethlehem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Isa</a:t>
            </a:r>
            <a:r>
              <a:rPr lang="en-US" dirty="0"/>
              <a:t>. 9:6f unto us a child is born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Isa. 7:14 virgin with child, Immanuel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Zech</a:t>
            </a:r>
            <a:r>
              <a:rPr lang="en-US" dirty="0" smtClean="0"/>
              <a:t> </a:t>
            </a:r>
            <a:r>
              <a:rPr lang="en-US" dirty="0"/>
              <a:t>9:9 entering Jerusalem on a donkey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/>
              <a:t>Psalmic</a:t>
            </a:r>
            <a:r>
              <a:rPr lang="en-US" dirty="0"/>
              <a:t> foreshadowing:  </a:t>
            </a:r>
            <a:br>
              <a:rPr lang="en-US" dirty="0"/>
            </a:br>
            <a:r>
              <a:rPr lang="en-US" dirty="0"/>
              <a:t>      Ps. 22 My God, My God, why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smtClean="0"/>
              <a:t>Messiah as fulfillment of prophecy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Suffering Servant: Isa. 53:3 despised and rejected suffering servant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Pierced and beaten Isa 53:5f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Isa. 53:7 silence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Isa. 53:9 criminalize </a:t>
            </a:r>
            <a:r>
              <a:rPr lang="en-US" dirty="0" smtClean="0"/>
              <a:t>with wicked (pl.) yet </a:t>
            </a:r>
            <a:r>
              <a:rPr lang="en-US" dirty="0"/>
              <a:t>rich </a:t>
            </a:r>
            <a:r>
              <a:rPr lang="en-US" dirty="0" smtClean="0"/>
              <a:t>(sing.) in </a:t>
            </a:r>
            <a:r>
              <a:rPr lang="en-US" dirty="0"/>
              <a:t>death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Hope beyond the grave –resurrection 53:10-12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Immanuel has come</a:t>
            </a:r>
            <a:r>
              <a:rPr lang="en-US" dirty="0" smtClean="0">
                <a:sym typeface="Wingdings" pitchFamily="2" charset="2"/>
              </a:rPr>
              <a:t> hope beyond the grave, living life in God’s presence and for his glory (chief end </a:t>
            </a:r>
            <a:r>
              <a:rPr lang="en-US" smtClean="0">
                <a:sym typeface="Wingdings" pitchFamily="2" charset="2"/>
              </a:rPr>
              <a:t>of man)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r>
              <a:rPr lang="en-US" dirty="0" smtClean="0"/>
              <a:t>Joy to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Joy to the world, the Lord is come!</a:t>
            </a:r>
          </a:p>
          <a:p>
            <a:pPr>
              <a:defRPr/>
            </a:pPr>
            <a:r>
              <a:rPr lang="en-US" dirty="0" smtClean="0"/>
              <a:t>Let earth receive her King;</a:t>
            </a:r>
          </a:p>
          <a:p>
            <a:pPr>
              <a:defRPr/>
            </a:pPr>
            <a:r>
              <a:rPr lang="en-US" dirty="0" smtClean="0"/>
              <a:t>Let every heart prepare Him room,</a:t>
            </a:r>
          </a:p>
          <a:p>
            <a:pPr>
              <a:defRPr/>
            </a:pPr>
            <a:r>
              <a:rPr lang="en-US" dirty="0" smtClean="0"/>
              <a:t>And Heaven and nature sing,</a:t>
            </a:r>
          </a:p>
          <a:p>
            <a:pPr>
              <a:defRPr/>
            </a:pPr>
            <a:r>
              <a:rPr lang="en-US" dirty="0" smtClean="0"/>
              <a:t>And Heaven and nature sing,</a:t>
            </a:r>
          </a:p>
          <a:p>
            <a:pPr>
              <a:defRPr/>
            </a:pPr>
            <a:r>
              <a:rPr lang="en-US" dirty="0" smtClean="0"/>
              <a:t>And Heaven, and Heaven, and </a:t>
            </a:r>
            <a:r>
              <a:rPr lang="en-US" smtClean="0"/>
              <a:t>nature sing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Solomon’s beginnings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David’s advice: law of Moses, Davidic covenantal “if” 2:2ff</a:t>
            </a:r>
          </a:p>
          <a:p>
            <a:pPr>
              <a:defRPr/>
            </a:pPr>
            <a:r>
              <a:rPr lang="en-US" dirty="0" smtClean="0"/>
              <a:t>David’s hit list (1 </a:t>
            </a:r>
            <a:r>
              <a:rPr lang="en-US" dirty="0" err="1" smtClean="0"/>
              <a:t>Kgs</a:t>
            </a:r>
            <a:r>
              <a:rPr lang="en-US" dirty="0" smtClean="0"/>
              <a:t> 2)</a:t>
            </a:r>
          </a:p>
          <a:p>
            <a:pPr lvl="1">
              <a:defRPr/>
            </a:pPr>
            <a:r>
              <a:rPr lang="en-US" dirty="0" err="1" smtClean="0"/>
              <a:t>Joab</a:t>
            </a:r>
            <a:r>
              <a:rPr lang="en-US" dirty="0" smtClean="0"/>
              <a:t> (2:5, 28ff), </a:t>
            </a:r>
          </a:p>
          <a:p>
            <a:pPr lvl="1">
              <a:defRPr/>
            </a:pPr>
            <a:r>
              <a:rPr lang="en-US" dirty="0" err="1" smtClean="0"/>
              <a:t>Shimei</a:t>
            </a:r>
            <a:r>
              <a:rPr lang="en-US" dirty="0" smtClean="0"/>
              <a:t> (2:5, 37ff), </a:t>
            </a:r>
          </a:p>
          <a:p>
            <a:pPr lvl="1">
              <a:defRPr/>
            </a:pPr>
            <a:r>
              <a:rPr lang="en-US" dirty="0" err="1" smtClean="0"/>
              <a:t>Adonijah</a:t>
            </a:r>
            <a:r>
              <a:rPr lang="en-US" dirty="0" smtClean="0"/>
              <a:t> [</a:t>
            </a:r>
            <a:r>
              <a:rPr lang="en-US" dirty="0" err="1" smtClean="0"/>
              <a:t>Abishag</a:t>
            </a:r>
            <a:r>
              <a:rPr lang="en-US" dirty="0" smtClean="0"/>
              <a:t>] (2:17ff)</a:t>
            </a:r>
          </a:p>
          <a:p>
            <a:pPr>
              <a:defRPr/>
            </a:pPr>
            <a:r>
              <a:rPr lang="en-US" dirty="0" smtClean="0"/>
              <a:t>Solomon already wise before dream (2:6, 9)</a:t>
            </a:r>
          </a:p>
        </p:txBody>
      </p:sp>
    </p:spTree>
    <p:extLst>
      <p:ext uri="{BB962C8B-B14F-4D97-AF65-F5344CB8AC3E}">
        <p14:creationId xmlns:p14="http://schemas.microsoft.com/office/powerpoint/2010/main" val="1154725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Solomon at Gibeon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Dream at Gibeon:  3:4f</a:t>
            </a:r>
          </a:p>
          <a:p>
            <a:pPr lvl="1">
              <a:defRPr/>
            </a:pPr>
            <a:r>
              <a:rPr lang="en-US" dirty="0"/>
              <a:t>Solomon’s humility—child? (3:7)—how old is Solomon?—already has a 1 year old </a:t>
            </a:r>
            <a:r>
              <a:rPr lang="en-US" dirty="0" smtClean="0"/>
              <a:t>son by an </a:t>
            </a:r>
            <a:r>
              <a:rPr lang="en-US" dirty="0" err="1" smtClean="0"/>
              <a:t>Ammonitess</a:t>
            </a:r>
            <a:r>
              <a:rPr lang="en-US" dirty="0" smtClean="0"/>
              <a:t> (contra 11:1f)</a:t>
            </a:r>
            <a:endParaRPr lang="en-US" dirty="0"/>
          </a:p>
          <a:p>
            <a:pPr lvl="1">
              <a:defRPr/>
            </a:pPr>
            <a:r>
              <a:rPr lang="en-US" dirty="0"/>
              <a:t>Wealth -- why?—ironic </a:t>
            </a:r>
            <a:r>
              <a:rPr lang="en-US" dirty="0" smtClean="0"/>
              <a:t>reading, Marxist reading and difficulty with wealth, destruction of the heroic/achievement </a:t>
            </a:r>
            <a:endParaRPr lang="en-US" dirty="0"/>
          </a:p>
          <a:p>
            <a:pPr lvl="1">
              <a:defRPr/>
            </a:pPr>
            <a:r>
              <a:rPr lang="en-US" dirty="0"/>
              <a:t>Long life – why?   (3:14)</a:t>
            </a:r>
          </a:p>
          <a:p>
            <a:pPr>
              <a:defRPr/>
            </a:pPr>
            <a:r>
              <a:rPr lang="en-US" dirty="0"/>
              <a:t>Solomon’s wisdom victory:  2 </a:t>
            </a:r>
            <a:r>
              <a:rPr lang="en-US" dirty="0" smtClean="0"/>
              <a:t>women &amp; a baby </a:t>
            </a:r>
            <a:r>
              <a:rPr lang="en-US" dirty="0"/>
              <a:t>(3:24)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Solomon’s wisdom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Proverbs man -- (4:30ff) comparison cross cultures? </a:t>
            </a:r>
          </a:p>
          <a:p>
            <a:pPr>
              <a:defRPr/>
            </a:pPr>
            <a:r>
              <a:rPr lang="en-US" dirty="0" smtClean="0"/>
              <a:t>Pharaoh’s daughter 3:1; 7:8; 9:24; 11:1; Prov. wisdom=woman, no temple, Proverbs 22 –</a:t>
            </a:r>
            <a:r>
              <a:rPr lang="en-US" dirty="0" err="1" smtClean="0"/>
              <a:t>Amenemope</a:t>
            </a:r>
            <a:r>
              <a:rPr lang="en-US" dirty="0" smtClean="0"/>
              <a:t>, wisdom builds her house (9:1ff)</a:t>
            </a:r>
          </a:p>
          <a:p>
            <a:pPr>
              <a:defRPr/>
            </a:pPr>
            <a:r>
              <a:rPr lang="en-US" dirty="0" smtClean="0"/>
              <a:t>Temple construction: (</a:t>
            </a:r>
            <a:r>
              <a:rPr lang="en-US" dirty="0" err="1" smtClean="0"/>
              <a:t>ch.</a:t>
            </a:r>
            <a:r>
              <a:rPr lang="en-US" dirty="0" smtClean="0"/>
              <a:t> 5-6) –Hiram’s help—floating cedars of Lebanon, ships</a:t>
            </a:r>
          </a:p>
          <a:p>
            <a:pPr>
              <a:defRPr/>
            </a:pPr>
            <a:r>
              <a:rPr lang="en-US" dirty="0" smtClean="0"/>
              <a:t>Solomon’s dedication prayer (8:27)  </a:t>
            </a:r>
          </a:p>
          <a:p>
            <a:pPr lvl="1">
              <a:defRPr/>
            </a:pPr>
            <a:r>
              <a:rPr lang="en-US" dirty="0" smtClean="0"/>
              <a:t>on great achievements ( pride or worship) </a:t>
            </a:r>
          </a:p>
          <a:p>
            <a:pPr>
              <a:defRPr/>
            </a:pPr>
            <a:r>
              <a:rPr lang="en-US" dirty="0" smtClean="0"/>
              <a:t>Solomon’s fame:  queen of Sheba (10:1, 6)</a:t>
            </a:r>
          </a:p>
        </p:txBody>
      </p:sp>
    </p:spTree>
    <p:extLst>
      <p:ext uri="{BB962C8B-B14F-4D97-AF65-F5344CB8AC3E}">
        <p14:creationId xmlns:p14="http://schemas.microsoft.com/office/powerpoint/2010/main" val="88133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Solomon’s folly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Solomon’s folly:  Pharaoh’s daughter (3:1) + wives/concubines (11:1) </a:t>
            </a:r>
            <a:br>
              <a:rPr lang="en-US" sz="2800" dirty="0" smtClean="0"/>
            </a:br>
            <a:r>
              <a:rPr lang="en-US" sz="2800" dirty="0" smtClean="0"/>
              <a:t>–married before king to </a:t>
            </a:r>
            <a:r>
              <a:rPr lang="en-US" sz="2800" dirty="0" err="1" smtClean="0"/>
              <a:t>Ammonitess</a:t>
            </a:r>
            <a:r>
              <a:rPr lang="en-US" sz="2800" dirty="0" smtClean="0"/>
              <a:t>???-</a:t>
            </a:r>
            <a:r>
              <a:rPr lang="en-US" sz="2800" dirty="0" err="1" smtClean="0"/>
              <a:t>Rehoboam</a:t>
            </a:r>
            <a:r>
              <a:rPr lang="en-US" sz="2800" dirty="0" smtClean="0"/>
              <a:t> 41 (1 </a:t>
            </a:r>
            <a:r>
              <a:rPr lang="en-US" sz="2800" dirty="0" err="1" smtClean="0"/>
              <a:t>Kgs</a:t>
            </a:r>
            <a:r>
              <a:rPr lang="en-US" sz="2800" dirty="0" smtClean="0"/>
              <a:t> 14:21).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Is it possible to turn away? (11:4, 9),   </a:t>
            </a:r>
            <a:br>
              <a:rPr lang="en-US" sz="2800" dirty="0" smtClean="0"/>
            </a:br>
            <a:r>
              <a:rPr lang="en-US" sz="2800" dirty="0" smtClean="0"/>
              <a:t> Is Eccles. The answer—he turns back?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On wisdom and folly:  reading Solomon narrative </a:t>
            </a:r>
            <a:br>
              <a:rPr lang="en-US" sz="2800" dirty="0" smtClean="0"/>
            </a:br>
            <a:r>
              <a:rPr lang="en-US" sz="2800" dirty="0" smtClean="0"/>
              <a:t>1 Cor. 1:27; 8:1 knowledge puffs up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Kingdom torn:  11:11f—but for David’s sake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North:   Jeroboam—ten tribes (Israel/Ephraim)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South:   </a:t>
            </a:r>
            <a:r>
              <a:rPr lang="en-US" sz="2400" dirty="0" err="1" smtClean="0"/>
              <a:t>Rehoboam</a:t>
            </a:r>
            <a:r>
              <a:rPr lang="en-US" sz="2400" dirty="0" smtClean="0"/>
              <a:t>—Judah </a:t>
            </a:r>
          </a:p>
        </p:txBody>
      </p:sp>
    </p:spTree>
    <p:extLst>
      <p:ext uri="{BB962C8B-B14F-4D97-AF65-F5344CB8AC3E}">
        <p14:creationId xmlns:p14="http://schemas.microsoft.com/office/powerpoint/2010/main" val="298845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Kings:  the Divided Monarchy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458200" cy="1752600"/>
          </a:xfrm>
        </p:spPr>
        <p:txBody>
          <a:bodyPr/>
          <a:lstStyle/>
          <a:p>
            <a:pPr marL="342900" indent="-342900">
              <a:defRPr/>
            </a:pPr>
            <a:r>
              <a:rPr lang="en-US" dirty="0" smtClean="0"/>
              <a:t>Israel/Ephraim:  931-</a:t>
            </a:r>
            <a:r>
              <a:rPr lang="en-US" sz="3600" b="1" dirty="0" smtClean="0"/>
              <a:t>722</a:t>
            </a:r>
            <a:r>
              <a:rPr lang="en-US" dirty="0" smtClean="0"/>
              <a:t> BC </a:t>
            </a:r>
            <a:r>
              <a:rPr lang="en-US" dirty="0" smtClean="0">
                <a:sym typeface="Wingdings" pitchFamily="2" charset="2"/>
              </a:rPr>
              <a:t> Assyria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                                                [Nineveh]</a:t>
            </a:r>
            <a:endParaRPr lang="en-US" dirty="0" smtClean="0"/>
          </a:p>
          <a:p>
            <a:pPr marL="342900" indent="-342900">
              <a:defRPr/>
            </a:pPr>
            <a:r>
              <a:rPr lang="en-US" dirty="0" smtClean="0"/>
              <a:t>Judah:  931-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3600" b="1" dirty="0" smtClean="0"/>
              <a:t>586</a:t>
            </a:r>
            <a:r>
              <a:rPr lang="en-US" dirty="0" smtClean="0"/>
              <a:t> BC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[Babylon]</a:t>
            </a:r>
          </a:p>
        </p:txBody>
      </p:sp>
    </p:spTree>
    <p:extLst>
      <p:ext uri="{BB962C8B-B14F-4D97-AF65-F5344CB8AC3E}">
        <p14:creationId xmlns:p14="http://schemas.microsoft.com/office/powerpoint/2010/main" val="315238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Split--1 Kgs 12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err="1" smtClean="0"/>
              <a:t>Rehoboam’s</a:t>
            </a:r>
            <a:r>
              <a:rPr lang="en-US" dirty="0" smtClean="0"/>
              <a:t> mistake:  young versus old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On advice receiving &amp; learning to listen (12:6ff); </a:t>
            </a:r>
            <a:r>
              <a:rPr lang="en-US" dirty="0" err="1" smtClean="0"/>
              <a:t>Adoniram</a:t>
            </a:r>
            <a:r>
              <a:rPr lang="en-US" dirty="0" smtClean="0"/>
              <a:t> 12:18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Northern Kingdom = Israel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All bad kings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Southern Kingdom = Judah—David’s descendants: 2 winners: Hezekiah, Josiah </a:t>
            </a:r>
          </a:p>
        </p:txBody>
      </p:sp>
    </p:spTree>
    <p:extLst>
      <p:ext uri="{BB962C8B-B14F-4D97-AF65-F5344CB8AC3E}">
        <p14:creationId xmlns:p14="http://schemas.microsoft.com/office/powerpoint/2010/main" val="3534295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Jeroboam (931-910 BC) 1 Kgs 12-14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Golden calves:  Dan &amp; Bethel</a:t>
            </a:r>
          </a:p>
        </p:txBody>
      </p:sp>
    </p:spTree>
    <p:extLst>
      <p:ext uri="{BB962C8B-B14F-4D97-AF65-F5344CB8AC3E}">
        <p14:creationId xmlns:p14="http://schemas.microsoft.com/office/powerpoint/2010/main" val="76939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theme/theme1.xml><?xml version="1.0" encoding="utf-8"?>
<a:theme xmlns:a="http://schemas.openxmlformats.org/drawingml/2006/main" name="bubbles">
  <a:themeElements>
    <a:clrScheme name="">
      <a:dk1>
        <a:srgbClr val="3365FB"/>
      </a:dk1>
      <a:lt1>
        <a:srgbClr val="FFFFFF"/>
      </a:lt1>
      <a:dk2>
        <a:srgbClr val="618FFD"/>
      </a:dk2>
      <a:lt2>
        <a:srgbClr val="00DFCA"/>
      </a:lt2>
      <a:accent1>
        <a:srgbClr val="00B7A5"/>
      </a:accent1>
      <a:accent2>
        <a:srgbClr val="EAEC5E"/>
      </a:accent2>
      <a:accent3>
        <a:srgbClr val="B7C6FE"/>
      </a:accent3>
      <a:accent4>
        <a:srgbClr val="DADADA"/>
      </a:accent4>
      <a:accent5>
        <a:srgbClr val="AAD8CF"/>
      </a:accent5>
      <a:accent6>
        <a:srgbClr val="D4D654"/>
      </a:accent6>
      <a:hlink>
        <a:srgbClr val="F95AB7"/>
      </a:hlink>
      <a:folHlink>
        <a:srgbClr val="A2C1FE"/>
      </a:folHlink>
    </a:clrScheme>
    <a:fontScheme name="bubbles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bbles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s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s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s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s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s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c:\msoffice\powerpnt\template\sldshow\bubbles.ppt</Template>
  <TotalTime>38</TotalTime>
  <Pages>5</Pages>
  <Words>1051</Words>
  <Application>Microsoft Office PowerPoint</Application>
  <PresentationFormat>On-screen Show (4:3)</PresentationFormat>
  <Paragraphs>148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Times New Roman</vt:lpstr>
      <vt:lpstr>Wingdings</vt:lpstr>
      <vt:lpstr>bubbles</vt:lpstr>
      <vt:lpstr>1 Kings:  Solomon</vt:lpstr>
      <vt:lpstr>Transition of power</vt:lpstr>
      <vt:lpstr>Solomon’s beginnings</vt:lpstr>
      <vt:lpstr>Solomon at Gibeon</vt:lpstr>
      <vt:lpstr>Solomon’s wisdom</vt:lpstr>
      <vt:lpstr>Solomon’s folly</vt:lpstr>
      <vt:lpstr>Kings:  the Divided Monarchy</vt:lpstr>
      <vt:lpstr>The Split--1 Kgs 12</vt:lpstr>
      <vt:lpstr>Jeroboam (931-910 BC) 1 Kgs 12-14</vt:lpstr>
      <vt:lpstr>Israel-whole</vt:lpstr>
      <vt:lpstr>Jeroboam (931-910 BC) 1 Kgs 12-14</vt:lpstr>
      <vt:lpstr>Ahab (874-853 BC)  I Kgs 16:29ff</vt:lpstr>
      <vt:lpstr>Israel-whole</vt:lpstr>
      <vt:lpstr>Jezreel Valley</vt:lpstr>
      <vt:lpstr>Elijah Prophets of Baal</vt:lpstr>
      <vt:lpstr>Jezebel’s power over Elijah</vt:lpstr>
      <vt:lpstr>Naboth’s vineyard (I Kgs 21:1-16)</vt:lpstr>
      <vt:lpstr>Dates to know</vt:lpstr>
      <vt:lpstr>Elisha stories (2 Kgs 6-7)</vt:lpstr>
      <vt:lpstr>Elisha Stories (cont.)</vt:lpstr>
      <vt:lpstr>Founding of the Samaritans</vt:lpstr>
      <vt:lpstr>Prophets: </vt:lpstr>
      <vt:lpstr>Major OT lessons</vt:lpstr>
      <vt:lpstr>Messianic OT</vt:lpstr>
      <vt:lpstr>Messiah as fulfillment of prophecy</vt:lpstr>
      <vt:lpstr>Messiah as fulfillment of prophecy</vt:lpstr>
      <vt:lpstr>Joy to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Kings:  Solomon</dc:title>
  <dc:creator>ted hildebrandt</dc:creator>
  <cp:lastModifiedBy>Ted Hildebrandt</cp:lastModifiedBy>
  <cp:revision>53</cp:revision>
  <cp:lastPrinted>1601-01-01T00:00:00Z</cp:lastPrinted>
  <dcterms:created xsi:type="dcterms:W3CDTF">1995-12-05T11:55:48Z</dcterms:created>
  <dcterms:modified xsi:type="dcterms:W3CDTF">2016-04-26T14:49:32Z</dcterms:modified>
</cp:coreProperties>
</file>