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2" r:id="rId11"/>
    <p:sldId id="264" r:id="rId12"/>
    <p:sldId id="285" r:id="rId13"/>
    <p:sldId id="28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87" r:id="rId26"/>
    <p:sldId id="286" r:id="rId27"/>
    <p:sldId id="277" r:id="rId28"/>
    <p:sldId id="278" r:id="rId29"/>
    <p:sldId id="289" r:id="rId30"/>
    <p:sldId id="288" r:id="rId31"/>
    <p:sldId id="279" r:id="rId32"/>
    <p:sldId id="280" r:id="rId33"/>
    <p:sldId id="2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26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fld id="{C4F45120-8123-D04F-A4C4-9CE32EDB91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fld id="{CA52A526-D906-8B44-8FBC-487155B874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612239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131C81-A147-5843-B990-6B8858490FCB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28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29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0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3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544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819400"/>
            <a:ext cx="6400800" cy="1752600"/>
          </a:xfrm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751163-79F3-0B49-A056-620C3E48E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FAE0E-29F3-3945-A8D8-7D313B058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6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CB31-4C99-F546-AC5C-8FEC79B6E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3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C2499-2DB7-D148-912D-ED9E6C23E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3B661-440C-5740-8ACF-467C64794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DCE1A-1D14-1A42-8777-7109D7041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63C36-797E-E941-9C5B-CCE99DD70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8B3E8-0035-4545-B2C2-AEC9705C7F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2F871-F3E0-3244-BF9B-FABBF2B13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82720-981D-E54B-AA44-10D631323F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EA48E-2136-DC47-AF23-B1D95810C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4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4065DE23-8AD0-6342-80CA-AAA0A3F07A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458200" cy="1143000"/>
          </a:xfrm>
        </p:spPr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撒母耳记上：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/>
            </a:r>
            <a:br>
              <a:rPr lang="en-US" altLang="zh-CN" dirty="0" smtClean="0">
                <a:latin typeface="华文细黑"/>
                <a:ea typeface="华文细黑"/>
                <a:cs typeface="华文细黑"/>
              </a:rPr>
            </a:b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撒母耳，扫罗，大卫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900" indent="-342900" eaLnBrk="1" hangingPunct="1"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旧领袖让位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约柜被掳：撒上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4-6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为了征战将约柜搬出（书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6ff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；撒上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问题：心理上相信神存在在一个匣子中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我们也因着这种心理遭受过什么？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死亡：以利的儿子们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以利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 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18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ja-JP" altLang="en-US" dirty="0" smtClean="0">
                <a:latin typeface="Heiti SC Light"/>
                <a:ea typeface="Heiti SC Light"/>
                <a:cs typeface="Heiti SC Light"/>
              </a:rPr>
              <a:t>以迦博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出生：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21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非利士人与约柜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五个非利士城（亚实突，亚实基伦，迦特，加沙，</a:t>
            </a:r>
            <a:r>
              <a:rPr lang="zh-CN" altLang="en-US" dirty="0">
                <a:latin typeface="Heiti SC Light"/>
                <a:ea typeface="Heiti SC Light"/>
                <a:cs typeface="Heiti SC Light"/>
              </a:rPr>
              <a:t>以革伦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zh-CN" altLang="zh-CN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五城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hilistine-Plain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7543800" y="6072188"/>
            <a:ext cx="685800" cy="107950"/>
          </a:xfrm>
        </p:spPr>
        <p:txBody>
          <a:bodyPr/>
          <a:lstStyle/>
          <a:p>
            <a:pPr eaLnBrk="1" hangingPunct="1"/>
            <a:r>
              <a:rPr lang="en-US" sz="100">
                <a:latin typeface="Times New Roman" charset="0"/>
              </a:rPr>
              <a:t>Philistine Plain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572000" y="4495800"/>
            <a:ext cx="838200" cy="4572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991100" y="5791200"/>
            <a:ext cx="952500" cy="4572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38600" y="2286000"/>
            <a:ext cx="952500" cy="4572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24400" y="1905000"/>
            <a:ext cx="952500" cy="4572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553200" y="6248400"/>
            <a:ext cx="952500" cy="4572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非利士人与约柜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大衮（谷神与风暴之神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/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巴力之父？）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5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灾难与约柜回归（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为什么非利士人造了五个金痔疮与金老鼠？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交感巫术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五个非利士城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dirty="0" smtClean="0">
                <a:latin typeface="Heiti SC Light"/>
                <a:ea typeface="Heiti SC Light"/>
                <a:cs typeface="Heiti SC Light"/>
              </a:rPr>
              <a:t>撒母耳的胜利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打败非利士人：以便以谢（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以便以谢在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中被命名，他的名字为何出现在了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《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圣经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》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中的错误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时代错误（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anachronism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）是什么？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撒母耳的儿子们：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父亲与儿子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u="sng" dirty="0" smtClean="0">
                <a:latin typeface="Heiti SC Light"/>
                <a:ea typeface="Heiti SC Light"/>
                <a:cs typeface="Heiti SC Light"/>
              </a:rPr>
              <a:t>+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以利 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（属灵）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lang="en-US" dirty="0">
                <a:latin typeface="Heiti SC Light"/>
                <a:ea typeface="Heiti SC Light"/>
                <a:cs typeface="Heiti SC Light"/>
              </a:rPr>
              <a:t>==&gt;  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儿子们（不属灵）</a:t>
            </a:r>
            <a:endParaRPr lang="en-US" altLang="zh-CN" dirty="0" smtClean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en-US" dirty="0" smtClean="0">
                <a:latin typeface="Heiti SC Light"/>
                <a:ea typeface="Heiti SC Light"/>
                <a:cs typeface="Heiti SC Light"/>
              </a:rPr>
              <a:t>+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撒母耳（属灵）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 ==&gt; 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儿子们（不属灵）</a:t>
            </a:r>
            <a:endParaRPr lang="en-US" altLang="zh-CN" dirty="0" smtClean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en-US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扫罗（不属灵）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=</a:t>
            </a:r>
            <a:r>
              <a:rPr lang="en-US" dirty="0">
                <a:latin typeface="Heiti SC Light"/>
                <a:ea typeface="Heiti SC Light"/>
                <a:cs typeface="Heiti SC Light"/>
              </a:rPr>
              <a:t>=&gt; 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+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儿子（约拿单：属灵）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en-US" dirty="0" smtClean="0">
                <a:latin typeface="Heiti SC Light"/>
                <a:ea typeface="Heiti SC Light"/>
                <a:cs typeface="Heiti SC Light"/>
              </a:rPr>
              <a:t>+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大卫（属灵）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=</a:t>
            </a:r>
            <a:r>
              <a:rPr lang="en-US" dirty="0">
                <a:latin typeface="Heiti SC Light"/>
                <a:ea typeface="Heiti SC Light"/>
                <a:cs typeface="Heiti SC Light"/>
              </a:rPr>
              <a:t>=&gt; 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+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儿子（所罗门）和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儿子（押沙龙）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这意味着什么？每一代人都有自己的选择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19200"/>
          </a:xfrm>
        </p:spPr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我们想要一个王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54525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以色列想要“像列国一样”拥有一个王的做法是否是错误的？（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不：申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14f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他们像其他国家一样有祭司，先知和士师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问题：拒绝神作他们的王（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想要王的警告：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10%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的税收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/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官僚主义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/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奴役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11-18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  <a:sym typeface="Wingdings" charset="0"/>
              </a:rPr>
              <a:t>神治</a:t>
            </a:r>
            <a:r>
              <a:rPr lang="en-US" dirty="0" smtClean="0">
                <a:latin typeface="Heiti SC Light"/>
                <a:ea typeface="Heiti SC Light"/>
                <a:cs typeface="Heiti SC Light"/>
                <a:sym typeface="Wingdings" charset="0"/>
              </a:rPr>
              <a:t>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  <a:sym typeface="Wingdings" charset="0"/>
              </a:rPr>
              <a:t>君主制（主要变动）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扫罗被拣选：私下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拉玛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私下被膏立：寻找驴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怎样是描述叙写撒上的日期的？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着重于扫罗的外貌（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扫罗是从一开始就谦虚的吗？（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21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谦虚与不安的区别是什么？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神的灵感动扫罗：在旧约中信徒是否受圣灵？（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10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sz="2800" dirty="0" smtClean="0">
                <a:latin typeface="Heiti SC Light"/>
                <a:ea typeface="Heiti SC Light"/>
                <a:cs typeface="Heiti SC Light"/>
              </a:rPr>
              <a:t>10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zh-CN" altLang="zh-CN" sz="2800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在旧约中是特别的礼物；在新约中使信徒成为一体（基督的肢体）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扫罗被拣选：公众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米斯巴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1475"/>
            <a:ext cx="8077200" cy="4454525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藏在器具中（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22f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从亚扪人手中救出基列的雅比人（首次胜利）（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章）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第三次：在</a:t>
            </a:r>
            <a:r>
              <a:rPr lang="zh-CN" altLang="en-US" dirty="0">
                <a:latin typeface="华文细黑"/>
                <a:ea typeface="华文细黑"/>
                <a:cs typeface="华文细黑"/>
              </a:rPr>
              <a:t>吉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甲更新盟约（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14f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撒母耳的辩护与祷告（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12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，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lvl="1"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不为他人代祷是否是罪？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lvl="1"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领导为他人代祷的责任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219200"/>
          </a:xfrm>
        </p:spPr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说了什么？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55675"/>
            <a:ext cx="7772400" cy="4454525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阅读：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英王钦定本：“扫罗做王一年。然后他做王两年”</a:t>
            </a:r>
            <a:endParaRPr lang="en-US" sz="2400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旧版美国标准圣经：“扫罗登基年四十岁，作以色列网三十二年的时候”</a:t>
            </a:r>
            <a:endParaRPr lang="en-US" sz="2400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新国际版圣经：“扫罗登基年三十岁，作以色列王四十二年的时候”</a:t>
            </a:r>
            <a:endParaRPr lang="en-US" sz="2400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新修订标准版</a:t>
            </a:r>
            <a:r>
              <a:rPr lang="en-US" sz="2400" dirty="0" smtClean="0">
                <a:latin typeface="Heiti SC Light"/>
                <a:ea typeface="Heiti SC Light"/>
                <a:cs typeface="Heiti SC Light"/>
              </a:rPr>
              <a:t>/</a:t>
            </a:r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新译本：“扫罗登基</a:t>
            </a:r>
            <a:r>
              <a:rPr lang="en-US" altLang="zh-CN" sz="2400" dirty="0" smtClean="0">
                <a:latin typeface="Heiti SC Light"/>
                <a:ea typeface="Heiti SC Light"/>
                <a:cs typeface="Heiti SC Light"/>
              </a:rPr>
              <a:t>…</a:t>
            </a:r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岁，作以色列王</a:t>
            </a:r>
            <a:r>
              <a:rPr lang="en-US" altLang="zh-CN" sz="2400" dirty="0" smtClean="0">
                <a:latin typeface="Heiti SC Light"/>
                <a:ea typeface="Heiti SC Light"/>
                <a:cs typeface="Heiti SC Light"/>
              </a:rPr>
              <a:t>…</a:t>
            </a:r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年的时候”</a:t>
            </a:r>
            <a:endParaRPr lang="en-US" sz="2400" dirty="0" smtClean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和合本：“扫罗</a:t>
            </a:r>
            <a:r>
              <a:rPr lang="zh-CN" altLang="en-US" sz="2400" dirty="0">
                <a:latin typeface="Heiti SC Light"/>
                <a:ea typeface="Heiti SC Light"/>
                <a:cs typeface="Heiti SC Light"/>
              </a:rPr>
              <a:t>登基年四十岁．作以色列王二年</a:t>
            </a:r>
            <a:r>
              <a:rPr lang="zh-CN" altLang="en-US" sz="2400" dirty="0" smtClean="0">
                <a:latin typeface="Heiti SC Light"/>
                <a:ea typeface="Heiti SC Light"/>
                <a:cs typeface="Heiti SC Light"/>
              </a:rPr>
              <a:t>的时候”</a:t>
            </a:r>
            <a:endParaRPr lang="en-US" sz="24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这暗示经文的准确性具有什么属性？启示</a:t>
            </a:r>
            <a:r>
              <a:rPr lang="en-US" sz="2800" dirty="0" smtClean="0">
                <a:latin typeface="Heiti SC Light"/>
                <a:ea typeface="Heiti SC Light"/>
                <a:cs typeface="Heiti SC Light"/>
              </a:rPr>
              <a:t>/</a:t>
            </a:r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传播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sz="2800" dirty="0" smtClean="0">
                <a:latin typeface="Heiti SC Light"/>
                <a:ea typeface="Heiti SC Light"/>
                <a:cs typeface="Heiti SC Light"/>
              </a:rPr>
              <a:t>这暗示经文的传播具有什么属性？</a:t>
            </a:r>
            <a:endParaRPr lang="en-US" sz="2800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为什么撒母耳被高度尊敬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耶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与摩西同位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士师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祭司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先知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见证了以色列王制（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2x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）的开端 神权政治</a:t>
            </a:r>
            <a:r>
              <a:rPr 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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 pitchFamily="2" charset="2"/>
              </a:rPr>
              <a:t>君主制的交替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扫罗的错误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在吉甲对于非利士人的恐惧（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假作虔诚以掩饰（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撒母耳的责备（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zh-CN" altLang="zh-CN" dirty="0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“如果”你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…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对于未来可能的主张；一切已成定局</a:t>
            </a:r>
            <a:r>
              <a:rPr lang="zh-CN" altLang="zh-CN" dirty="0" smtClean="0">
                <a:latin typeface="Heiti SC Light"/>
                <a:ea typeface="Heiti SC Light"/>
                <a:cs typeface="Heiti SC Light"/>
              </a:rPr>
              <a:t>（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决定论）？（如果）于神同在，改变便会发生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约拿单的故事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 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故事（撒上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6f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）爬上悬崖的信心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Heiti SC Light"/>
                <a:ea typeface="Heiti SC Light"/>
                <a:cs typeface="Heiti SC Light"/>
              </a:rPr>
              <a:t>非利士人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被打败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希伯来兵转回加入战争（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扫罗的誓与其严重性：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44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讽刺：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Heiti SC Light"/>
                <a:ea typeface="Heiti SC Light"/>
                <a:cs typeface="Heiti SC Light"/>
              </a:rPr>
              <a:t>要杀自己的儿子（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因为违背了他的誓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；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违背神的命令不杀亚甲（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违背扫罗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=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死；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违背神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=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没什么大不了的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神与扫罗与亚玛力人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神的悲伤意味着什么？（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假作虔诚以掩饰（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正确的动机</a:t>
            </a:r>
            <a:r>
              <a:rPr lang="en-US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lang="en-US" dirty="0">
                <a:latin typeface="Heiti SC Light"/>
                <a:ea typeface="Heiti SC Light"/>
                <a:cs typeface="Heiti SC Light"/>
              </a:rPr>
              <a:t>==&gt; 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错误的行为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只要心是正的便可以任意而为！对吗？？不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神所喜悦的（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22-23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神与他绝不后悔（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神是否编造了一个谎言？（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全部真相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恶与机敏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神是看内心的神：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神的灵离开扫罗（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）他是否不能得救赎？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神是否将恶灵放在人身上？（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大卫的胜利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歌利亚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Judh-Hear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5638800" y="6400800"/>
            <a:ext cx="990600" cy="76200"/>
          </a:xfrm>
        </p:spPr>
        <p:txBody>
          <a:bodyPr/>
          <a:lstStyle/>
          <a:p>
            <a:pPr eaLnBrk="1" hangingPunct="1"/>
            <a:r>
              <a:rPr lang="en-US" sz="100">
                <a:latin typeface="Times New Roman" charset="0"/>
              </a:rPr>
              <a:t>Judah-Heartland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800600" y="3581400"/>
            <a:ext cx="1066800" cy="2819400"/>
          </a:xfrm>
          <a:prstGeom prst="ellipse">
            <a:avLst/>
          </a:prstGeom>
          <a:noFill/>
          <a:ln w="6985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大卫的胜利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大卫的义怒（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兄弟间的嫉妒（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错误动机的原因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打败巨人（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42-47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女人令扫罗厌恶的歌与扫罗的不安（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旧领袖让位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扫罗试图杀大卫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用阳皮与米甲订婚（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20f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en-US" dirty="0" smtClean="0">
                <a:latin typeface="Heiti SC Light"/>
                <a:ea typeface="Heiti SC Light"/>
                <a:cs typeface="Heiti SC Light"/>
              </a:rPr>
              <a:t>掷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枪刺大卫（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）米甲用神像保护大卫（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约拿单警戒大卫：这便是朋友的意义（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20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17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41f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大卫逃亡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Judh-Hear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5638800" y="6400800"/>
            <a:ext cx="990600" cy="76200"/>
          </a:xfrm>
        </p:spPr>
        <p:txBody>
          <a:bodyPr/>
          <a:lstStyle/>
          <a:p>
            <a:pPr eaLnBrk="1" hangingPunct="1"/>
            <a:r>
              <a:rPr lang="en-US" sz="100">
                <a:latin typeface="Times New Roman" charset="0"/>
              </a:rPr>
              <a:t>Judah-Heartland</a:t>
            </a: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410200" y="3200400"/>
            <a:ext cx="1295400" cy="9144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696200" y="685800"/>
            <a:ext cx="1295400" cy="9144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09800" y="76200"/>
            <a:ext cx="1295400" cy="9144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95800" y="5486400"/>
            <a:ext cx="1295400" cy="914400"/>
          </a:xfrm>
          <a:prstGeom prst="ellipse">
            <a:avLst/>
          </a:prstGeom>
          <a:noFill/>
          <a:ln w="666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这部书是撒母耳写的吗？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这部书关于撒母耳，他于撒上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去世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大卫逃亡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华文细黑"/>
                <a:ea typeface="华文细黑"/>
                <a:cs typeface="华文细黑"/>
              </a:rPr>
              <a:t>挪伯：（</a:t>
            </a:r>
            <a:r>
              <a:rPr lang="en-US" altLang="zh-TW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章</a:t>
            </a:r>
            <a:r>
              <a:rPr lang="zh-TW" altLang="en-US" dirty="0" smtClean="0">
                <a:latin typeface="华文细黑"/>
                <a:ea typeface="华文细黑"/>
                <a:cs typeface="华文细黑"/>
                <a:sym typeface="Wingdings"/>
              </a:rPr>
              <a:t>）</a:t>
            </a:r>
            <a:r>
              <a:rPr lang="zh-CN" altLang="zh-TW" dirty="0" smtClean="0">
                <a:latin typeface="华文细黑"/>
                <a:ea typeface="华文细黑"/>
                <a:cs typeface="华文细黑"/>
                <a:sym typeface="Wingdings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  <a:sym typeface="Wingdings"/>
              </a:rPr>
              <a:t>剑，食物，先知被杀；以东人多益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在迦特装疯（</a:t>
            </a:r>
            <a:r>
              <a:rPr lang="zh-CN" altLang="zh-CN" dirty="0" smtClean="0">
                <a:latin typeface="华文细黑"/>
                <a:ea typeface="华文细黑"/>
                <a:cs typeface="华文细黑"/>
              </a:rPr>
              <a:t>2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17f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r>
              <a:rPr lang="zh-CN" altLang="zh-CN" dirty="0" smtClean="0">
                <a:latin typeface="华文细黑"/>
                <a:ea typeface="华文细黑"/>
                <a:cs typeface="华文细黑"/>
              </a:rPr>
              <a:t>-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交感巫术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在基伊拉被救出（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9ff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神是否知道永远不会发生的事情？（对比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13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如果扫罗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…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神是否仅仅知道会发生的事情或可能发生的事情？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这是否代表人可以选择，有自由并会带来某些改变？赛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40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28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拿八与亚比该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故事线与对于亚比该的表述（撒上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10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女人与愚蠢的男人的角色（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24ff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大卫去到非利士人的城洗革拉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注意写下这句话的时间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219200"/>
          </a:xfrm>
        </p:spPr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大卫放走扫罗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撒上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3f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在山洞中脱裤子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撒上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26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9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 趁着扫罗睡觉时偷走枪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大卫尊重扫罗：不可害神的受膏者 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24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5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；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26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9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050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TW" altLang="en-US" dirty="0" smtClean="0">
                <a:latin typeface="华文细黑"/>
                <a:ea typeface="华文细黑"/>
                <a:cs typeface="华文细黑"/>
              </a:rPr>
              <a:t>隐多珥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的巫女与扫罗让位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55299" name="Rectangle 2051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故事线：耶斯列谷中的最后一战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巫女是否真的可以召唤死人？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死人是否清楚这世间发生的事？（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28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：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15ff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）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启示</a:t>
            </a:r>
            <a:r>
              <a:rPr lang="en-US" altLang="zh-CN" dirty="0" smtClean="0">
                <a:latin typeface="华文细黑"/>
                <a:ea typeface="华文细黑"/>
                <a:cs typeface="华文细黑"/>
              </a:rPr>
              <a:t>—</a:t>
            </a:r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数代人引起的反思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叙事形式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旧领袖让位</a:t>
            </a:r>
            <a:endParaRPr lang="en-US" dirty="0" smtClean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神拣选了新的领袖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新领袖的胜利</a:t>
            </a:r>
            <a:endParaRPr lang="en-US" dirty="0">
              <a:latin typeface="华文细黑"/>
              <a:ea typeface="华文细黑"/>
              <a:cs typeface="华文细黑"/>
            </a:endParaRPr>
          </a:p>
          <a:p>
            <a:pPr eaLnBrk="1" hangingPunct="1"/>
            <a:r>
              <a:rPr lang="zh-CN" altLang="en-US" dirty="0" smtClean="0">
                <a:latin typeface="华文细黑"/>
                <a:ea typeface="华文细黑"/>
                <a:cs typeface="华文细黑"/>
              </a:rPr>
              <a:t>新领袖的问题</a:t>
            </a:r>
            <a:endParaRPr lang="en-US" dirty="0">
              <a:latin typeface="华文细黑"/>
              <a:ea typeface="华文细黑"/>
              <a:cs typeface="华文细黑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撒母耳记中的循环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领袖让位：以利（撒上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1-2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哈拿的问题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争竞且愚蠢的丈夫（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哈拿的愿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11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为什么以利忽然出现在了她的事情中？（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耶和华垂听（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20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28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以利的儿子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问题：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撕肉吃（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14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与妇女苟合（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与撒母耳的对比（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25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，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26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以利是怎样的父亲？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lvl="1"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软弱的人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  <a:sym typeface="Wingdings"/>
              </a:rPr>
              <a:t>软弱的父亲败坏的儿子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撒母耳被呼召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撒母耳在夜晚被呼召（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4ff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神拒绝以利 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13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；（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：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29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旧领袖让位</a:t>
            </a:r>
            <a:r>
              <a:rPr lang="en-US" altLang="zh-CN" dirty="0" smtClean="0">
                <a:latin typeface="Heiti SC Light"/>
                <a:ea typeface="Heiti SC Light"/>
                <a:cs typeface="Heiti SC Light"/>
              </a:rPr>
              <a:t>—</a:t>
            </a:r>
            <a:r>
              <a:rPr lang="zh-CN" altLang="en-US" dirty="0" smtClean="0">
                <a:latin typeface="Heiti SC Light"/>
                <a:ea typeface="Heiti SC Light"/>
                <a:cs typeface="Heiti SC Light"/>
              </a:rPr>
              <a:t>以利</a:t>
            </a:r>
            <a:endParaRPr lang="en-US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Char char="n"/>
              <a:defRPr/>
            </a:pPr>
            <a:endParaRPr lang="en-US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phraim-Pa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144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19800"/>
            <a:ext cx="990600" cy="76200"/>
          </a:xfrm>
        </p:spPr>
        <p:txBody>
          <a:bodyPr/>
          <a:lstStyle/>
          <a:p>
            <a:pPr eaLnBrk="1" hangingPunct="1"/>
            <a:r>
              <a:rPr lang="en-US" sz="100">
                <a:latin typeface="Times New Roman" charset="0"/>
              </a:rPr>
              <a:t>Ephraim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943600" y="2362200"/>
            <a:ext cx="838200" cy="568325"/>
          </a:xfrm>
          <a:prstGeom prst="ellips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48400" y="5029200"/>
            <a:ext cx="838200" cy="568325"/>
          </a:xfrm>
          <a:prstGeom prst="ellipse">
            <a:avLst/>
          </a:prstGeom>
          <a:noFill/>
          <a:ln w="635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 Diagonal.pot</Template>
  <TotalTime>2520</TotalTime>
  <Pages>26</Pages>
  <Words>2026</Words>
  <Application>Microsoft Office PowerPoint</Application>
  <PresentationFormat>On-screen Show (4:3)</PresentationFormat>
  <Paragraphs>153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Heiti SC Light</vt:lpstr>
      <vt:lpstr>华文细黑</vt:lpstr>
      <vt:lpstr>Times New Roman</vt:lpstr>
      <vt:lpstr>Wingdings</vt:lpstr>
      <vt:lpstr>Blue Diagonal</vt:lpstr>
      <vt:lpstr>撒母耳记上： 撒母耳，扫罗，大卫</vt:lpstr>
      <vt:lpstr>为什么撒母耳被高度尊敬</vt:lpstr>
      <vt:lpstr>这部书是撒母耳写的吗？</vt:lpstr>
      <vt:lpstr>叙事形式</vt:lpstr>
      <vt:lpstr>撒母耳记中的循环</vt:lpstr>
      <vt:lpstr>以利的儿子</vt:lpstr>
      <vt:lpstr>撒母耳被呼召</vt:lpstr>
      <vt:lpstr>旧领袖让位—以利</vt:lpstr>
      <vt:lpstr>Ephraim</vt:lpstr>
      <vt:lpstr>旧领袖让位</vt:lpstr>
      <vt:lpstr>非利士人与约柜</vt:lpstr>
      <vt:lpstr>Philistine Plain</vt:lpstr>
      <vt:lpstr>非利士人与约柜</vt:lpstr>
      <vt:lpstr>撒母耳的胜利</vt:lpstr>
      <vt:lpstr>父亲与儿子</vt:lpstr>
      <vt:lpstr>我们想要一个王</vt:lpstr>
      <vt:lpstr>扫罗被拣选：私下—拉玛</vt:lpstr>
      <vt:lpstr>扫罗被拣选：公众—米斯巴</vt:lpstr>
      <vt:lpstr>撒上 13：1说了什么？</vt:lpstr>
      <vt:lpstr>扫罗的错误</vt:lpstr>
      <vt:lpstr>约拿单的故事 </vt:lpstr>
      <vt:lpstr>神与扫罗与亚玛力人</vt:lpstr>
      <vt:lpstr>大卫</vt:lpstr>
      <vt:lpstr>大卫的胜利—歌利亚</vt:lpstr>
      <vt:lpstr>Judah-Heartland</vt:lpstr>
      <vt:lpstr>大卫的胜利</vt:lpstr>
      <vt:lpstr>旧领袖让位</vt:lpstr>
      <vt:lpstr>大卫逃亡</vt:lpstr>
      <vt:lpstr>Judah-Heartland</vt:lpstr>
      <vt:lpstr>大卫逃亡</vt:lpstr>
      <vt:lpstr>拿八与亚比该</vt:lpstr>
      <vt:lpstr>大卫放走扫罗</vt:lpstr>
      <vt:lpstr>隐多珥的巫女与扫罗让位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Samuel:  Samuel, Saul, David</dc:title>
  <dc:subject/>
  <dc:creator>ted hildebrandt</dc:creator>
  <cp:keywords/>
  <dc:description/>
  <cp:lastModifiedBy>Ted Hildebrandt</cp:lastModifiedBy>
  <cp:revision>111</cp:revision>
  <cp:lastPrinted>1601-01-01T00:00:00Z</cp:lastPrinted>
  <dcterms:created xsi:type="dcterms:W3CDTF">1995-11-14T11:51:36Z</dcterms:created>
  <dcterms:modified xsi:type="dcterms:W3CDTF">2015-11-17T17:50:57Z</dcterms:modified>
</cp:coreProperties>
</file>