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4" r:id="rId5"/>
    <p:sldId id="259" r:id="rId6"/>
    <p:sldId id="260" r:id="rId7"/>
    <p:sldId id="287" r:id="rId8"/>
    <p:sldId id="261" r:id="rId9"/>
    <p:sldId id="264" r:id="rId10"/>
    <p:sldId id="281" r:id="rId11"/>
    <p:sldId id="265" r:id="rId12"/>
    <p:sldId id="286" r:id="rId13"/>
    <p:sldId id="266" r:id="rId14"/>
    <p:sldId id="267" r:id="rId15"/>
    <p:sldId id="268" r:id="rId16"/>
    <p:sldId id="275" r:id="rId17"/>
    <p:sldId id="274" r:id="rId18"/>
    <p:sldId id="269" r:id="rId19"/>
    <p:sldId id="270" r:id="rId20"/>
    <p:sldId id="288" r:id="rId21"/>
    <p:sldId id="277" r:id="rId22"/>
    <p:sldId id="271" r:id="rId23"/>
    <p:sldId id="272" r:id="rId24"/>
    <p:sldId id="279" r:id="rId25"/>
    <p:sldId id="289" r:id="rId26"/>
    <p:sldId id="27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1711F2C6-F423-4351-892E-F1A913CC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00A73291-C92F-4DC8-8108-9E61925F8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45930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E89E4C-BD45-4380-90D9-9FFF0F2AAC6B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809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FB654B-F27A-4810-B5DE-6C470B4F5C63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724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7671-B2F6-4821-B2F4-3E288E17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16D6-CB60-4CB0-A2C0-E443A1A3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AD88-DBDD-4A14-8B76-8B1259329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E110-2BB3-4746-A61D-9993B03A4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419C3-D68D-449F-BBF5-F1AFEE67A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E332-7064-4813-B966-60450928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B018-3F96-444F-B56F-067B9432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5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B4CF6-C697-4595-8E38-104B2591D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AFF1-E510-4B55-B8C8-F29F115BB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14D0-91E6-4D70-95BE-1338948A3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5B37E-5A31-4AFF-B902-22809C1BF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5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651B72-EF7A-43D4-B3D8-6ED94DBC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88"/>
          <p:cNvGrpSpPr>
            <a:grpSpLocks/>
          </p:cNvGrpSpPr>
          <p:nvPr/>
        </p:nvGrpSpPr>
        <p:grpSpPr bwMode="auto">
          <a:xfrm>
            <a:off x="25400" y="14288"/>
            <a:ext cx="9021763" cy="6691312"/>
            <a:chOff x="16" y="9"/>
            <a:chExt cx="5683" cy="4215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52" y="10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52" y="82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2" y="154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" y="226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52" y="298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2" y="3700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43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115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187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259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331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403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4751" y="98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5572" y="3076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5572" y="3796"/>
              <a:ext cx="88" cy="42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4847" y="4130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23"/>
            <p:cNvSpPr>
              <a:spLocks noChangeArrowheads="1"/>
            </p:cNvSpPr>
            <p:nvPr/>
          </p:nvSpPr>
          <p:spPr bwMode="auto">
            <a:xfrm>
              <a:off x="4127" y="4130"/>
              <a:ext cx="424" cy="8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9" name="Group 27"/>
            <p:cNvGrpSpPr>
              <a:grpSpLocks/>
            </p:cNvGrpSpPr>
            <p:nvPr/>
          </p:nvGrpSpPr>
          <p:grpSpPr bwMode="auto">
            <a:xfrm>
              <a:off x="24" y="2009"/>
              <a:ext cx="179" cy="167"/>
              <a:chOff x="24" y="2009"/>
              <a:chExt cx="179" cy="167"/>
            </a:xfrm>
          </p:grpSpPr>
          <p:sp>
            <p:nvSpPr>
              <p:cNvPr id="1110" name="Freeform 24"/>
              <p:cNvSpPr>
                <a:spLocks/>
              </p:cNvSpPr>
              <p:nvPr/>
            </p:nvSpPr>
            <p:spPr bwMode="auto">
              <a:xfrm>
                <a:off x="83" y="200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25"/>
              <p:cNvSpPr>
                <a:spLocks/>
              </p:cNvSpPr>
              <p:nvPr/>
            </p:nvSpPr>
            <p:spPr bwMode="auto">
              <a:xfrm>
                <a:off x="126" y="20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26"/>
              <p:cNvSpPr>
                <a:spLocks/>
              </p:cNvSpPr>
              <p:nvPr/>
            </p:nvSpPr>
            <p:spPr bwMode="auto">
              <a:xfrm>
                <a:off x="24" y="20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" name="Group 31"/>
            <p:cNvGrpSpPr>
              <a:grpSpLocks/>
            </p:cNvGrpSpPr>
            <p:nvPr/>
          </p:nvGrpSpPr>
          <p:grpSpPr bwMode="auto">
            <a:xfrm>
              <a:off x="16" y="1297"/>
              <a:ext cx="179" cy="167"/>
              <a:chOff x="16" y="1297"/>
              <a:chExt cx="179" cy="167"/>
            </a:xfrm>
          </p:grpSpPr>
          <p:sp>
            <p:nvSpPr>
              <p:cNvPr id="1107" name="Freeform 28"/>
              <p:cNvSpPr>
                <a:spLocks/>
              </p:cNvSpPr>
              <p:nvPr/>
            </p:nvSpPr>
            <p:spPr bwMode="auto">
              <a:xfrm>
                <a:off x="75" y="129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29"/>
              <p:cNvSpPr>
                <a:spLocks/>
              </p:cNvSpPr>
              <p:nvPr/>
            </p:nvSpPr>
            <p:spPr bwMode="auto">
              <a:xfrm>
                <a:off x="118" y="137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30"/>
              <p:cNvSpPr>
                <a:spLocks/>
              </p:cNvSpPr>
              <p:nvPr/>
            </p:nvSpPr>
            <p:spPr bwMode="auto">
              <a:xfrm>
                <a:off x="16" y="138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" name="Group 35"/>
            <p:cNvGrpSpPr>
              <a:grpSpLocks/>
            </p:cNvGrpSpPr>
            <p:nvPr/>
          </p:nvGrpSpPr>
          <p:grpSpPr bwMode="auto">
            <a:xfrm>
              <a:off x="24" y="2741"/>
              <a:ext cx="179" cy="167"/>
              <a:chOff x="24" y="2741"/>
              <a:chExt cx="179" cy="167"/>
            </a:xfrm>
          </p:grpSpPr>
          <p:sp>
            <p:nvSpPr>
              <p:cNvPr id="1104" name="Freeform 32"/>
              <p:cNvSpPr>
                <a:spLocks/>
              </p:cNvSpPr>
              <p:nvPr/>
            </p:nvSpPr>
            <p:spPr bwMode="auto">
              <a:xfrm>
                <a:off x="83" y="2741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33"/>
              <p:cNvSpPr>
                <a:spLocks/>
              </p:cNvSpPr>
              <p:nvPr/>
            </p:nvSpPr>
            <p:spPr bwMode="auto">
              <a:xfrm>
                <a:off x="126" y="2822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34"/>
              <p:cNvSpPr>
                <a:spLocks/>
              </p:cNvSpPr>
              <p:nvPr/>
            </p:nvSpPr>
            <p:spPr bwMode="auto">
              <a:xfrm>
                <a:off x="24" y="2824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2" name="Group 39"/>
            <p:cNvGrpSpPr>
              <a:grpSpLocks/>
            </p:cNvGrpSpPr>
            <p:nvPr/>
          </p:nvGrpSpPr>
          <p:grpSpPr bwMode="auto">
            <a:xfrm>
              <a:off x="24" y="3457"/>
              <a:ext cx="179" cy="167"/>
              <a:chOff x="24" y="3457"/>
              <a:chExt cx="179" cy="167"/>
            </a:xfrm>
          </p:grpSpPr>
          <p:sp>
            <p:nvSpPr>
              <p:cNvPr id="1101" name="Freeform 36"/>
              <p:cNvSpPr>
                <a:spLocks/>
              </p:cNvSpPr>
              <p:nvPr/>
            </p:nvSpPr>
            <p:spPr bwMode="auto">
              <a:xfrm>
                <a:off x="83" y="345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37"/>
              <p:cNvSpPr>
                <a:spLocks/>
              </p:cNvSpPr>
              <p:nvPr/>
            </p:nvSpPr>
            <p:spPr bwMode="auto">
              <a:xfrm>
                <a:off x="126" y="353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38"/>
              <p:cNvSpPr>
                <a:spLocks/>
              </p:cNvSpPr>
              <p:nvPr/>
            </p:nvSpPr>
            <p:spPr bwMode="auto">
              <a:xfrm>
                <a:off x="24" y="354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3" name="Group 43"/>
            <p:cNvGrpSpPr>
              <a:grpSpLocks/>
            </p:cNvGrpSpPr>
            <p:nvPr/>
          </p:nvGrpSpPr>
          <p:grpSpPr bwMode="auto">
            <a:xfrm>
              <a:off x="24" y="577"/>
              <a:ext cx="179" cy="167"/>
              <a:chOff x="24" y="577"/>
              <a:chExt cx="179" cy="167"/>
            </a:xfrm>
          </p:grpSpPr>
          <p:sp>
            <p:nvSpPr>
              <p:cNvPr id="1098" name="Freeform 40"/>
              <p:cNvSpPr>
                <a:spLocks/>
              </p:cNvSpPr>
              <p:nvPr/>
            </p:nvSpPr>
            <p:spPr bwMode="auto">
              <a:xfrm>
                <a:off x="83" y="57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41"/>
              <p:cNvSpPr>
                <a:spLocks/>
              </p:cNvSpPr>
              <p:nvPr/>
            </p:nvSpPr>
            <p:spPr bwMode="auto">
              <a:xfrm>
                <a:off x="126" y="65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42"/>
              <p:cNvSpPr>
                <a:spLocks/>
              </p:cNvSpPr>
              <p:nvPr/>
            </p:nvSpPr>
            <p:spPr bwMode="auto">
              <a:xfrm>
                <a:off x="24" y="66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47"/>
            <p:cNvGrpSpPr>
              <a:grpSpLocks/>
            </p:cNvGrpSpPr>
            <p:nvPr/>
          </p:nvGrpSpPr>
          <p:grpSpPr bwMode="auto">
            <a:xfrm>
              <a:off x="192" y="33"/>
              <a:ext cx="179" cy="167"/>
              <a:chOff x="192" y="33"/>
              <a:chExt cx="179" cy="167"/>
            </a:xfrm>
          </p:grpSpPr>
          <p:sp>
            <p:nvSpPr>
              <p:cNvPr id="1095" name="Freeform 44"/>
              <p:cNvSpPr>
                <a:spLocks/>
              </p:cNvSpPr>
              <p:nvPr/>
            </p:nvSpPr>
            <p:spPr bwMode="auto">
              <a:xfrm>
                <a:off x="251" y="33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45"/>
              <p:cNvSpPr>
                <a:spLocks/>
              </p:cNvSpPr>
              <p:nvPr/>
            </p:nvSpPr>
            <p:spPr bwMode="auto">
              <a:xfrm>
                <a:off x="294" y="114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46"/>
              <p:cNvSpPr>
                <a:spLocks/>
              </p:cNvSpPr>
              <p:nvPr/>
            </p:nvSpPr>
            <p:spPr bwMode="auto">
              <a:xfrm>
                <a:off x="192" y="116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5" name="Group 51"/>
            <p:cNvGrpSpPr>
              <a:grpSpLocks/>
            </p:cNvGrpSpPr>
            <p:nvPr/>
          </p:nvGrpSpPr>
          <p:grpSpPr bwMode="auto">
            <a:xfrm>
              <a:off x="912" y="25"/>
              <a:ext cx="179" cy="167"/>
              <a:chOff x="912" y="25"/>
              <a:chExt cx="179" cy="167"/>
            </a:xfrm>
          </p:grpSpPr>
          <p:sp>
            <p:nvSpPr>
              <p:cNvPr id="1092" name="Freeform 48"/>
              <p:cNvSpPr>
                <a:spLocks/>
              </p:cNvSpPr>
              <p:nvPr/>
            </p:nvSpPr>
            <p:spPr bwMode="auto">
              <a:xfrm>
                <a:off x="971" y="25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49"/>
              <p:cNvSpPr>
                <a:spLocks/>
              </p:cNvSpPr>
              <p:nvPr/>
            </p:nvSpPr>
            <p:spPr bwMode="auto">
              <a:xfrm>
                <a:off x="1014" y="106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50"/>
              <p:cNvSpPr>
                <a:spLocks/>
              </p:cNvSpPr>
              <p:nvPr/>
            </p:nvSpPr>
            <p:spPr bwMode="auto">
              <a:xfrm>
                <a:off x="912" y="108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6" name="Group 55"/>
            <p:cNvGrpSpPr>
              <a:grpSpLocks/>
            </p:cNvGrpSpPr>
            <p:nvPr/>
          </p:nvGrpSpPr>
          <p:grpSpPr bwMode="auto">
            <a:xfrm>
              <a:off x="1632" y="17"/>
              <a:ext cx="179" cy="167"/>
              <a:chOff x="1632" y="17"/>
              <a:chExt cx="179" cy="167"/>
            </a:xfrm>
          </p:grpSpPr>
          <p:sp>
            <p:nvSpPr>
              <p:cNvPr id="1089" name="Freeform 52"/>
              <p:cNvSpPr>
                <a:spLocks/>
              </p:cNvSpPr>
              <p:nvPr/>
            </p:nvSpPr>
            <p:spPr bwMode="auto">
              <a:xfrm>
                <a:off x="1691" y="1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53"/>
              <p:cNvSpPr>
                <a:spLocks/>
              </p:cNvSpPr>
              <p:nvPr/>
            </p:nvSpPr>
            <p:spPr bwMode="auto">
              <a:xfrm>
                <a:off x="1734" y="9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54"/>
              <p:cNvSpPr>
                <a:spLocks/>
              </p:cNvSpPr>
              <p:nvPr/>
            </p:nvSpPr>
            <p:spPr bwMode="auto">
              <a:xfrm>
                <a:off x="1632" y="10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7" name="Group 59"/>
            <p:cNvGrpSpPr>
              <a:grpSpLocks/>
            </p:cNvGrpSpPr>
            <p:nvPr/>
          </p:nvGrpSpPr>
          <p:grpSpPr bwMode="auto">
            <a:xfrm>
              <a:off x="2368" y="25"/>
              <a:ext cx="179" cy="167"/>
              <a:chOff x="2368" y="25"/>
              <a:chExt cx="179" cy="167"/>
            </a:xfrm>
          </p:grpSpPr>
          <p:sp>
            <p:nvSpPr>
              <p:cNvPr id="1086" name="Freeform 56"/>
              <p:cNvSpPr>
                <a:spLocks/>
              </p:cNvSpPr>
              <p:nvPr/>
            </p:nvSpPr>
            <p:spPr bwMode="auto">
              <a:xfrm>
                <a:off x="2427" y="25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57"/>
              <p:cNvSpPr>
                <a:spLocks/>
              </p:cNvSpPr>
              <p:nvPr/>
            </p:nvSpPr>
            <p:spPr bwMode="auto">
              <a:xfrm>
                <a:off x="2470" y="106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58"/>
              <p:cNvSpPr>
                <a:spLocks/>
              </p:cNvSpPr>
              <p:nvPr/>
            </p:nvSpPr>
            <p:spPr bwMode="auto">
              <a:xfrm>
                <a:off x="2368" y="108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8" name="Group 63"/>
            <p:cNvGrpSpPr>
              <a:grpSpLocks/>
            </p:cNvGrpSpPr>
            <p:nvPr/>
          </p:nvGrpSpPr>
          <p:grpSpPr bwMode="auto">
            <a:xfrm>
              <a:off x="3072" y="9"/>
              <a:ext cx="179" cy="167"/>
              <a:chOff x="3072" y="9"/>
              <a:chExt cx="179" cy="167"/>
            </a:xfrm>
          </p:grpSpPr>
          <p:sp>
            <p:nvSpPr>
              <p:cNvPr id="1083" name="Freeform 60"/>
              <p:cNvSpPr>
                <a:spLocks/>
              </p:cNvSpPr>
              <p:nvPr/>
            </p:nvSpPr>
            <p:spPr bwMode="auto">
              <a:xfrm>
                <a:off x="3131" y="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61"/>
              <p:cNvSpPr>
                <a:spLocks/>
              </p:cNvSpPr>
              <p:nvPr/>
            </p:nvSpPr>
            <p:spPr bwMode="auto">
              <a:xfrm>
                <a:off x="3174" y="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62"/>
              <p:cNvSpPr>
                <a:spLocks/>
              </p:cNvSpPr>
              <p:nvPr/>
            </p:nvSpPr>
            <p:spPr bwMode="auto">
              <a:xfrm>
                <a:off x="3072" y="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9" name="Group 67"/>
            <p:cNvGrpSpPr>
              <a:grpSpLocks/>
            </p:cNvGrpSpPr>
            <p:nvPr/>
          </p:nvGrpSpPr>
          <p:grpSpPr bwMode="auto">
            <a:xfrm>
              <a:off x="3792" y="9"/>
              <a:ext cx="179" cy="167"/>
              <a:chOff x="3792" y="9"/>
              <a:chExt cx="179" cy="167"/>
            </a:xfrm>
          </p:grpSpPr>
          <p:sp>
            <p:nvSpPr>
              <p:cNvPr id="1080" name="Freeform 64"/>
              <p:cNvSpPr>
                <a:spLocks/>
              </p:cNvSpPr>
              <p:nvPr/>
            </p:nvSpPr>
            <p:spPr bwMode="auto">
              <a:xfrm>
                <a:off x="3851" y="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65"/>
              <p:cNvSpPr>
                <a:spLocks/>
              </p:cNvSpPr>
              <p:nvPr/>
            </p:nvSpPr>
            <p:spPr bwMode="auto">
              <a:xfrm>
                <a:off x="3894" y="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66"/>
              <p:cNvSpPr>
                <a:spLocks/>
              </p:cNvSpPr>
              <p:nvPr/>
            </p:nvSpPr>
            <p:spPr bwMode="auto">
              <a:xfrm>
                <a:off x="3792" y="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0" name="Group 71"/>
            <p:cNvGrpSpPr>
              <a:grpSpLocks/>
            </p:cNvGrpSpPr>
            <p:nvPr/>
          </p:nvGrpSpPr>
          <p:grpSpPr bwMode="auto">
            <a:xfrm>
              <a:off x="4520" y="9"/>
              <a:ext cx="179" cy="167"/>
              <a:chOff x="4520" y="9"/>
              <a:chExt cx="179" cy="167"/>
            </a:xfrm>
          </p:grpSpPr>
          <p:sp>
            <p:nvSpPr>
              <p:cNvPr id="1077" name="Freeform 68"/>
              <p:cNvSpPr>
                <a:spLocks/>
              </p:cNvSpPr>
              <p:nvPr/>
            </p:nvSpPr>
            <p:spPr bwMode="auto">
              <a:xfrm>
                <a:off x="4579" y="9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69"/>
              <p:cNvSpPr>
                <a:spLocks/>
              </p:cNvSpPr>
              <p:nvPr/>
            </p:nvSpPr>
            <p:spPr bwMode="auto">
              <a:xfrm>
                <a:off x="4622" y="90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70"/>
              <p:cNvSpPr>
                <a:spLocks/>
              </p:cNvSpPr>
              <p:nvPr/>
            </p:nvSpPr>
            <p:spPr bwMode="auto">
              <a:xfrm>
                <a:off x="4520" y="92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1" name="Group 75"/>
            <p:cNvGrpSpPr>
              <a:grpSpLocks/>
            </p:cNvGrpSpPr>
            <p:nvPr/>
          </p:nvGrpSpPr>
          <p:grpSpPr bwMode="auto">
            <a:xfrm>
              <a:off x="5320" y="4041"/>
              <a:ext cx="179" cy="167"/>
              <a:chOff x="5320" y="4041"/>
              <a:chExt cx="179" cy="167"/>
            </a:xfrm>
          </p:grpSpPr>
          <p:sp>
            <p:nvSpPr>
              <p:cNvPr id="1074" name="Freeform 72"/>
              <p:cNvSpPr>
                <a:spLocks/>
              </p:cNvSpPr>
              <p:nvPr/>
            </p:nvSpPr>
            <p:spPr bwMode="auto">
              <a:xfrm>
                <a:off x="5379" y="4041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73"/>
              <p:cNvSpPr>
                <a:spLocks/>
              </p:cNvSpPr>
              <p:nvPr/>
            </p:nvSpPr>
            <p:spPr bwMode="auto">
              <a:xfrm>
                <a:off x="5422" y="4122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74"/>
              <p:cNvSpPr>
                <a:spLocks/>
              </p:cNvSpPr>
              <p:nvPr/>
            </p:nvSpPr>
            <p:spPr bwMode="auto">
              <a:xfrm>
                <a:off x="5320" y="4124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2" name="Group 79"/>
            <p:cNvGrpSpPr>
              <a:grpSpLocks/>
            </p:cNvGrpSpPr>
            <p:nvPr/>
          </p:nvGrpSpPr>
          <p:grpSpPr bwMode="auto">
            <a:xfrm>
              <a:off x="4608" y="4057"/>
              <a:ext cx="179" cy="167"/>
              <a:chOff x="4608" y="4057"/>
              <a:chExt cx="179" cy="167"/>
            </a:xfrm>
          </p:grpSpPr>
          <p:sp>
            <p:nvSpPr>
              <p:cNvPr id="1071" name="Freeform 76"/>
              <p:cNvSpPr>
                <a:spLocks/>
              </p:cNvSpPr>
              <p:nvPr/>
            </p:nvSpPr>
            <p:spPr bwMode="auto">
              <a:xfrm>
                <a:off x="4667" y="4057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77"/>
              <p:cNvSpPr>
                <a:spLocks/>
              </p:cNvSpPr>
              <p:nvPr/>
            </p:nvSpPr>
            <p:spPr bwMode="auto">
              <a:xfrm>
                <a:off x="4710" y="4138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8"/>
              <p:cNvSpPr>
                <a:spLocks/>
              </p:cNvSpPr>
              <p:nvPr/>
            </p:nvSpPr>
            <p:spPr bwMode="auto">
              <a:xfrm>
                <a:off x="4608" y="4140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3" name="Group 83"/>
            <p:cNvGrpSpPr>
              <a:grpSpLocks/>
            </p:cNvGrpSpPr>
            <p:nvPr/>
          </p:nvGrpSpPr>
          <p:grpSpPr bwMode="auto">
            <a:xfrm>
              <a:off x="5520" y="3545"/>
              <a:ext cx="179" cy="167"/>
              <a:chOff x="5520" y="3545"/>
              <a:chExt cx="179" cy="167"/>
            </a:xfrm>
          </p:grpSpPr>
          <p:sp>
            <p:nvSpPr>
              <p:cNvPr id="1068" name="Freeform 80"/>
              <p:cNvSpPr>
                <a:spLocks/>
              </p:cNvSpPr>
              <p:nvPr/>
            </p:nvSpPr>
            <p:spPr bwMode="auto">
              <a:xfrm>
                <a:off x="5579" y="3545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81"/>
              <p:cNvSpPr>
                <a:spLocks/>
              </p:cNvSpPr>
              <p:nvPr/>
            </p:nvSpPr>
            <p:spPr bwMode="auto">
              <a:xfrm>
                <a:off x="5622" y="3626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82"/>
              <p:cNvSpPr>
                <a:spLocks/>
              </p:cNvSpPr>
              <p:nvPr/>
            </p:nvSpPr>
            <p:spPr bwMode="auto">
              <a:xfrm>
                <a:off x="5520" y="3628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" name="Group 87"/>
            <p:cNvGrpSpPr>
              <a:grpSpLocks/>
            </p:cNvGrpSpPr>
            <p:nvPr/>
          </p:nvGrpSpPr>
          <p:grpSpPr bwMode="auto">
            <a:xfrm>
              <a:off x="5504" y="2833"/>
              <a:ext cx="179" cy="167"/>
              <a:chOff x="5504" y="2833"/>
              <a:chExt cx="179" cy="167"/>
            </a:xfrm>
          </p:grpSpPr>
          <p:sp>
            <p:nvSpPr>
              <p:cNvPr id="1065" name="Freeform 84"/>
              <p:cNvSpPr>
                <a:spLocks/>
              </p:cNvSpPr>
              <p:nvPr/>
            </p:nvSpPr>
            <p:spPr bwMode="auto">
              <a:xfrm>
                <a:off x="5563" y="2833"/>
                <a:ext cx="61" cy="101"/>
              </a:xfrm>
              <a:custGeom>
                <a:avLst/>
                <a:gdLst>
                  <a:gd name="T0" fmla="*/ 28 w 61"/>
                  <a:gd name="T1" fmla="*/ 0 h 101"/>
                  <a:gd name="T2" fmla="*/ 0 w 61"/>
                  <a:gd name="T3" fmla="*/ 31 h 101"/>
                  <a:gd name="T4" fmla="*/ 0 w 61"/>
                  <a:gd name="T5" fmla="*/ 71 h 101"/>
                  <a:gd name="T6" fmla="*/ 27 w 61"/>
                  <a:gd name="T7" fmla="*/ 100 h 101"/>
                  <a:gd name="T8" fmla="*/ 60 w 61"/>
                  <a:gd name="T9" fmla="*/ 73 h 101"/>
                  <a:gd name="T10" fmla="*/ 60 w 61"/>
                  <a:gd name="T11" fmla="*/ 30 h 101"/>
                  <a:gd name="T12" fmla="*/ 28 w 61"/>
                  <a:gd name="T13" fmla="*/ 0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101">
                    <a:moveTo>
                      <a:pt x="28" y="0"/>
                    </a:moveTo>
                    <a:lnTo>
                      <a:pt x="0" y="31"/>
                    </a:lnTo>
                    <a:lnTo>
                      <a:pt x="0" y="71"/>
                    </a:lnTo>
                    <a:lnTo>
                      <a:pt x="27" y="100"/>
                    </a:lnTo>
                    <a:lnTo>
                      <a:pt x="60" y="73"/>
                    </a:lnTo>
                    <a:lnTo>
                      <a:pt x="60" y="30"/>
                    </a:lnTo>
                    <a:lnTo>
                      <a:pt x="28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85"/>
              <p:cNvSpPr>
                <a:spLocks/>
              </p:cNvSpPr>
              <p:nvPr/>
            </p:nvSpPr>
            <p:spPr bwMode="auto">
              <a:xfrm>
                <a:off x="5606" y="2914"/>
                <a:ext cx="77" cy="81"/>
              </a:xfrm>
              <a:custGeom>
                <a:avLst/>
                <a:gdLst>
                  <a:gd name="T0" fmla="*/ 69 w 77"/>
                  <a:gd name="T1" fmla="*/ 0 h 81"/>
                  <a:gd name="T2" fmla="*/ 29 w 77"/>
                  <a:gd name="T3" fmla="*/ 8 h 81"/>
                  <a:gd name="T4" fmla="*/ 4 w 77"/>
                  <a:gd name="T5" fmla="*/ 39 h 81"/>
                  <a:gd name="T6" fmla="*/ 0 w 77"/>
                  <a:gd name="T7" fmla="*/ 80 h 81"/>
                  <a:gd name="T8" fmla="*/ 50 w 77"/>
                  <a:gd name="T9" fmla="*/ 76 h 81"/>
                  <a:gd name="T10" fmla="*/ 76 w 77"/>
                  <a:gd name="T11" fmla="*/ 43 h 81"/>
                  <a:gd name="T12" fmla="*/ 69 w 77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" h="81">
                    <a:moveTo>
                      <a:pt x="69" y="0"/>
                    </a:moveTo>
                    <a:lnTo>
                      <a:pt x="29" y="8"/>
                    </a:lnTo>
                    <a:lnTo>
                      <a:pt x="4" y="39"/>
                    </a:lnTo>
                    <a:lnTo>
                      <a:pt x="0" y="80"/>
                    </a:lnTo>
                    <a:lnTo>
                      <a:pt x="50" y="76"/>
                    </a:lnTo>
                    <a:lnTo>
                      <a:pt x="76" y="43"/>
                    </a:lnTo>
                    <a:lnTo>
                      <a:pt x="69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86"/>
              <p:cNvSpPr>
                <a:spLocks/>
              </p:cNvSpPr>
              <p:nvPr/>
            </p:nvSpPr>
            <p:spPr bwMode="auto">
              <a:xfrm>
                <a:off x="5504" y="2916"/>
                <a:ext cx="84" cy="84"/>
              </a:xfrm>
              <a:custGeom>
                <a:avLst/>
                <a:gdLst>
                  <a:gd name="T0" fmla="*/ 6 w 84"/>
                  <a:gd name="T1" fmla="*/ 0 h 84"/>
                  <a:gd name="T2" fmla="*/ 47 w 84"/>
                  <a:gd name="T3" fmla="*/ 8 h 84"/>
                  <a:gd name="T4" fmla="*/ 71 w 84"/>
                  <a:gd name="T5" fmla="*/ 40 h 84"/>
                  <a:gd name="T6" fmla="*/ 83 w 84"/>
                  <a:gd name="T7" fmla="*/ 83 h 84"/>
                  <a:gd name="T8" fmla="*/ 26 w 84"/>
                  <a:gd name="T9" fmla="*/ 77 h 84"/>
                  <a:gd name="T10" fmla="*/ 0 w 84"/>
                  <a:gd name="T11" fmla="*/ 43 h 84"/>
                  <a:gd name="T12" fmla="*/ 6 w 8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4" h="84">
                    <a:moveTo>
                      <a:pt x="6" y="0"/>
                    </a:moveTo>
                    <a:lnTo>
                      <a:pt x="47" y="8"/>
                    </a:lnTo>
                    <a:lnTo>
                      <a:pt x="71" y="40"/>
                    </a:lnTo>
                    <a:lnTo>
                      <a:pt x="83" y="83"/>
                    </a:lnTo>
                    <a:lnTo>
                      <a:pt x="26" y="77"/>
                    </a:lnTo>
                    <a:lnTo>
                      <a:pt x="0" y="43"/>
                    </a:lnTo>
                    <a:lnTo>
                      <a:pt x="6" y="0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b="1" u="none" dirty="0" smtClean="0">
                <a:latin typeface="宋体"/>
                <a:ea typeface="宋体"/>
                <a:cs typeface="宋体"/>
              </a:rPr>
              <a:t>士师记</a:t>
            </a:r>
            <a:endParaRPr lang="en-US" b="1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9213" y="3124200"/>
            <a:ext cx="6400800" cy="1752600"/>
          </a:xfrm>
        </p:spPr>
        <p:txBody>
          <a:bodyPr/>
          <a:lstStyle/>
          <a:p>
            <a:pPr marL="342900" indent="-342900"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那时以色列中没有王，个人任意而行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Bible Maps\Cleave-Maps\Jezreel-Valley-P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 flipV="1">
            <a:off x="381000" y="6477000"/>
            <a:ext cx="381000" cy="762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Galilee-Jezreel</a:t>
            </a:r>
            <a:endParaRPr lang="en-US" smtClean="0"/>
          </a:p>
        </p:txBody>
      </p:sp>
      <p:sp>
        <p:nvSpPr>
          <p:cNvPr id="5" name="Oval 4"/>
          <p:cNvSpPr/>
          <p:nvPr/>
        </p:nvSpPr>
        <p:spPr bwMode="auto">
          <a:xfrm>
            <a:off x="3962400" y="1905000"/>
            <a:ext cx="3733800" cy="33528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/>
              <a:t>基甸和米甸人</a:t>
            </a:r>
            <a:r>
              <a:rPr lang="en-US" u="none" dirty="0" smtClean="0"/>
              <a:t>:  </a:t>
            </a:r>
            <a:r>
              <a:rPr lang="zh-CN" altLang="en-US" u="none" dirty="0" smtClean="0"/>
              <a:t>士师记</a:t>
            </a:r>
            <a:r>
              <a:rPr lang="en-US" u="none" dirty="0" smtClean="0"/>
              <a:t> 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正在酒酢那里打麦子</a:t>
            </a:r>
            <a:r>
              <a:rPr lang="en-US" dirty="0" smtClean="0">
                <a:latin typeface="宋体"/>
                <a:ea typeface="宋体"/>
                <a:cs typeface="宋体"/>
              </a:rPr>
              <a:t>?  (6:11)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基甸的呼召</a:t>
            </a:r>
            <a:r>
              <a:rPr lang="en-US" dirty="0" smtClean="0">
                <a:latin typeface="宋体"/>
                <a:ea typeface="宋体"/>
                <a:cs typeface="宋体"/>
              </a:rPr>
              <a:t>:  (6:12f)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基甸的羊毛和决定神的意愿</a:t>
            </a:r>
            <a:r>
              <a:rPr lang="en-US" altLang="zh-CN" dirty="0">
                <a:latin typeface="宋体"/>
                <a:ea typeface="宋体"/>
                <a:cs typeface="宋体"/>
              </a:rPr>
              <a:t> </a:t>
            </a:r>
            <a:r>
              <a:rPr lang="en-US" dirty="0" smtClean="0">
                <a:latin typeface="宋体"/>
                <a:ea typeface="宋体"/>
                <a:cs typeface="宋体"/>
              </a:rPr>
              <a:t>(6:36ff)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方针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道德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神的意志</a:t>
            </a:r>
            <a:r>
              <a:rPr lang="en-US" dirty="0" smtClean="0">
                <a:latin typeface="宋体"/>
                <a:ea typeface="宋体"/>
                <a:cs typeface="宋体"/>
              </a:rPr>
              <a:t>?—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好</a:t>
            </a:r>
            <a:r>
              <a:rPr lang="en-US" dirty="0" smtClean="0">
                <a:latin typeface="宋体"/>
                <a:ea typeface="宋体"/>
                <a:cs typeface="宋体"/>
              </a:rPr>
              <a:t>?,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追求的激情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天赋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呼召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智慧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个体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文化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机遇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风险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潜在的</a:t>
            </a:r>
            <a:r>
              <a:rPr lang="en-US" dirty="0" smtClean="0">
                <a:latin typeface="宋体"/>
                <a:ea typeface="宋体"/>
                <a:cs typeface="宋体"/>
              </a:rPr>
              <a:t>);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打开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关闭的门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打开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关上的手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神的指引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dirty="0" smtClean="0">
                <a:latin typeface="宋体"/>
                <a:ea typeface="宋体"/>
                <a:cs typeface="宋体"/>
              </a:rPr>
              <a:t>上帝的胜利</a:t>
            </a:r>
            <a:endParaRPr lang="en-US" b="1" dirty="0" smtClean="0">
              <a:latin typeface="宋体"/>
              <a:ea typeface="宋体"/>
              <a:cs typeface="宋体"/>
            </a:endParaRPr>
          </a:p>
          <a:p>
            <a:pPr lvl="1">
              <a:defRPr/>
            </a:pPr>
            <a:r>
              <a:rPr lang="zh-CN" altLang="en-US" dirty="0" smtClean="0"/>
              <a:t>太多的战士</a:t>
            </a:r>
            <a:r>
              <a:rPr lang="en-US" altLang="zh-CN" dirty="0"/>
              <a:t> </a:t>
            </a:r>
            <a:r>
              <a:rPr lang="en-US" dirty="0" smtClean="0"/>
              <a:t>(7:2)</a:t>
            </a:r>
          </a:p>
          <a:p>
            <a:pPr lvl="1">
              <a:defRPr/>
            </a:pPr>
            <a:r>
              <a:rPr lang="zh-CN" altLang="en-US" dirty="0" smtClean="0"/>
              <a:t>消除恐惧</a:t>
            </a:r>
            <a:r>
              <a:rPr lang="en-US" altLang="zh-CN" dirty="0" smtClean="0"/>
              <a:t> </a:t>
            </a:r>
            <a:r>
              <a:rPr lang="en-US" dirty="0" smtClean="0"/>
              <a:t>(7:3)</a:t>
            </a:r>
          </a:p>
          <a:p>
            <a:pPr lvl="1">
              <a:defRPr/>
            </a:pPr>
            <a:r>
              <a:rPr lang="zh-CN" altLang="en-US" dirty="0" smtClean="0"/>
              <a:t>喝水、分离</a:t>
            </a:r>
            <a:r>
              <a:rPr lang="en-US" altLang="zh-CN" dirty="0"/>
              <a:t> </a:t>
            </a:r>
            <a:r>
              <a:rPr lang="en-US" dirty="0" smtClean="0"/>
              <a:t>(7:5f </a:t>
            </a:r>
            <a:r>
              <a:rPr lang="en-US" dirty="0" smtClean="0">
                <a:sym typeface="Wingdings" pitchFamily="2" charset="2"/>
              </a:rPr>
              <a:t> 300</a:t>
            </a:r>
            <a:r>
              <a:rPr lang="en-US" dirty="0" smtClean="0"/>
              <a:t>):  </a:t>
            </a:r>
          </a:p>
          <a:p>
            <a:pPr lvl="1">
              <a:defRPr/>
            </a:pPr>
            <a:r>
              <a:rPr lang="zh-CN" altLang="en-US" dirty="0" smtClean="0"/>
              <a:t>少有的好战士</a:t>
            </a:r>
            <a:r>
              <a:rPr lang="en-US" dirty="0" smtClean="0"/>
              <a:t>? </a:t>
            </a:r>
          </a:p>
          <a:p>
            <a:pPr lvl="1">
              <a:defRPr/>
            </a:pPr>
            <a:r>
              <a:rPr lang="en-US" dirty="0" smtClean="0"/>
              <a:t>7:19ff </a:t>
            </a:r>
            <a:r>
              <a:rPr lang="zh-CN" altLang="en-US" dirty="0" smtClean="0"/>
              <a:t>耶和华和基甸的剑</a:t>
            </a:r>
            <a:endParaRPr lang="en-US" dirty="0" smtClean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zh-CN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/>
                <a:ea typeface="宋体"/>
                <a:cs typeface="宋体"/>
              </a:rPr>
              <a:t>基甸和米甸人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/>
                <a:ea typeface="宋体"/>
                <a:cs typeface="宋体"/>
              </a:rPr>
              <a:t>:  </a:t>
            </a:r>
            <a:r>
              <a:rPr lang="zh-CN" alt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/>
                <a:ea typeface="宋体"/>
                <a:cs typeface="宋体"/>
              </a:rPr>
              <a:t>士师</a:t>
            </a: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/>
                <a:ea typeface="宋体"/>
                <a:cs typeface="宋体"/>
              </a:rPr>
              <a:t>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/>
                <a:ea typeface="宋体"/>
                <a:cs typeface="宋体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u="none" dirty="0" smtClean="0">
                <a:latin typeface="宋体"/>
                <a:ea typeface="宋体"/>
                <a:cs typeface="宋体"/>
              </a:rPr>
              <a:t>圣经中是否有寓言</a:t>
            </a:r>
            <a:r>
              <a:rPr lang="en-US" b="1" u="none" dirty="0" smtClean="0">
                <a:latin typeface="宋体"/>
                <a:ea typeface="宋体"/>
                <a:cs typeface="宋体"/>
              </a:rPr>
              <a:t>? (</a:t>
            </a:r>
            <a:r>
              <a:rPr lang="zh-CN" altLang="en-US" b="1" u="none" dirty="0" smtClean="0">
                <a:latin typeface="宋体"/>
                <a:ea typeface="宋体"/>
                <a:cs typeface="宋体"/>
              </a:rPr>
              <a:t>士师记</a:t>
            </a:r>
            <a:r>
              <a:rPr lang="en-US" b="1" u="none" dirty="0" smtClean="0">
                <a:latin typeface="宋体"/>
                <a:ea typeface="宋体"/>
                <a:cs typeface="宋体"/>
              </a:rPr>
              <a:t> 9)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约坦给亚比米勒的寓言</a:t>
            </a:r>
            <a:r>
              <a:rPr lang="en-US" dirty="0" smtClean="0">
                <a:latin typeface="宋体"/>
                <a:ea typeface="宋体"/>
                <a:cs typeface="宋体"/>
              </a:rPr>
              <a:t> (9:6ff)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树木选择国王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荆棘的法则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当权的有腐败的能力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第一次王权的尝试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亚比米勒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耶弗他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上帝有没有说过与他意思相反的话？士</a:t>
            </a:r>
            <a:r>
              <a:rPr lang="en-US" altLang="zh-CN" sz="2800" b="1" dirty="0" smtClean="0">
                <a:latin typeface="宋体"/>
                <a:ea typeface="宋体"/>
                <a:cs typeface="宋体"/>
              </a:rPr>
              <a:t> 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10:14</a:t>
            </a:r>
          </a:p>
          <a:p>
            <a:pPr lvl="1">
              <a:lnSpc>
                <a:spcPct val="90000"/>
              </a:lnSpc>
              <a:defRPr/>
            </a:pP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联系上下文来解释</a:t>
            </a:r>
            <a:endParaRPr lang="en-US" sz="2400" b="1" dirty="0" smtClean="0">
              <a:latin typeface="宋体"/>
              <a:ea typeface="宋体"/>
              <a:cs typeface="宋体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向上帝许大愿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(11:30f; cf.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传道书</a:t>
            </a:r>
            <a:r>
              <a:rPr lang="en-US" altLang="zh-CN" sz="2800" b="1" dirty="0" smtClean="0">
                <a:latin typeface="宋体"/>
                <a:ea typeface="宋体"/>
                <a:cs typeface="宋体"/>
              </a:rPr>
              <a:t> 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5:2-6)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耶弗他有没有用烟熏他的女儿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?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latin typeface="宋体"/>
                <a:ea typeface="宋体"/>
                <a:cs typeface="宋体"/>
              </a:rPr>
              <a:t>–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处女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为不能结婚而哀哭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, ”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或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”, 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民数记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. 8:11 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献身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罗马书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. 12:1f), 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希伯来书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 11/1 </a:t>
            </a:r>
            <a:r>
              <a:rPr lang="zh-CN" altLang="en-US" sz="2400" b="1" dirty="0" smtClean="0">
                <a:latin typeface="宋体"/>
                <a:ea typeface="宋体"/>
                <a:cs typeface="宋体"/>
              </a:rPr>
              <a:t>撒母耳记</a:t>
            </a:r>
            <a:r>
              <a:rPr lang="en-US" sz="2400" b="1" dirty="0" smtClean="0">
                <a:latin typeface="宋体"/>
                <a:ea typeface="宋体"/>
                <a:cs typeface="宋体"/>
              </a:rPr>
              <a:t>. 12:11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示播列／西播列</a:t>
            </a:r>
            <a:r>
              <a:rPr lang="en-US" altLang="zh-CN" sz="2800" b="1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以法莲与基列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(12:6)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参孙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udh-Hear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906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638800" y="6400800"/>
            <a:ext cx="990600" cy="762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Judah-Heartland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1447800" y="2286000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038600" y="3657600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3200" y="2514600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53000" y="3773488"/>
            <a:ext cx="609600" cy="18288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参孙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反叛</a:t>
            </a:r>
            <a:r>
              <a:rPr lang="en-US" dirty="0" smtClean="0">
                <a:latin typeface="宋体"/>
                <a:ea typeface="宋体"/>
                <a:cs typeface="宋体"/>
              </a:rPr>
              <a:t> (13:1) –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惩罚</a:t>
            </a:r>
            <a:r>
              <a:rPr lang="en-US" dirty="0" smtClean="0">
                <a:latin typeface="宋体"/>
                <a:ea typeface="宋体"/>
                <a:cs typeface="宋体"/>
              </a:rPr>
              <a:t> (13:1)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参孙生命中的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3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个女人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b="1" u="none" dirty="0" smtClean="0">
                <a:latin typeface="宋体"/>
                <a:ea typeface="宋体"/>
                <a:cs typeface="宋体"/>
              </a:rPr>
              <a:t>来自亭拿的妻子</a:t>
            </a:r>
            <a:r>
              <a:rPr lang="en-US" b="1" u="none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b="1" u="none" dirty="0" smtClean="0">
                <a:latin typeface="宋体"/>
                <a:ea typeface="宋体"/>
                <a:cs typeface="宋体"/>
              </a:rPr>
              <a:t>士</a:t>
            </a:r>
            <a:r>
              <a:rPr lang="en-US" b="1" u="none" dirty="0" smtClean="0">
                <a:latin typeface="宋体"/>
                <a:ea typeface="宋体"/>
                <a:cs typeface="宋体"/>
              </a:rPr>
              <a:t> 14)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父母无力说</a:t>
            </a:r>
            <a:r>
              <a:rPr lang="en-US" dirty="0" smtClean="0">
                <a:latin typeface="宋体"/>
                <a:ea typeface="宋体"/>
                <a:cs typeface="宋体"/>
              </a:rPr>
              <a:t>“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不</a:t>
            </a:r>
            <a:r>
              <a:rPr lang="en-US" dirty="0" smtClean="0">
                <a:latin typeface="宋体"/>
                <a:ea typeface="宋体"/>
                <a:cs typeface="宋体"/>
              </a:rPr>
              <a:t>”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参孙的谜语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为什么眼泪这么强大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怎么才能不对付女人</a:t>
            </a:r>
            <a:r>
              <a:rPr lang="en-US" dirty="0" smtClean="0">
                <a:latin typeface="宋体"/>
                <a:ea typeface="宋体"/>
                <a:cs typeface="宋体"/>
              </a:rPr>
              <a:t>14:16, 18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在旧约中，灵与人的关系是什么？</a:t>
            </a:r>
            <a:r>
              <a:rPr lang="en-US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</a:t>
            </a:r>
            <a:r>
              <a:rPr lang="en-US" dirty="0" smtClean="0">
                <a:latin typeface="宋体"/>
                <a:ea typeface="宋体"/>
                <a:cs typeface="宋体"/>
              </a:rPr>
              <a:t> 14:19)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u="none" dirty="0" smtClean="0"/>
              <a:t>参孙</a:t>
            </a:r>
            <a:endParaRPr lang="en-US" u="none" dirty="0" smtClean="0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迦萨的妓女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拉墙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士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16:1)</a:t>
            </a: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大利拉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士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16)</a:t>
            </a: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爱和欲望很容易分开吗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?</a:t>
            </a: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唠叨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为什么会起作用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?</a:t>
            </a: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参孙的愚蠢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?—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时间的压缩</a:t>
            </a:r>
            <a:endParaRPr lang="en-US" sz="2800" b="1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考古学和非利士寺庙</a:t>
            </a:r>
            <a:endParaRPr lang="en-US" sz="2800" b="1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参孙怎么会成为一个英雄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? (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希伯来书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11:32)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士师的规定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申</a:t>
            </a:r>
            <a:r>
              <a:rPr lang="en-US" dirty="0" smtClean="0">
                <a:latin typeface="宋体"/>
                <a:ea typeface="宋体"/>
                <a:cs typeface="宋体"/>
              </a:rPr>
              <a:t> 16:18-20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建立公益</a:t>
            </a:r>
            <a:r>
              <a:rPr lang="en-US" dirty="0" smtClean="0">
                <a:latin typeface="宋体"/>
                <a:ea typeface="宋体"/>
                <a:cs typeface="宋体"/>
              </a:rPr>
              <a:t>/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不行贿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拯救他们脱离抢夺他们人的手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 lvl="1"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士师记</a:t>
            </a:r>
            <a:r>
              <a:rPr lang="en-US" dirty="0" smtClean="0">
                <a:latin typeface="宋体"/>
                <a:ea typeface="宋体"/>
                <a:cs typeface="宋体"/>
              </a:rPr>
              <a:t> 2:16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部落或者地区的首领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统治了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40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年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latin typeface="宋体"/>
                <a:ea typeface="宋体"/>
                <a:cs typeface="宋体"/>
              </a:rPr>
              <a:t>2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个利未人的故事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但族的利未人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</a:t>
            </a:r>
            <a:r>
              <a:rPr lang="en-US" dirty="0" smtClean="0">
                <a:latin typeface="宋体"/>
                <a:ea typeface="宋体"/>
                <a:cs typeface="宋体"/>
              </a:rPr>
              <a:t> 17 and 18):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米迦</a:t>
            </a:r>
            <a:r>
              <a:rPr lang="en-US" dirty="0" smtClean="0">
                <a:latin typeface="宋体"/>
                <a:ea typeface="宋体"/>
                <a:cs typeface="宋体"/>
              </a:rPr>
              <a:t>–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神像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利未人同住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 </a:t>
            </a:r>
            <a:r>
              <a:rPr lang="zh-CN" alt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但人结伴去北方的偶像中心</a:t>
            </a:r>
            <a:r>
              <a:rPr 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; 18:29-31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利未人的妾</a:t>
            </a:r>
            <a:r>
              <a:rPr lang="en-US" dirty="0" smtClean="0">
                <a:latin typeface="宋体"/>
                <a:ea typeface="宋体"/>
                <a:cs typeface="宋体"/>
              </a:rPr>
              <a:t>(Judg. 19)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erusalem-surroundings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8229600" y="6248400"/>
            <a:ext cx="838200" cy="762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Jerusalem-Surroundings</a:t>
            </a:r>
            <a:endParaRPr lang="en-US" smtClean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276600" y="4038600"/>
            <a:ext cx="609600" cy="609600"/>
          </a:xfrm>
          <a:prstGeom prst="ellipse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019800" y="4092575"/>
            <a:ext cx="609600" cy="609600"/>
          </a:xfrm>
          <a:prstGeom prst="ellipse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便雅悯支派的毁灭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故事线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去伯利恒的利未人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</a:t>
            </a:r>
            <a:r>
              <a:rPr lang="en-US" dirty="0" smtClean="0">
                <a:latin typeface="宋体"/>
                <a:ea typeface="宋体"/>
                <a:cs typeface="宋体"/>
              </a:rPr>
              <a:t>. 19)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妾被凌辱杀害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利未的分开并且征战，呼求帮助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便雅悯人得到来妻子</a:t>
            </a:r>
            <a:r>
              <a:rPr lang="en-US" dirty="0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基列雅比</a:t>
            </a:r>
            <a:r>
              <a:rPr lang="en-US" dirty="0" smtClean="0">
                <a:latin typeface="宋体"/>
                <a:ea typeface="宋体"/>
                <a:cs typeface="宋体"/>
              </a:rPr>
              <a:t> +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示罗的舞者</a:t>
            </a:r>
            <a:r>
              <a:rPr 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 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为什么圣经上记载了这样的故事</a:t>
            </a:r>
            <a:r>
              <a:rPr lang="en-US" dirty="0" smtClean="0">
                <a:latin typeface="宋体"/>
                <a:ea typeface="宋体"/>
                <a:cs typeface="宋体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/>
              <a:t>路得</a:t>
            </a:r>
            <a:r>
              <a:rPr lang="en-US" u="none" dirty="0" smtClean="0"/>
              <a:t>:  Green Fried Steele Magnolias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一系列悲剧</a:t>
            </a:r>
            <a:endParaRPr lang="en-US" sz="2800" b="1" dirty="0" smtClean="0">
              <a:latin typeface="宋体"/>
              <a:ea typeface="宋体"/>
              <a:cs typeface="宋体"/>
            </a:endParaRPr>
          </a:p>
          <a:p>
            <a:pPr lvl="1">
              <a:defRPr/>
            </a:pPr>
            <a:r>
              <a:rPr lang="zh-CN" altLang="en-US" sz="2400" dirty="0" smtClean="0">
                <a:sym typeface="Wingdings" pitchFamily="2" charset="2"/>
              </a:rPr>
              <a:t>饥荒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zh-CN" altLang="en-US" sz="2400" dirty="0" smtClean="0">
                <a:sym typeface="Wingdings" pitchFamily="2" charset="2"/>
              </a:rPr>
              <a:t>摩押</a:t>
            </a:r>
            <a:endParaRPr lang="en-US" sz="2400" dirty="0" smtClean="0"/>
          </a:p>
          <a:p>
            <a:pPr lvl="1">
              <a:defRPr/>
            </a:pPr>
            <a:r>
              <a:rPr lang="zh-CN" altLang="en-US" sz="2400" dirty="0" smtClean="0"/>
              <a:t>丈夫和儿子的死亡</a:t>
            </a:r>
            <a:endParaRPr lang="en-US" sz="2400" dirty="0" smtClean="0"/>
          </a:p>
          <a:p>
            <a:pPr lvl="1">
              <a:defRPr/>
            </a:pPr>
            <a:r>
              <a:rPr lang="zh-CN" altLang="en-US" sz="2400" dirty="0" smtClean="0"/>
              <a:t>书中的男性角色</a:t>
            </a:r>
            <a:endParaRPr lang="en-US" sz="2400" dirty="0" smtClean="0"/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路得记使用的人名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以利米勒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玛伦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基连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拿俄米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玛拉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1:20,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路得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波阿斯</a:t>
            </a:r>
            <a:endParaRPr lang="en-US" sz="2800" b="1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友谊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拿俄米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&amp; 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路得的谈话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 1:16 (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对拿俄米忠实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2800" b="1" dirty="0" smtClean="0">
                <a:latin typeface="宋体"/>
                <a:ea typeface="宋体"/>
                <a:cs typeface="宋体"/>
              </a:rPr>
              <a:t>耶和华</a:t>
            </a:r>
            <a:r>
              <a:rPr lang="en-US" sz="2800" b="1" dirty="0" smtClean="0">
                <a:latin typeface="宋体"/>
                <a:ea typeface="宋体"/>
                <a:cs typeface="宋体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D:\Bible Maps\Cleave-Maps\Dead-Sea-P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800"/>
            <a:ext cx="8686800" cy="65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7391400" y="6324600"/>
            <a:ext cx="990600" cy="152400"/>
          </a:xfrm>
        </p:spPr>
        <p:txBody>
          <a:bodyPr/>
          <a:lstStyle/>
          <a:p>
            <a:pPr>
              <a:defRPr/>
            </a:pPr>
            <a:r>
              <a:rPr lang="en-US" sz="100" smtClean="0"/>
              <a:t>Dead Sea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86000" y="6248400"/>
            <a:ext cx="609600" cy="609600"/>
          </a:xfrm>
          <a:prstGeom prst="ellipse">
            <a:avLst/>
          </a:prstGeom>
          <a:noFill/>
          <a:ln w="635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419600" y="304800"/>
            <a:ext cx="3048000" cy="13716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5257800" y="496888"/>
            <a:ext cx="1500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Moab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192713" y="496888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zh-CN" altLang="en-US" sz="4400" dirty="0" smtClean="0">
                <a:solidFill>
                  <a:srgbClr val="FFFF00"/>
                </a:solidFill>
              </a:rPr>
              <a:t>摩押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606" grpId="0"/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0563"/>
            <a:ext cx="9144000" cy="823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/>
              <a:t>路得</a:t>
            </a:r>
            <a:endParaRPr lang="en-US" u="none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环境会影响一个人对神的看法吗</a:t>
            </a:r>
            <a:r>
              <a:rPr lang="en-US" dirty="0" smtClean="0">
                <a:latin typeface="宋体"/>
                <a:ea typeface="宋体"/>
                <a:cs typeface="宋体"/>
              </a:rPr>
              <a:t>(1:20)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拾荒机</a:t>
            </a:r>
            <a:r>
              <a:rPr lang="en-US" dirty="0" smtClean="0">
                <a:latin typeface="宋体"/>
                <a:ea typeface="宋体"/>
                <a:cs typeface="宋体"/>
              </a:rPr>
              <a:t>: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第二章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波阿斯的男性榜样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亲属救赎者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禾场的价值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利未族的婚姻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便雅悯人的破坏</a:t>
            </a:r>
            <a:r>
              <a:rPr lang="en-US" dirty="0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路得</a:t>
            </a:r>
            <a:r>
              <a:rPr lang="en-US" dirty="0" smtClean="0">
                <a:latin typeface="宋体"/>
                <a:ea typeface="宋体"/>
                <a:cs typeface="宋体"/>
              </a:rPr>
              <a:t>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为什么</a:t>
            </a:r>
            <a:r>
              <a:rPr lang="en-US" dirty="0" smtClean="0">
                <a:latin typeface="宋体"/>
                <a:ea typeface="宋体"/>
                <a:cs typeface="宋体"/>
              </a:rPr>
              <a:t>?  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大卫</a:t>
            </a:r>
            <a:r>
              <a:rPr 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</a:t>
            </a:r>
            <a:r>
              <a:rPr lang="zh-CN" altLang="en-US" dirty="0" smtClean="0">
                <a:latin typeface="宋体"/>
                <a:ea typeface="宋体"/>
                <a:cs typeface="宋体"/>
                <a:sym typeface="Wingdings" pitchFamily="2" charset="2"/>
              </a:rPr>
              <a:t>耶稣的家谱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每一代的参与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约书亚领导得到了所有的应许之地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约书亚</a:t>
            </a:r>
            <a:r>
              <a:rPr lang="en-US" dirty="0" smtClean="0">
                <a:latin typeface="宋体"/>
                <a:ea typeface="宋体"/>
                <a:cs typeface="宋体"/>
              </a:rPr>
              <a:t> 21:43-45)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士师的紧张局势－并没有</a:t>
            </a:r>
            <a:r>
              <a:rPr lang="en-US" dirty="0" smtClean="0">
                <a:latin typeface="宋体"/>
                <a:ea typeface="宋体"/>
                <a:cs typeface="宋体"/>
              </a:rPr>
              <a:t>  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士师记</a:t>
            </a:r>
            <a:r>
              <a:rPr lang="en-US" dirty="0" smtClean="0">
                <a:latin typeface="宋体"/>
                <a:ea typeface="宋体"/>
                <a:cs typeface="宋体"/>
              </a:rPr>
              <a:t> 1:19) 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盟约的条件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士师记</a:t>
            </a:r>
            <a:r>
              <a:rPr lang="en-US" dirty="0" smtClean="0">
                <a:latin typeface="宋体"/>
                <a:ea typeface="宋体"/>
                <a:cs typeface="宋体"/>
              </a:rPr>
              <a:t> 2:20-22),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有一些被遗留下来测试以色列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跨代的交流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士师记</a:t>
            </a:r>
            <a:r>
              <a:rPr lang="en-US" dirty="0" smtClean="0">
                <a:latin typeface="宋体"/>
                <a:ea typeface="宋体"/>
                <a:cs typeface="宋体"/>
              </a:rPr>
              <a:t> 2:10f)—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每一代领导战争</a:t>
            </a:r>
            <a:r>
              <a:rPr lang="en-US" dirty="0" smtClean="0">
                <a:latin typeface="宋体"/>
                <a:ea typeface="宋体"/>
                <a:cs typeface="宋体"/>
              </a:rPr>
              <a:t> (3:1f)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主题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需要一个国王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</a:t>
            </a:r>
            <a:r>
              <a:rPr lang="en-US" dirty="0" smtClean="0">
                <a:latin typeface="宋体"/>
                <a:ea typeface="宋体"/>
                <a:cs typeface="宋体"/>
              </a:rPr>
              <a:t>17:6)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主题</a:t>
            </a:r>
            <a:r>
              <a:rPr lang="en-US" dirty="0" smtClean="0">
                <a:latin typeface="宋体"/>
                <a:ea typeface="宋体"/>
                <a:cs typeface="宋体"/>
              </a:rPr>
              <a:t>: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个人任意而行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</a:t>
            </a:r>
            <a:r>
              <a:rPr lang="en-US" dirty="0" smtClean="0">
                <a:latin typeface="宋体"/>
                <a:ea typeface="宋体"/>
                <a:cs typeface="宋体"/>
              </a:rPr>
              <a:t> 21:25)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士师记中的循环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sng" dirty="0" smtClean="0">
                <a:latin typeface="宋体"/>
                <a:ea typeface="宋体"/>
                <a:cs typeface="宋体"/>
              </a:rPr>
              <a:t>反叛</a:t>
            </a:r>
            <a:r>
              <a:rPr lang="en-US" u="sng" dirty="0" smtClean="0">
                <a:latin typeface="宋体"/>
                <a:ea typeface="宋体"/>
                <a:cs typeface="宋体"/>
              </a:rPr>
              <a:t>:</a:t>
            </a:r>
            <a:r>
              <a:rPr lang="en-US" dirty="0" smtClean="0">
                <a:latin typeface="宋体"/>
                <a:ea typeface="宋体"/>
                <a:cs typeface="宋体"/>
              </a:rPr>
              <a:t>    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人行在神眼中看为恶的事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…</a:t>
            </a:r>
          </a:p>
          <a:p>
            <a:pPr>
              <a:defRPr/>
            </a:pPr>
            <a:r>
              <a:rPr lang="zh-CN" altLang="en-US" u="sng" dirty="0" smtClean="0">
                <a:latin typeface="宋体"/>
                <a:ea typeface="宋体"/>
                <a:cs typeface="宋体"/>
              </a:rPr>
              <a:t>压制</a:t>
            </a:r>
            <a:r>
              <a:rPr lang="en-US" u="sng" dirty="0" smtClean="0">
                <a:latin typeface="宋体"/>
                <a:ea typeface="宋体"/>
                <a:cs typeface="宋体"/>
              </a:rPr>
              <a:t>:</a:t>
            </a:r>
            <a:r>
              <a:rPr lang="en-US" dirty="0" smtClean="0">
                <a:latin typeface="宋体"/>
                <a:ea typeface="宋体"/>
                <a:cs typeface="宋体"/>
              </a:rPr>
              <a:t>    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交托在</a:t>
            </a:r>
            <a:r>
              <a:rPr lang="en-US" dirty="0" smtClean="0">
                <a:latin typeface="宋体"/>
                <a:ea typeface="宋体"/>
                <a:cs typeface="宋体"/>
              </a:rPr>
              <a:t>...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人的手中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u="sng" dirty="0" smtClean="0">
                <a:latin typeface="宋体"/>
                <a:ea typeface="宋体"/>
                <a:cs typeface="宋体"/>
              </a:rPr>
              <a:t>哭求</a:t>
            </a:r>
            <a:r>
              <a:rPr lang="en-US" u="sng" dirty="0" smtClean="0">
                <a:latin typeface="宋体"/>
                <a:ea typeface="宋体"/>
                <a:cs typeface="宋体"/>
              </a:rPr>
              <a:t>:</a:t>
            </a:r>
            <a:r>
              <a:rPr lang="en-US" dirty="0" smtClean="0">
                <a:latin typeface="宋体"/>
                <a:ea typeface="宋体"/>
                <a:cs typeface="宋体"/>
              </a:rPr>
              <a:t>    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人向耶和华哭求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u="sng" dirty="0" smtClean="0">
                <a:latin typeface="宋体"/>
                <a:ea typeface="宋体"/>
                <a:cs typeface="宋体"/>
              </a:rPr>
              <a:t>救出</a:t>
            </a:r>
            <a:r>
              <a:rPr lang="en-US" u="sng" dirty="0" smtClean="0">
                <a:latin typeface="宋体"/>
                <a:ea typeface="宋体"/>
                <a:cs typeface="宋体"/>
              </a:rPr>
              <a:t>:</a:t>
            </a:r>
            <a:r>
              <a:rPr lang="en-US" dirty="0" smtClean="0">
                <a:latin typeface="宋体"/>
                <a:ea typeface="宋体"/>
                <a:cs typeface="宋体"/>
              </a:rPr>
              <a:t>    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神拣选出一个士师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u="sng" dirty="0" smtClean="0">
                <a:latin typeface="宋体"/>
                <a:ea typeface="宋体"/>
                <a:cs typeface="宋体"/>
              </a:rPr>
              <a:t>休养生息</a:t>
            </a:r>
            <a:r>
              <a:rPr lang="en-US" u="sng" dirty="0" smtClean="0">
                <a:latin typeface="宋体"/>
                <a:ea typeface="宋体"/>
                <a:cs typeface="宋体"/>
              </a:rPr>
              <a:t>:</a:t>
            </a:r>
            <a:r>
              <a:rPr lang="en-US" dirty="0" smtClean="0">
                <a:latin typeface="宋体"/>
                <a:ea typeface="宋体"/>
                <a:cs typeface="宋体"/>
              </a:rPr>
              <a:t> 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士师统治了</a:t>
            </a:r>
            <a:r>
              <a:rPr lang="en-US" dirty="0" smtClean="0">
                <a:latin typeface="宋体"/>
                <a:ea typeface="宋体"/>
                <a:cs typeface="宋体"/>
              </a:rPr>
              <a:t>x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年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/>
              <a:t>以笏</a:t>
            </a:r>
            <a:r>
              <a:rPr lang="en-US" u="none" dirty="0" smtClean="0"/>
              <a:t>:  </a:t>
            </a:r>
            <a:r>
              <a:rPr lang="zh-CN" altLang="en-US" u="none" dirty="0" smtClean="0"/>
              <a:t>小循环</a:t>
            </a:r>
            <a:endParaRPr lang="en-US" u="none" dirty="0" smtClean="0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反叛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3:12 “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以色列人又行耶和华眼中看为恶的事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”</a:t>
            </a:r>
          </a:p>
          <a:p>
            <a:pPr>
              <a:defRPr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惩罚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3:12b-14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被交在肥胖的摩押王伊矶伦手中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 (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地理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)</a:t>
            </a:r>
          </a:p>
          <a:p>
            <a:pPr>
              <a:defRPr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宽厚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:   </a:t>
            </a:r>
            <a:r>
              <a:rPr lang="zh-CN" altLang="en-US" sz="2800" dirty="0" smtClean="0">
                <a:latin typeface="宋体"/>
                <a:ea typeface="宋体"/>
                <a:cs typeface="宋体"/>
              </a:rPr>
              <a:t>以笏是左撇子的怪异是上帝给予的机遇</a:t>
            </a:r>
            <a:endParaRPr lang="en-US" sz="2800" dirty="0" smtClean="0">
              <a:latin typeface="宋体"/>
              <a:ea typeface="宋体"/>
              <a:cs typeface="宋体"/>
            </a:endParaRPr>
          </a:p>
          <a:p>
            <a:pPr lvl="1">
              <a:defRPr/>
            </a:pPr>
            <a:r>
              <a:rPr lang="zh-CN" altLang="en-US" sz="2400" dirty="0" smtClean="0">
                <a:latin typeface="宋体"/>
                <a:ea typeface="宋体"/>
                <a:cs typeface="宋体"/>
              </a:rPr>
              <a:t>逃走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 3:23f—NLT—</a:t>
            </a:r>
            <a:r>
              <a:rPr lang="zh-CN" altLang="en-US" sz="2400" dirty="0" smtClean="0">
                <a:latin typeface="宋体"/>
                <a:ea typeface="宋体"/>
                <a:cs typeface="宋体"/>
              </a:rPr>
              <a:t>茅房逃生</a:t>
            </a:r>
            <a:r>
              <a:rPr lang="en-US" sz="2400" dirty="0" smtClean="0">
                <a:latin typeface="宋体"/>
                <a:ea typeface="宋体"/>
                <a:cs typeface="宋体"/>
              </a:rPr>
              <a:t> </a:t>
            </a:r>
          </a:p>
          <a:p>
            <a:pPr>
              <a:defRPr/>
            </a:pPr>
            <a:r>
              <a:rPr lang="zh-CN" altLang="en-US" sz="2800" dirty="0" smtClean="0">
                <a:latin typeface="宋体"/>
                <a:ea typeface="宋体"/>
                <a:cs typeface="宋体"/>
              </a:rPr>
              <a:t>休生养息</a:t>
            </a:r>
            <a:r>
              <a:rPr lang="en-US" sz="2800" dirty="0" smtClean="0">
                <a:latin typeface="宋体"/>
                <a:ea typeface="宋体"/>
                <a:cs typeface="宋体"/>
              </a:rPr>
              <a:t>:  3:30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8196" name="Picture 4" descr="079-Ammon-Moab-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7800"/>
            <a:ext cx="91440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922713" y="-161925"/>
            <a:ext cx="5257800" cy="21971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底波拉</a:t>
            </a:r>
            <a:r>
              <a:rPr lang="en-US" u="none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u="none" dirty="0" smtClean="0">
                <a:latin typeface="宋体"/>
                <a:ea typeface="宋体"/>
                <a:cs typeface="宋体"/>
              </a:rPr>
              <a:t>女性领导</a:t>
            </a:r>
            <a:r>
              <a:rPr lang="en-US" u="none" dirty="0" smtClean="0">
                <a:latin typeface="宋体"/>
                <a:ea typeface="宋体"/>
                <a:cs typeface="宋体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士</a:t>
            </a:r>
            <a:r>
              <a:rPr lang="en-US" dirty="0" smtClean="0">
                <a:latin typeface="宋体"/>
                <a:ea typeface="宋体"/>
                <a:cs typeface="宋体"/>
              </a:rPr>
              <a:t> 4:4: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已婚，是以色列的士师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她告诉人们当怎样行，</a:t>
            </a:r>
            <a:r>
              <a:rPr lang="en-US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她被神认可。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你怎么解释呢？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你如何把这个与</a:t>
            </a:r>
            <a:r>
              <a:rPr lang="en-US" altLang="zh-CN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林前</a:t>
            </a:r>
            <a:r>
              <a:rPr lang="en-US" dirty="0" smtClean="0">
                <a:latin typeface="宋体"/>
                <a:ea typeface="宋体"/>
                <a:cs typeface="宋体"/>
              </a:rPr>
              <a:t>14:33f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和</a:t>
            </a:r>
            <a:r>
              <a:rPr lang="en-US" dirty="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提前</a:t>
            </a:r>
            <a:r>
              <a:rPr lang="en-US" dirty="0" smtClean="0">
                <a:latin typeface="宋体"/>
                <a:ea typeface="宋体"/>
                <a:cs typeface="宋体"/>
              </a:rPr>
              <a:t>2:11-15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匹配？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zh-CN" altLang="en-US" u="none" dirty="0" smtClean="0">
                <a:latin typeface="宋体"/>
                <a:ea typeface="宋体"/>
                <a:cs typeface="宋体"/>
              </a:rPr>
              <a:t>答案？</a:t>
            </a:r>
            <a:endParaRPr lang="en-US" u="none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当没有合适的男人的时候，上帝使用女人</a:t>
            </a:r>
            <a:r>
              <a:rPr lang="zh-CN" altLang="en-US" dirty="0">
                <a:latin typeface="宋体"/>
                <a:ea typeface="宋体"/>
                <a:cs typeface="宋体"/>
              </a:rPr>
              <a:t>。</a:t>
            </a:r>
            <a:r>
              <a:rPr lang="en-US" dirty="0" smtClean="0">
                <a:latin typeface="宋体"/>
                <a:ea typeface="宋体"/>
                <a:cs typeface="宋体"/>
              </a:rPr>
              <a:t>  </a:t>
            </a: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底波拉是一个例外</a:t>
            </a:r>
            <a:r>
              <a:rPr lang="en-US" dirty="0" smtClean="0">
                <a:latin typeface="宋体"/>
                <a:ea typeface="宋体"/>
                <a:cs typeface="宋体"/>
              </a:rPr>
              <a:t>.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例外能证明规则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进一步启示</a:t>
            </a:r>
            <a:r>
              <a:rPr lang="en-US" dirty="0" smtClean="0">
                <a:latin typeface="宋体"/>
                <a:ea typeface="宋体"/>
                <a:cs typeface="宋体"/>
              </a:rPr>
              <a:t>: 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保罗的陈述说明本应该是这样</a:t>
            </a:r>
            <a:endParaRPr lang="en-US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加拉太书</a:t>
            </a:r>
            <a:r>
              <a:rPr lang="en-US" dirty="0" smtClean="0">
                <a:latin typeface="宋体"/>
                <a:ea typeface="宋体"/>
                <a:cs typeface="宋体"/>
              </a:rPr>
              <a:t>. 3:28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律法</a:t>
            </a:r>
            <a:r>
              <a:rPr lang="en-US" dirty="0" smtClean="0">
                <a:latin typeface="宋体"/>
                <a:ea typeface="宋体"/>
                <a:cs typeface="宋体"/>
              </a:rPr>
              <a:t>;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以弗所书</a:t>
            </a:r>
            <a:r>
              <a:rPr lang="en-US" dirty="0" smtClean="0">
                <a:latin typeface="宋体"/>
                <a:ea typeface="宋体"/>
                <a:cs typeface="宋体"/>
              </a:rPr>
              <a:t>. 5:21—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圣经的不一致</a:t>
            </a:r>
            <a:r>
              <a:rPr lang="en-US" dirty="0" smtClean="0">
                <a:latin typeface="宋体"/>
                <a:ea typeface="宋体"/>
                <a:cs typeface="宋体"/>
              </a:rPr>
              <a:t>-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文化问题</a:t>
            </a:r>
            <a:endParaRPr lang="en-US" altLang="zh-CN" dirty="0" smtClean="0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zh-CN" altLang="en-US" dirty="0" smtClean="0">
                <a:latin typeface="宋体"/>
                <a:ea typeface="宋体"/>
                <a:cs typeface="宋体"/>
              </a:rPr>
              <a:t>能力和天赋而不是性别</a:t>
            </a:r>
            <a:r>
              <a:rPr lang="en-US" altLang="zh-CN" dirty="0">
                <a:latin typeface="宋体"/>
                <a:ea typeface="宋体"/>
                <a:cs typeface="宋体"/>
              </a:rPr>
              <a:t> </a:t>
            </a:r>
            <a:r>
              <a:rPr lang="en-US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户勒大</a:t>
            </a:r>
            <a:r>
              <a:rPr lang="en-US" dirty="0" smtClean="0">
                <a:latin typeface="宋体"/>
                <a:ea typeface="宋体"/>
                <a:cs typeface="宋体"/>
              </a:rPr>
              <a:t>, </a:t>
            </a:r>
            <a:r>
              <a:rPr lang="zh-CN" altLang="en-US" dirty="0" smtClean="0">
                <a:latin typeface="宋体"/>
                <a:ea typeface="宋体"/>
                <a:cs typeface="宋体"/>
              </a:rPr>
              <a:t>腓利说预言的女儿们）</a:t>
            </a:r>
            <a:endParaRPr lang="en-US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theme/theme1.xml><?xml version="1.0" encoding="utf-8"?>
<a:theme xmlns:a="http://schemas.openxmlformats.org/drawingml/2006/main" name="forests">
  <a:themeElements>
    <a:clrScheme name="">
      <a:dk1>
        <a:srgbClr val="003530"/>
      </a:dk1>
      <a:lt1>
        <a:srgbClr val="C0FEF9"/>
      </a:lt1>
      <a:dk2>
        <a:srgbClr val="004E47"/>
      </a:dk2>
      <a:lt2>
        <a:srgbClr val="E3BEFF"/>
      </a:lt2>
      <a:accent1>
        <a:srgbClr val="CF0E30"/>
      </a:accent1>
      <a:accent2>
        <a:srgbClr val="00B7A5"/>
      </a:accent2>
      <a:accent3>
        <a:srgbClr val="AAB2B1"/>
      </a:accent3>
      <a:accent4>
        <a:srgbClr val="A4D9D5"/>
      </a:accent4>
      <a:accent5>
        <a:srgbClr val="E4AAAD"/>
      </a:accent5>
      <a:accent6>
        <a:srgbClr val="00A695"/>
      </a:accent6>
      <a:hlink>
        <a:srgbClr val="9234DB"/>
      </a:hlink>
      <a:folHlink>
        <a:srgbClr val="006B61"/>
      </a:folHlink>
    </a:clrScheme>
    <a:fontScheme name="forest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orest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rest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rest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c:\msoffice\powerpnt\template\sldshow\forests.ppt</Template>
  <TotalTime>7456</TotalTime>
  <Pages>18</Pages>
  <Words>1332</Words>
  <Application>Microsoft Office PowerPoint</Application>
  <PresentationFormat>On-screen Show (4:3)</PresentationFormat>
  <Paragraphs>109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宋体</vt:lpstr>
      <vt:lpstr>Book Antiqua</vt:lpstr>
      <vt:lpstr>Times New Roman</vt:lpstr>
      <vt:lpstr>Wingdings</vt:lpstr>
      <vt:lpstr>forests</vt:lpstr>
      <vt:lpstr>士师记</vt:lpstr>
      <vt:lpstr>士师的规定</vt:lpstr>
      <vt:lpstr>每一代的参与</vt:lpstr>
      <vt:lpstr>主题</vt:lpstr>
      <vt:lpstr>士师记中的循环</vt:lpstr>
      <vt:lpstr>以笏:  小循环</vt:lpstr>
      <vt:lpstr>PowerPoint Presentation</vt:lpstr>
      <vt:lpstr>底波拉:  女性领导?</vt:lpstr>
      <vt:lpstr>答案？</vt:lpstr>
      <vt:lpstr>Galilee-Jezreel</vt:lpstr>
      <vt:lpstr>基甸和米甸人:  士师记 6</vt:lpstr>
      <vt:lpstr>PowerPoint Presentation</vt:lpstr>
      <vt:lpstr>圣经中是否有寓言? (士师记 9)</vt:lpstr>
      <vt:lpstr>耶弗他</vt:lpstr>
      <vt:lpstr>参孙</vt:lpstr>
      <vt:lpstr>Judah-Heartland</vt:lpstr>
      <vt:lpstr>参孙</vt:lpstr>
      <vt:lpstr>来自亭拿的妻子(士 14)</vt:lpstr>
      <vt:lpstr>参孙</vt:lpstr>
      <vt:lpstr>2个利未人的故事</vt:lpstr>
      <vt:lpstr>Jerusalem-Surroundings</vt:lpstr>
      <vt:lpstr>便雅悯支派的毁灭</vt:lpstr>
      <vt:lpstr>路得:  Green Fried Steele Magnolias</vt:lpstr>
      <vt:lpstr>Dead Sea</vt:lpstr>
      <vt:lpstr>PowerPoint Presentation</vt:lpstr>
      <vt:lpstr>路得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Judges</dc:title>
  <dc:creator>ted hildebrandt</dc:creator>
  <cp:lastModifiedBy>Ted Hildebrandt</cp:lastModifiedBy>
  <cp:revision>104</cp:revision>
  <cp:lastPrinted>1601-01-01T00:00:00Z</cp:lastPrinted>
  <dcterms:created xsi:type="dcterms:W3CDTF">1995-11-07T11:14:56Z</dcterms:created>
  <dcterms:modified xsi:type="dcterms:W3CDTF">2015-11-24T13:33:26Z</dcterms:modified>
</cp:coreProperties>
</file>