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84" r:id="rId5"/>
    <p:sldId id="259" r:id="rId6"/>
    <p:sldId id="260" r:id="rId7"/>
    <p:sldId id="287" r:id="rId8"/>
    <p:sldId id="261" r:id="rId9"/>
    <p:sldId id="264" r:id="rId10"/>
    <p:sldId id="281" r:id="rId11"/>
    <p:sldId id="290" r:id="rId12"/>
    <p:sldId id="265" r:id="rId13"/>
    <p:sldId id="292" r:id="rId14"/>
    <p:sldId id="293" r:id="rId15"/>
    <p:sldId id="291" r:id="rId16"/>
    <p:sldId id="286" r:id="rId17"/>
    <p:sldId id="266" r:id="rId18"/>
    <p:sldId id="267" r:id="rId19"/>
    <p:sldId id="268" r:id="rId20"/>
    <p:sldId id="275" r:id="rId21"/>
    <p:sldId id="274" r:id="rId22"/>
    <p:sldId id="269" r:id="rId23"/>
    <p:sldId id="270" r:id="rId24"/>
    <p:sldId id="288" r:id="rId25"/>
    <p:sldId id="295" r:id="rId26"/>
    <p:sldId id="294" r:id="rId27"/>
    <p:sldId id="277" r:id="rId28"/>
    <p:sldId id="271" r:id="rId29"/>
    <p:sldId id="272" r:id="rId30"/>
    <p:sldId id="279" r:id="rId31"/>
    <p:sldId id="289" r:id="rId32"/>
    <p:sldId id="273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26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1711F2C6-F423-4351-892E-F1A913CCB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51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00A73291-C92F-4DC8-8108-9E61925F8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459309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E89E4C-BD45-4380-90D9-9FFF0F2AAC6B}" type="slidenum">
              <a:rPr lang="en-US" sz="1000" smtClean="0"/>
              <a:pPr/>
              <a:t>1</a:t>
            </a:fld>
            <a:endParaRPr lang="en-US" sz="10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FB654B-F27A-4810-B5DE-6C470B4F5C63}" type="slidenum">
              <a:rPr lang="en-US" sz="1000" smtClean="0"/>
              <a:pPr/>
              <a:t>17</a:t>
            </a:fld>
            <a:endParaRPr lang="en-US" sz="10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A7671-B2F6-4821-B2F4-3E288E176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5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416D6-CB60-4CB0-A2C0-E443A1A39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4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AD88-DBDD-4A14-8B76-8B1259329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9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AE110-2BB3-4746-A61D-9993B03A4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7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419C3-D68D-449F-BBF5-F1AFEE67A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2E332-7064-4813-B966-60450928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7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B018-3F96-444F-B56F-067B94324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5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4CF6-C697-4595-8E38-104B2591D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4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AFF1-E510-4B55-B8C8-F29F115BB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0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214D0-91E6-4D70-95BE-1338948A3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2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5B37E-5A31-4AFF-B902-22809C1BF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5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9804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651B72-EF7A-43D4-B3D8-6ED94DBC0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1" name="Group 88"/>
          <p:cNvGrpSpPr>
            <a:grpSpLocks/>
          </p:cNvGrpSpPr>
          <p:nvPr/>
        </p:nvGrpSpPr>
        <p:grpSpPr bwMode="auto">
          <a:xfrm>
            <a:off x="25400" y="14288"/>
            <a:ext cx="9021763" cy="6691312"/>
            <a:chOff x="16" y="9"/>
            <a:chExt cx="5683" cy="4215"/>
          </a:xfrm>
        </p:grpSpPr>
        <p:sp>
          <p:nvSpPr>
            <p:cNvPr id="1032" name="Rectangle 7"/>
            <p:cNvSpPr>
              <a:spLocks noChangeArrowheads="1"/>
            </p:cNvSpPr>
            <p:nvPr/>
          </p:nvSpPr>
          <p:spPr bwMode="auto">
            <a:xfrm>
              <a:off x="52" y="100"/>
              <a:ext cx="88" cy="4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52" y="820"/>
              <a:ext cx="88" cy="4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52" y="1540"/>
              <a:ext cx="88" cy="4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52" y="2260"/>
              <a:ext cx="88" cy="4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52" y="2980"/>
              <a:ext cx="88" cy="4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52" y="3700"/>
              <a:ext cx="88" cy="4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Rectangle 13"/>
            <p:cNvSpPr>
              <a:spLocks noChangeArrowheads="1"/>
            </p:cNvSpPr>
            <p:nvPr/>
          </p:nvSpPr>
          <p:spPr bwMode="auto">
            <a:xfrm>
              <a:off x="431" y="98"/>
              <a:ext cx="424" cy="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Rectangle 14"/>
            <p:cNvSpPr>
              <a:spLocks noChangeArrowheads="1"/>
            </p:cNvSpPr>
            <p:nvPr/>
          </p:nvSpPr>
          <p:spPr bwMode="auto">
            <a:xfrm>
              <a:off x="1151" y="98"/>
              <a:ext cx="424" cy="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Rectangle 15"/>
            <p:cNvSpPr>
              <a:spLocks noChangeArrowheads="1"/>
            </p:cNvSpPr>
            <p:nvPr/>
          </p:nvSpPr>
          <p:spPr bwMode="auto">
            <a:xfrm>
              <a:off x="1871" y="98"/>
              <a:ext cx="424" cy="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16"/>
            <p:cNvSpPr>
              <a:spLocks noChangeArrowheads="1"/>
            </p:cNvSpPr>
            <p:nvPr/>
          </p:nvSpPr>
          <p:spPr bwMode="auto">
            <a:xfrm>
              <a:off x="2591" y="98"/>
              <a:ext cx="424" cy="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17"/>
            <p:cNvSpPr>
              <a:spLocks noChangeArrowheads="1"/>
            </p:cNvSpPr>
            <p:nvPr/>
          </p:nvSpPr>
          <p:spPr bwMode="auto">
            <a:xfrm>
              <a:off x="3311" y="98"/>
              <a:ext cx="424" cy="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Rectangle 18"/>
            <p:cNvSpPr>
              <a:spLocks noChangeArrowheads="1"/>
            </p:cNvSpPr>
            <p:nvPr/>
          </p:nvSpPr>
          <p:spPr bwMode="auto">
            <a:xfrm>
              <a:off x="4031" y="98"/>
              <a:ext cx="424" cy="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Rectangle 19"/>
            <p:cNvSpPr>
              <a:spLocks noChangeArrowheads="1"/>
            </p:cNvSpPr>
            <p:nvPr/>
          </p:nvSpPr>
          <p:spPr bwMode="auto">
            <a:xfrm>
              <a:off x="4751" y="98"/>
              <a:ext cx="424" cy="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Rectangle 20"/>
            <p:cNvSpPr>
              <a:spLocks noChangeArrowheads="1"/>
            </p:cNvSpPr>
            <p:nvPr/>
          </p:nvSpPr>
          <p:spPr bwMode="auto">
            <a:xfrm>
              <a:off x="5572" y="3076"/>
              <a:ext cx="88" cy="4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Rectangle 21"/>
            <p:cNvSpPr>
              <a:spLocks noChangeArrowheads="1"/>
            </p:cNvSpPr>
            <p:nvPr/>
          </p:nvSpPr>
          <p:spPr bwMode="auto">
            <a:xfrm>
              <a:off x="5572" y="3796"/>
              <a:ext cx="88" cy="4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Rectangle 22"/>
            <p:cNvSpPr>
              <a:spLocks noChangeArrowheads="1"/>
            </p:cNvSpPr>
            <p:nvPr/>
          </p:nvSpPr>
          <p:spPr bwMode="auto">
            <a:xfrm>
              <a:off x="4847" y="4130"/>
              <a:ext cx="424" cy="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Rectangle 23"/>
            <p:cNvSpPr>
              <a:spLocks noChangeArrowheads="1"/>
            </p:cNvSpPr>
            <p:nvPr/>
          </p:nvSpPr>
          <p:spPr bwMode="auto">
            <a:xfrm>
              <a:off x="4127" y="4130"/>
              <a:ext cx="424" cy="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9" name="Group 27"/>
            <p:cNvGrpSpPr>
              <a:grpSpLocks/>
            </p:cNvGrpSpPr>
            <p:nvPr/>
          </p:nvGrpSpPr>
          <p:grpSpPr bwMode="auto">
            <a:xfrm>
              <a:off x="24" y="2009"/>
              <a:ext cx="179" cy="167"/>
              <a:chOff x="24" y="2009"/>
              <a:chExt cx="179" cy="167"/>
            </a:xfrm>
          </p:grpSpPr>
          <p:sp>
            <p:nvSpPr>
              <p:cNvPr id="1110" name="Freeform 24"/>
              <p:cNvSpPr>
                <a:spLocks/>
              </p:cNvSpPr>
              <p:nvPr/>
            </p:nvSpPr>
            <p:spPr bwMode="auto">
              <a:xfrm>
                <a:off x="83" y="2009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Freeform 25"/>
              <p:cNvSpPr>
                <a:spLocks/>
              </p:cNvSpPr>
              <p:nvPr/>
            </p:nvSpPr>
            <p:spPr bwMode="auto">
              <a:xfrm>
                <a:off x="126" y="2090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26"/>
              <p:cNvSpPr>
                <a:spLocks/>
              </p:cNvSpPr>
              <p:nvPr/>
            </p:nvSpPr>
            <p:spPr bwMode="auto">
              <a:xfrm>
                <a:off x="24" y="2092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0" name="Group 31"/>
            <p:cNvGrpSpPr>
              <a:grpSpLocks/>
            </p:cNvGrpSpPr>
            <p:nvPr/>
          </p:nvGrpSpPr>
          <p:grpSpPr bwMode="auto">
            <a:xfrm>
              <a:off x="16" y="1297"/>
              <a:ext cx="179" cy="167"/>
              <a:chOff x="16" y="1297"/>
              <a:chExt cx="179" cy="167"/>
            </a:xfrm>
          </p:grpSpPr>
          <p:sp>
            <p:nvSpPr>
              <p:cNvPr id="1107" name="Freeform 28"/>
              <p:cNvSpPr>
                <a:spLocks/>
              </p:cNvSpPr>
              <p:nvPr/>
            </p:nvSpPr>
            <p:spPr bwMode="auto">
              <a:xfrm>
                <a:off x="75" y="1297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Freeform 29"/>
              <p:cNvSpPr>
                <a:spLocks/>
              </p:cNvSpPr>
              <p:nvPr/>
            </p:nvSpPr>
            <p:spPr bwMode="auto">
              <a:xfrm>
                <a:off x="118" y="1378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Freeform 30"/>
              <p:cNvSpPr>
                <a:spLocks/>
              </p:cNvSpPr>
              <p:nvPr/>
            </p:nvSpPr>
            <p:spPr bwMode="auto">
              <a:xfrm>
                <a:off x="16" y="1380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1" name="Group 35"/>
            <p:cNvGrpSpPr>
              <a:grpSpLocks/>
            </p:cNvGrpSpPr>
            <p:nvPr/>
          </p:nvGrpSpPr>
          <p:grpSpPr bwMode="auto">
            <a:xfrm>
              <a:off x="24" y="2741"/>
              <a:ext cx="179" cy="167"/>
              <a:chOff x="24" y="2741"/>
              <a:chExt cx="179" cy="167"/>
            </a:xfrm>
          </p:grpSpPr>
          <p:sp>
            <p:nvSpPr>
              <p:cNvPr id="1104" name="Freeform 32"/>
              <p:cNvSpPr>
                <a:spLocks/>
              </p:cNvSpPr>
              <p:nvPr/>
            </p:nvSpPr>
            <p:spPr bwMode="auto">
              <a:xfrm>
                <a:off x="83" y="2741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Freeform 33"/>
              <p:cNvSpPr>
                <a:spLocks/>
              </p:cNvSpPr>
              <p:nvPr/>
            </p:nvSpPr>
            <p:spPr bwMode="auto">
              <a:xfrm>
                <a:off x="126" y="2822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Freeform 34"/>
              <p:cNvSpPr>
                <a:spLocks/>
              </p:cNvSpPr>
              <p:nvPr/>
            </p:nvSpPr>
            <p:spPr bwMode="auto">
              <a:xfrm>
                <a:off x="24" y="2824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2" name="Group 39"/>
            <p:cNvGrpSpPr>
              <a:grpSpLocks/>
            </p:cNvGrpSpPr>
            <p:nvPr/>
          </p:nvGrpSpPr>
          <p:grpSpPr bwMode="auto">
            <a:xfrm>
              <a:off x="24" y="3457"/>
              <a:ext cx="179" cy="167"/>
              <a:chOff x="24" y="3457"/>
              <a:chExt cx="179" cy="167"/>
            </a:xfrm>
          </p:grpSpPr>
          <p:sp>
            <p:nvSpPr>
              <p:cNvPr id="1101" name="Freeform 36"/>
              <p:cNvSpPr>
                <a:spLocks/>
              </p:cNvSpPr>
              <p:nvPr/>
            </p:nvSpPr>
            <p:spPr bwMode="auto">
              <a:xfrm>
                <a:off x="83" y="3457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37"/>
              <p:cNvSpPr>
                <a:spLocks/>
              </p:cNvSpPr>
              <p:nvPr/>
            </p:nvSpPr>
            <p:spPr bwMode="auto">
              <a:xfrm>
                <a:off x="126" y="3538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38"/>
              <p:cNvSpPr>
                <a:spLocks/>
              </p:cNvSpPr>
              <p:nvPr/>
            </p:nvSpPr>
            <p:spPr bwMode="auto">
              <a:xfrm>
                <a:off x="24" y="3540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3" name="Group 43"/>
            <p:cNvGrpSpPr>
              <a:grpSpLocks/>
            </p:cNvGrpSpPr>
            <p:nvPr/>
          </p:nvGrpSpPr>
          <p:grpSpPr bwMode="auto">
            <a:xfrm>
              <a:off x="24" y="577"/>
              <a:ext cx="179" cy="167"/>
              <a:chOff x="24" y="577"/>
              <a:chExt cx="179" cy="167"/>
            </a:xfrm>
          </p:grpSpPr>
          <p:sp>
            <p:nvSpPr>
              <p:cNvPr id="1098" name="Freeform 40"/>
              <p:cNvSpPr>
                <a:spLocks/>
              </p:cNvSpPr>
              <p:nvPr/>
            </p:nvSpPr>
            <p:spPr bwMode="auto">
              <a:xfrm>
                <a:off x="83" y="577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41"/>
              <p:cNvSpPr>
                <a:spLocks/>
              </p:cNvSpPr>
              <p:nvPr/>
            </p:nvSpPr>
            <p:spPr bwMode="auto">
              <a:xfrm>
                <a:off x="126" y="658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42"/>
              <p:cNvSpPr>
                <a:spLocks/>
              </p:cNvSpPr>
              <p:nvPr/>
            </p:nvSpPr>
            <p:spPr bwMode="auto">
              <a:xfrm>
                <a:off x="24" y="660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4" name="Group 47"/>
            <p:cNvGrpSpPr>
              <a:grpSpLocks/>
            </p:cNvGrpSpPr>
            <p:nvPr/>
          </p:nvGrpSpPr>
          <p:grpSpPr bwMode="auto">
            <a:xfrm>
              <a:off x="192" y="33"/>
              <a:ext cx="179" cy="167"/>
              <a:chOff x="192" y="33"/>
              <a:chExt cx="179" cy="167"/>
            </a:xfrm>
          </p:grpSpPr>
          <p:sp>
            <p:nvSpPr>
              <p:cNvPr id="1095" name="Freeform 44"/>
              <p:cNvSpPr>
                <a:spLocks/>
              </p:cNvSpPr>
              <p:nvPr/>
            </p:nvSpPr>
            <p:spPr bwMode="auto">
              <a:xfrm>
                <a:off x="251" y="33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45"/>
              <p:cNvSpPr>
                <a:spLocks/>
              </p:cNvSpPr>
              <p:nvPr/>
            </p:nvSpPr>
            <p:spPr bwMode="auto">
              <a:xfrm>
                <a:off x="294" y="114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46"/>
              <p:cNvSpPr>
                <a:spLocks/>
              </p:cNvSpPr>
              <p:nvPr/>
            </p:nvSpPr>
            <p:spPr bwMode="auto">
              <a:xfrm>
                <a:off x="192" y="116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5" name="Group 51"/>
            <p:cNvGrpSpPr>
              <a:grpSpLocks/>
            </p:cNvGrpSpPr>
            <p:nvPr/>
          </p:nvGrpSpPr>
          <p:grpSpPr bwMode="auto">
            <a:xfrm>
              <a:off x="912" y="25"/>
              <a:ext cx="179" cy="167"/>
              <a:chOff x="912" y="25"/>
              <a:chExt cx="179" cy="167"/>
            </a:xfrm>
          </p:grpSpPr>
          <p:sp>
            <p:nvSpPr>
              <p:cNvPr id="1092" name="Freeform 48"/>
              <p:cNvSpPr>
                <a:spLocks/>
              </p:cNvSpPr>
              <p:nvPr/>
            </p:nvSpPr>
            <p:spPr bwMode="auto">
              <a:xfrm>
                <a:off x="971" y="25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49"/>
              <p:cNvSpPr>
                <a:spLocks/>
              </p:cNvSpPr>
              <p:nvPr/>
            </p:nvSpPr>
            <p:spPr bwMode="auto">
              <a:xfrm>
                <a:off x="1014" y="106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50"/>
              <p:cNvSpPr>
                <a:spLocks/>
              </p:cNvSpPr>
              <p:nvPr/>
            </p:nvSpPr>
            <p:spPr bwMode="auto">
              <a:xfrm>
                <a:off x="912" y="108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6" name="Group 55"/>
            <p:cNvGrpSpPr>
              <a:grpSpLocks/>
            </p:cNvGrpSpPr>
            <p:nvPr/>
          </p:nvGrpSpPr>
          <p:grpSpPr bwMode="auto">
            <a:xfrm>
              <a:off x="1632" y="17"/>
              <a:ext cx="179" cy="167"/>
              <a:chOff x="1632" y="17"/>
              <a:chExt cx="179" cy="167"/>
            </a:xfrm>
          </p:grpSpPr>
          <p:sp>
            <p:nvSpPr>
              <p:cNvPr id="1089" name="Freeform 52"/>
              <p:cNvSpPr>
                <a:spLocks/>
              </p:cNvSpPr>
              <p:nvPr/>
            </p:nvSpPr>
            <p:spPr bwMode="auto">
              <a:xfrm>
                <a:off x="1691" y="17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53"/>
              <p:cNvSpPr>
                <a:spLocks/>
              </p:cNvSpPr>
              <p:nvPr/>
            </p:nvSpPr>
            <p:spPr bwMode="auto">
              <a:xfrm>
                <a:off x="1734" y="98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54"/>
              <p:cNvSpPr>
                <a:spLocks/>
              </p:cNvSpPr>
              <p:nvPr/>
            </p:nvSpPr>
            <p:spPr bwMode="auto">
              <a:xfrm>
                <a:off x="1632" y="100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7" name="Group 59"/>
            <p:cNvGrpSpPr>
              <a:grpSpLocks/>
            </p:cNvGrpSpPr>
            <p:nvPr/>
          </p:nvGrpSpPr>
          <p:grpSpPr bwMode="auto">
            <a:xfrm>
              <a:off x="2368" y="25"/>
              <a:ext cx="179" cy="167"/>
              <a:chOff x="2368" y="25"/>
              <a:chExt cx="179" cy="167"/>
            </a:xfrm>
          </p:grpSpPr>
          <p:sp>
            <p:nvSpPr>
              <p:cNvPr id="1086" name="Freeform 56"/>
              <p:cNvSpPr>
                <a:spLocks/>
              </p:cNvSpPr>
              <p:nvPr/>
            </p:nvSpPr>
            <p:spPr bwMode="auto">
              <a:xfrm>
                <a:off x="2427" y="25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Freeform 57"/>
              <p:cNvSpPr>
                <a:spLocks/>
              </p:cNvSpPr>
              <p:nvPr/>
            </p:nvSpPr>
            <p:spPr bwMode="auto">
              <a:xfrm>
                <a:off x="2470" y="106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58"/>
              <p:cNvSpPr>
                <a:spLocks/>
              </p:cNvSpPr>
              <p:nvPr/>
            </p:nvSpPr>
            <p:spPr bwMode="auto">
              <a:xfrm>
                <a:off x="2368" y="108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8" name="Group 63"/>
            <p:cNvGrpSpPr>
              <a:grpSpLocks/>
            </p:cNvGrpSpPr>
            <p:nvPr/>
          </p:nvGrpSpPr>
          <p:grpSpPr bwMode="auto">
            <a:xfrm>
              <a:off x="3072" y="9"/>
              <a:ext cx="179" cy="167"/>
              <a:chOff x="3072" y="9"/>
              <a:chExt cx="179" cy="167"/>
            </a:xfrm>
          </p:grpSpPr>
          <p:sp>
            <p:nvSpPr>
              <p:cNvPr id="1083" name="Freeform 60"/>
              <p:cNvSpPr>
                <a:spLocks/>
              </p:cNvSpPr>
              <p:nvPr/>
            </p:nvSpPr>
            <p:spPr bwMode="auto">
              <a:xfrm>
                <a:off x="3131" y="9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Freeform 61"/>
              <p:cNvSpPr>
                <a:spLocks/>
              </p:cNvSpPr>
              <p:nvPr/>
            </p:nvSpPr>
            <p:spPr bwMode="auto">
              <a:xfrm>
                <a:off x="3174" y="90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Freeform 62"/>
              <p:cNvSpPr>
                <a:spLocks/>
              </p:cNvSpPr>
              <p:nvPr/>
            </p:nvSpPr>
            <p:spPr bwMode="auto">
              <a:xfrm>
                <a:off x="3072" y="92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9" name="Group 67"/>
            <p:cNvGrpSpPr>
              <a:grpSpLocks/>
            </p:cNvGrpSpPr>
            <p:nvPr/>
          </p:nvGrpSpPr>
          <p:grpSpPr bwMode="auto">
            <a:xfrm>
              <a:off x="3792" y="9"/>
              <a:ext cx="179" cy="167"/>
              <a:chOff x="3792" y="9"/>
              <a:chExt cx="179" cy="167"/>
            </a:xfrm>
          </p:grpSpPr>
          <p:sp>
            <p:nvSpPr>
              <p:cNvPr id="1080" name="Freeform 64"/>
              <p:cNvSpPr>
                <a:spLocks/>
              </p:cNvSpPr>
              <p:nvPr/>
            </p:nvSpPr>
            <p:spPr bwMode="auto">
              <a:xfrm>
                <a:off x="3851" y="9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65"/>
              <p:cNvSpPr>
                <a:spLocks/>
              </p:cNvSpPr>
              <p:nvPr/>
            </p:nvSpPr>
            <p:spPr bwMode="auto">
              <a:xfrm>
                <a:off x="3894" y="90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66"/>
              <p:cNvSpPr>
                <a:spLocks/>
              </p:cNvSpPr>
              <p:nvPr/>
            </p:nvSpPr>
            <p:spPr bwMode="auto">
              <a:xfrm>
                <a:off x="3792" y="92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0" name="Group 71"/>
            <p:cNvGrpSpPr>
              <a:grpSpLocks/>
            </p:cNvGrpSpPr>
            <p:nvPr/>
          </p:nvGrpSpPr>
          <p:grpSpPr bwMode="auto">
            <a:xfrm>
              <a:off x="4520" y="9"/>
              <a:ext cx="179" cy="167"/>
              <a:chOff x="4520" y="9"/>
              <a:chExt cx="179" cy="167"/>
            </a:xfrm>
          </p:grpSpPr>
          <p:sp>
            <p:nvSpPr>
              <p:cNvPr id="1077" name="Freeform 68"/>
              <p:cNvSpPr>
                <a:spLocks/>
              </p:cNvSpPr>
              <p:nvPr/>
            </p:nvSpPr>
            <p:spPr bwMode="auto">
              <a:xfrm>
                <a:off x="4579" y="9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69"/>
              <p:cNvSpPr>
                <a:spLocks/>
              </p:cNvSpPr>
              <p:nvPr/>
            </p:nvSpPr>
            <p:spPr bwMode="auto">
              <a:xfrm>
                <a:off x="4622" y="90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70"/>
              <p:cNvSpPr>
                <a:spLocks/>
              </p:cNvSpPr>
              <p:nvPr/>
            </p:nvSpPr>
            <p:spPr bwMode="auto">
              <a:xfrm>
                <a:off x="4520" y="92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1" name="Group 75"/>
            <p:cNvGrpSpPr>
              <a:grpSpLocks/>
            </p:cNvGrpSpPr>
            <p:nvPr/>
          </p:nvGrpSpPr>
          <p:grpSpPr bwMode="auto">
            <a:xfrm>
              <a:off x="5320" y="4041"/>
              <a:ext cx="179" cy="167"/>
              <a:chOff x="5320" y="4041"/>
              <a:chExt cx="179" cy="167"/>
            </a:xfrm>
          </p:grpSpPr>
          <p:sp>
            <p:nvSpPr>
              <p:cNvPr id="1074" name="Freeform 72"/>
              <p:cNvSpPr>
                <a:spLocks/>
              </p:cNvSpPr>
              <p:nvPr/>
            </p:nvSpPr>
            <p:spPr bwMode="auto">
              <a:xfrm>
                <a:off x="5379" y="4041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73"/>
              <p:cNvSpPr>
                <a:spLocks/>
              </p:cNvSpPr>
              <p:nvPr/>
            </p:nvSpPr>
            <p:spPr bwMode="auto">
              <a:xfrm>
                <a:off x="5422" y="4122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74"/>
              <p:cNvSpPr>
                <a:spLocks/>
              </p:cNvSpPr>
              <p:nvPr/>
            </p:nvSpPr>
            <p:spPr bwMode="auto">
              <a:xfrm>
                <a:off x="5320" y="4124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2" name="Group 79"/>
            <p:cNvGrpSpPr>
              <a:grpSpLocks/>
            </p:cNvGrpSpPr>
            <p:nvPr/>
          </p:nvGrpSpPr>
          <p:grpSpPr bwMode="auto">
            <a:xfrm>
              <a:off x="4608" y="4057"/>
              <a:ext cx="179" cy="167"/>
              <a:chOff x="4608" y="4057"/>
              <a:chExt cx="179" cy="167"/>
            </a:xfrm>
          </p:grpSpPr>
          <p:sp>
            <p:nvSpPr>
              <p:cNvPr id="1071" name="Freeform 76"/>
              <p:cNvSpPr>
                <a:spLocks/>
              </p:cNvSpPr>
              <p:nvPr/>
            </p:nvSpPr>
            <p:spPr bwMode="auto">
              <a:xfrm>
                <a:off x="4667" y="4057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77"/>
              <p:cNvSpPr>
                <a:spLocks/>
              </p:cNvSpPr>
              <p:nvPr/>
            </p:nvSpPr>
            <p:spPr bwMode="auto">
              <a:xfrm>
                <a:off x="4710" y="4138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8"/>
              <p:cNvSpPr>
                <a:spLocks/>
              </p:cNvSpPr>
              <p:nvPr/>
            </p:nvSpPr>
            <p:spPr bwMode="auto">
              <a:xfrm>
                <a:off x="4608" y="4140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3" name="Group 83"/>
            <p:cNvGrpSpPr>
              <a:grpSpLocks/>
            </p:cNvGrpSpPr>
            <p:nvPr/>
          </p:nvGrpSpPr>
          <p:grpSpPr bwMode="auto">
            <a:xfrm>
              <a:off x="5520" y="3545"/>
              <a:ext cx="179" cy="167"/>
              <a:chOff x="5520" y="3545"/>
              <a:chExt cx="179" cy="167"/>
            </a:xfrm>
          </p:grpSpPr>
          <p:sp>
            <p:nvSpPr>
              <p:cNvPr id="1068" name="Freeform 80"/>
              <p:cNvSpPr>
                <a:spLocks/>
              </p:cNvSpPr>
              <p:nvPr/>
            </p:nvSpPr>
            <p:spPr bwMode="auto">
              <a:xfrm>
                <a:off x="5579" y="3545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81"/>
              <p:cNvSpPr>
                <a:spLocks/>
              </p:cNvSpPr>
              <p:nvPr/>
            </p:nvSpPr>
            <p:spPr bwMode="auto">
              <a:xfrm>
                <a:off x="5622" y="3626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Freeform 82"/>
              <p:cNvSpPr>
                <a:spLocks/>
              </p:cNvSpPr>
              <p:nvPr/>
            </p:nvSpPr>
            <p:spPr bwMode="auto">
              <a:xfrm>
                <a:off x="5520" y="3628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4" name="Group 87"/>
            <p:cNvGrpSpPr>
              <a:grpSpLocks/>
            </p:cNvGrpSpPr>
            <p:nvPr/>
          </p:nvGrpSpPr>
          <p:grpSpPr bwMode="auto">
            <a:xfrm>
              <a:off x="5504" y="2833"/>
              <a:ext cx="179" cy="167"/>
              <a:chOff x="5504" y="2833"/>
              <a:chExt cx="179" cy="167"/>
            </a:xfrm>
          </p:grpSpPr>
          <p:sp>
            <p:nvSpPr>
              <p:cNvPr id="1065" name="Freeform 84"/>
              <p:cNvSpPr>
                <a:spLocks/>
              </p:cNvSpPr>
              <p:nvPr/>
            </p:nvSpPr>
            <p:spPr bwMode="auto">
              <a:xfrm>
                <a:off x="5563" y="2833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85"/>
              <p:cNvSpPr>
                <a:spLocks/>
              </p:cNvSpPr>
              <p:nvPr/>
            </p:nvSpPr>
            <p:spPr bwMode="auto">
              <a:xfrm>
                <a:off x="5606" y="2914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86"/>
              <p:cNvSpPr>
                <a:spLocks/>
              </p:cNvSpPr>
              <p:nvPr/>
            </p:nvSpPr>
            <p:spPr bwMode="auto">
              <a:xfrm>
                <a:off x="5504" y="2916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biblicalelearning.org/avdat-360-image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biblicalelearning.org/dan-360-images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u="none" smtClean="0"/>
              <a:t>Judges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9212" y="3124200"/>
            <a:ext cx="7062787" cy="2895600"/>
          </a:xfrm>
        </p:spPr>
        <p:txBody>
          <a:bodyPr/>
          <a:lstStyle/>
          <a:p>
            <a:pPr marL="342900" indent="-342900">
              <a:defRPr/>
            </a:pPr>
            <a:r>
              <a:rPr lang="en-US" dirty="0" smtClean="0"/>
              <a:t>In those days </a:t>
            </a:r>
            <a:r>
              <a:rPr lang="en-US" dirty="0"/>
              <a:t>there is no king in </a:t>
            </a:r>
            <a:r>
              <a:rPr lang="en-US" dirty="0" smtClean="0"/>
              <a:t>Israel everyone did that which was right in his own eyes,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Judges 21:25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Bible Maps\Cleave-Maps\Jezreel-Valley-P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 flipV="1">
            <a:off x="381000" y="6477000"/>
            <a:ext cx="381000" cy="76200"/>
          </a:xfrm>
        </p:spPr>
        <p:txBody>
          <a:bodyPr/>
          <a:lstStyle/>
          <a:p>
            <a:pPr>
              <a:defRPr/>
            </a:pPr>
            <a:r>
              <a:rPr lang="en-US" sz="100" smtClean="0"/>
              <a:t>Galilee-Jezreel</a:t>
            </a:r>
            <a:endParaRPr lang="en-US" smtClean="0"/>
          </a:p>
        </p:txBody>
      </p:sp>
      <p:sp>
        <p:nvSpPr>
          <p:cNvPr id="5" name="Oval 4"/>
          <p:cNvSpPr/>
          <p:nvPr/>
        </p:nvSpPr>
        <p:spPr bwMode="auto">
          <a:xfrm>
            <a:off x="3962400" y="1905000"/>
            <a:ext cx="3733800" cy="33528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Woman with a hammer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Sisera</a:t>
            </a:r>
            <a:r>
              <a:rPr lang="en-US" dirty="0" smtClean="0"/>
              <a:t> (</a:t>
            </a:r>
            <a:r>
              <a:rPr lang="en-US" dirty="0" err="1" smtClean="0"/>
              <a:t>Jabin</a:t>
            </a:r>
            <a:r>
              <a:rPr lang="en-US" dirty="0" smtClean="0"/>
              <a:t> of </a:t>
            </a:r>
            <a:r>
              <a:rPr lang="en-US" dirty="0" err="1" smtClean="0"/>
              <a:t>Hazor’s</a:t>
            </a:r>
            <a:r>
              <a:rPr lang="en-US" dirty="0" smtClean="0"/>
              <a:t> general) - </a:t>
            </a:r>
            <a:r>
              <a:rPr lang="en-US" dirty="0" err="1" smtClean="0"/>
              <a:t>Jael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86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none" smtClean="0"/>
              <a:t>Gideon and Midian:  Judg 6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Threshing in the wine press?  (6:11)</a:t>
            </a:r>
          </a:p>
          <a:p>
            <a:pPr>
              <a:defRPr/>
            </a:pPr>
            <a:r>
              <a:rPr lang="en-US" dirty="0" smtClean="0"/>
              <a:t>Call of Gideon:  (6:12f)—</a:t>
            </a:r>
            <a:r>
              <a:rPr lang="en-US" dirty="0" err="1" smtClean="0"/>
              <a:t>Jeru</a:t>
            </a:r>
            <a:r>
              <a:rPr lang="en-US" dirty="0" smtClean="0"/>
              <a:t>-Baal 6:31f</a:t>
            </a:r>
          </a:p>
          <a:p>
            <a:pPr>
              <a:defRPr/>
            </a:pPr>
            <a:r>
              <a:rPr lang="en-US" dirty="0" smtClean="0"/>
              <a:t>Gideon’s fleece and determining God’s will </a:t>
            </a:r>
            <a:r>
              <a:rPr lang="en-US" dirty="0" smtClean="0">
                <a:sym typeface="Wingdings" pitchFamily="2" charset="2"/>
              </a:rPr>
              <a:t> testing </a:t>
            </a:r>
            <a:r>
              <a:rPr lang="en-US" dirty="0" smtClean="0"/>
              <a:t>(6:36ff)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Avdat</a:t>
            </a:r>
            <a:r>
              <a:rPr lang="en-US" dirty="0" smtClean="0"/>
              <a:t> Winepress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http://biblicalelearning.org/avdat-360-images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05800" cy="6172200"/>
          </a:xfrm>
        </p:spPr>
      </p:pic>
    </p:spTree>
    <p:extLst>
      <p:ext uri="{BB962C8B-B14F-4D97-AF65-F5344CB8AC3E}">
        <p14:creationId xmlns:p14="http://schemas.microsoft.com/office/powerpoint/2010/main" val="141729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one determine God’s will?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572000"/>
          </a:xfrm>
        </p:spPr>
        <p:txBody>
          <a:bodyPr/>
          <a:lstStyle/>
          <a:p>
            <a:r>
              <a:rPr lang="en-US" dirty="0"/>
              <a:t>Guidelines:  </a:t>
            </a:r>
            <a:r>
              <a:rPr lang="en-US" dirty="0" smtClean="0"/>
              <a:t>Is it </a:t>
            </a:r>
            <a:r>
              <a:rPr lang="en-US" dirty="0"/>
              <a:t>moral/divine will</a:t>
            </a:r>
            <a:r>
              <a:rPr lang="en-US" dirty="0" smtClean="0"/>
              <a:t>?—Is it good?  </a:t>
            </a:r>
          </a:p>
          <a:p>
            <a:r>
              <a:rPr lang="en-US" dirty="0" smtClean="0"/>
              <a:t>Pursue </a:t>
            </a:r>
            <a:r>
              <a:rPr lang="en-US" dirty="0"/>
              <a:t>passions, </a:t>
            </a:r>
            <a:r>
              <a:rPr lang="en-US" dirty="0" smtClean="0"/>
              <a:t>gifts/calling / needed? </a:t>
            </a:r>
          </a:p>
          <a:p>
            <a:r>
              <a:rPr lang="en-US" dirty="0" smtClean="0"/>
              <a:t>Wisdom </a:t>
            </a:r>
            <a:r>
              <a:rPr lang="en-US" dirty="0"/>
              <a:t>(self, culture, </a:t>
            </a:r>
            <a:r>
              <a:rPr lang="en-US" dirty="0" smtClean="0"/>
              <a:t>risks</a:t>
            </a:r>
            <a:r>
              <a:rPr lang="en-US" dirty="0"/>
              <a:t>, potential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Open/closed </a:t>
            </a:r>
            <a:r>
              <a:rPr lang="en-US" dirty="0"/>
              <a:t>doors, </a:t>
            </a:r>
            <a:r>
              <a:rPr lang="en-US" dirty="0" smtClean="0"/>
              <a:t>--opportunities</a:t>
            </a:r>
          </a:p>
          <a:p>
            <a:r>
              <a:rPr lang="en-US" dirty="0" smtClean="0"/>
              <a:t>Open/closed </a:t>
            </a:r>
            <a:r>
              <a:rPr lang="en-US" dirty="0"/>
              <a:t>hands—divine </a:t>
            </a:r>
            <a:r>
              <a:rPr lang="en-US" dirty="0" smtClean="0"/>
              <a:t>guidance </a:t>
            </a:r>
          </a:p>
          <a:p>
            <a:r>
              <a:rPr lang="en-US" smtClean="0"/>
              <a:t>Family/friend’s advice</a:t>
            </a:r>
            <a:endParaRPr lang="en-US" dirty="0" smtClean="0"/>
          </a:p>
          <a:p>
            <a:r>
              <a:rPr lang="en-US" dirty="0" smtClean="0"/>
              <a:t>Multiplicity, flexibility, preparedness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God’s getting the victory</a:t>
            </a:r>
          </a:p>
          <a:p>
            <a:pPr lvl="1">
              <a:defRPr/>
            </a:pPr>
            <a:r>
              <a:rPr lang="en-US" dirty="0" smtClean="0"/>
              <a:t>Too many warriors (7:2)</a:t>
            </a:r>
          </a:p>
          <a:p>
            <a:pPr lvl="1">
              <a:defRPr/>
            </a:pPr>
            <a:r>
              <a:rPr lang="en-US" dirty="0" smtClean="0"/>
              <a:t>Eliminating fearful (7:3)</a:t>
            </a:r>
          </a:p>
          <a:p>
            <a:pPr lvl="1">
              <a:defRPr/>
            </a:pPr>
            <a:r>
              <a:rPr lang="en-US" dirty="0" smtClean="0"/>
              <a:t>Drinking separation (7:5f </a:t>
            </a:r>
            <a:r>
              <a:rPr lang="en-US" dirty="0" smtClean="0">
                <a:sym typeface="Wingdings" pitchFamily="2" charset="2"/>
              </a:rPr>
              <a:t> 300</a:t>
            </a:r>
            <a:r>
              <a:rPr lang="en-US" dirty="0" smtClean="0"/>
              <a:t>):  </a:t>
            </a:r>
          </a:p>
          <a:p>
            <a:pPr lvl="1">
              <a:defRPr/>
            </a:pPr>
            <a:r>
              <a:rPr lang="en-US" dirty="0" smtClean="0"/>
              <a:t>few good warriors? </a:t>
            </a:r>
          </a:p>
          <a:p>
            <a:pPr lvl="1">
              <a:defRPr/>
            </a:pPr>
            <a:r>
              <a:rPr lang="en-US" dirty="0" smtClean="0"/>
              <a:t>7:19ff Sword of the Lord and Gideon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Gideon and </a:t>
            </a:r>
            <a:r>
              <a:rPr lang="en-US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Midian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:  </a:t>
            </a:r>
            <a:r>
              <a:rPr lang="en-US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Judg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none" smtClean="0"/>
              <a:t>Are there fables in the Bible? (Jud 9)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Jotham’s</a:t>
            </a:r>
            <a:r>
              <a:rPr lang="en-US" dirty="0" smtClean="0"/>
              <a:t> fable to </a:t>
            </a:r>
            <a:r>
              <a:rPr lang="en-US" dirty="0" err="1" smtClean="0"/>
              <a:t>Abimelech</a:t>
            </a:r>
            <a:r>
              <a:rPr lang="en-US" dirty="0" smtClean="0"/>
              <a:t> (killed 70 brothers):  love it (9:6ff) trees elect a king</a:t>
            </a:r>
          </a:p>
          <a:p>
            <a:pPr>
              <a:defRPr/>
            </a:pPr>
            <a:r>
              <a:rPr lang="en-US" dirty="0" err="1" smtClean="0"/>
              <a:t>Thornbush</a:t>
            </a:r>
            <a:r>
              <a:rPr lang="en-US" dirty="0" smtClean="0"/>
              <a:t> rule: On power’s ability to corrupt</a:t>
            </a:r>
          </a:p>
          <a:p>
            <a:pPr>
              <a:defRPr/>
            </a:pPr>
            <a:r>
              <a:rPr lang="en-US" dirty="0" smtClean="0"/>
              <a:t>First Kingship attempt—</a:t>
            </a:r>
            <a:r>
              <a:rPr lang="en-US" dirty="0" err="1" smtClean="0"/>
              <a:t>Abi-melech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none" smtClean="0"/>
              <a:t>Jephthah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1" dirty="0" smtClean="0"/>
              <a:t>Does God ever say the opposite of what He means?  Jud 10:14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/>
              <a:t>On using context to interpret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/>
              <a:t>On making great vows to God (11:30f; cf. Eccl 5:2-6)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/>
              <a:t>Does </a:t>
            </a:r>
            <a:r>
              <a:rPr lang="en-US" sz="2800" b="1" dirty="0" err="1" smtClean="0"/>
              <a:t>Jephthah</a:t>
            </a:r>
            <a:r>
              <a:rPr lang="en-US" sz="2800" b="1" dirty="0" smtClean="0"/>
              <a:t> smoke his daughter?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/>
              <a:t>–virgin, mourn not marrying, ”or”, Num. 8:11 dedicating (Rom. 12:1f), </a:t>
            </a:r>
            <a:r>
              <a:rPr lang="en-US" sz="2400" b="1" dirty="0" err="1" smtClean="0"/>
              <a:t>Heb</a:t>
            </a:r>
            <a:r>
              <a:rPr lang="en-US" sz="2400" b="1" dirty="0" smtClean="0"/>
              <a:t> 11/1 Sam. 12:11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/>
              <a:t>Shibboleth // </a:t>
            </a:r>
            <a:r>
              <a:rPr lang="en-US" sz="2800" b="1" dirty="0" err="1" smtClean="0"/>
              <a:t>sibboleth</a:t>
            </a:r>
            <a:r>
              <a:rPr lang="en-US" sz="2800" b="1" dirty="0" smtClean="0"/>
              <a:t>--</a:t>
            </a:r>
            <a:r>
              <a:rPr lang="en-US" sz="2800" b="1" dirty="0" err="1" smtClean="0"/>
              <a:t>Ephraimites</a:t>
            </a:r>
            <a:r>
              <a:rPr lang="en-US" sz="2800" b="1" dirty="0" smtClean="0"/>
              <a:t> versus </a:t>
            </a:r>
            <a:r>
              <a:rPr lang="en-US" sz="2800" b="1" dirty="0" err="1" smtClean="0"/>
              <a:t>Gileadites</a:t>
            </a:r>
            <a:r>
              <a:rPr lang="en-US" sz="2800" b="1" dirty="0" smtClean="0"/>
              <a:t> (12:6)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Samson </a:t>
            </a:r>
            <a:r>
              <a:rPr lang="el-GR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(Σαμψων</a:t>
            </a:r>
            <a:r>
              <a:rPr lang="en-US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Sampson</a:t>
            </a:r>
            <a:r>
              <a:rPr lang="el-GR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u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none" smtClean="0"/>
              <a:t>Meet the Judge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Deut</a:t>
            </a:r>
            <a:r>
              <a:rPr lang="en-US" dirty="0" smtClean="0"/>
              <a:t> 16:18-20  establish justice / no bribes</a:t>
            </a:r>
          </a:p>
          <a:p>
            <a:pPr>
              <a:defRPr/>
            </a:pPr>
            <a:r>
              <a:rPr lang="en-US" dirty="0" smtClean="0"/>
              <a:t>Military deliverers leading Israel to war</a:t>
            </a:r>
          </a:p>
          <a:p>
            <a:pPr lvl="1">
              <a:defRPr/>
            </a:pPr>
            <a:r>
              <a:rPr lang="en-US" dirty="0" smtClean="0"/>
              <a:t>Judges 2:16</a:t>
            </a:r>
          </a:p>
          <a:p>
            <a:pPr>
              <a:defRPr/>
            </a:pPr>
            <a:r>
              <a:rPr lang="en-US" dirty="0" smtClean="0"/>
              <a:t>Tribal or regional </a:t>
            </a:r>
            <a:r>
              <a:rPr lang="en-US" dirty="0" err="1" smtClean="0"/>
              <a:t>Chieftan</a:t>
            </a:r>
            <a:r>
              <a:rPr lang="en-US" dirty="0" smtClean="0"/>
              <a:t>:  ruled for 40 years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Judh-Heart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906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5638800" y="6400800"/>
            <a:ext cx="990600" cy="76200"/>
          </a:xfrm>
        </p:spPr>
        <p:txBody>
          <a:bodyPr/>
          <a:lstStyle/>
          <a:p>
            <a:pPr>
              <a:defRPr/>
            </a:pPr>
            <a:r>
              <a:rPr lang="en-US" sz="100" smtClean="0"/>
              <a:t>Judah-Heartland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1447800" y="2286000"/>
            <a:ext cx="609600" cy="18288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038600" y="3657600"/>
            <a:ext cx="609600" cy="18288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743200" y="2514600"/>
            <a:ext cx="609600" cy="18288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953000" y="3773488"/>
            <a:ext cx="609600" cy="18288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none" smtClean="0"/>
              <a:t>Samson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Rebellion (13:1) -- retribution (13:1)</a:t>
            </a:r>
          </a:p>
          <a:p>
            <a:pPr>
              <a:defRPr/>
            </a:pPr>
            <a:r>
              <a:rPr lang="en-US" smtClean="0"/>
              <a:t>Three women in Samson’s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none" dirty="0" smtClean="0"/>
              <a:t>Wife from </a:t>
            </a:r>
            <a:r>
              <a:rPr lang="en-US" u="none" dirty="0" err="1" smtClean="0"/>
              <a:t>Timnah</a:t>
            </a:r>
            <a:r>
              <a:rPr lang="en-US" u="none" dirty="0" smtClean="0"/>
              <a:t> (Jud 14)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Parents inability to say “no”</a:t>
            </a:r>
          </a:p>
          <a:p>
            <a:pPr>
              <a:defRPr/>
            </a:pPr>
            <a:r>
              <a:rPr lang="en-US" dirty="0" smtClean="0"/>
              <a:t>Samson’s riddle</a:t>
            </a:r>
          </a:p>
          <a:p>
            <a:pPr>
              <a:defRPr/>
            </a:pPr>
            <a:r>
              <a:rPr lang="en-US" dirty="0" smtClean="0"/>
              <a:t>Why are tears so powerful?</a:t>
            </a:r>
          </a:p>
          <a:p>
            <a:pPr>
              <a:defRPr/>
            </a:pPr>
            <a:r>
              <a:rPr lang="en-US" dirty="0" smtClean="0"/>
              <a:t>How not to treat a woman 14:16, 18</a:t>
            </a:r>
          </a:p>
          <a:p>
            <a:pPr>
              <a:defRPr/>
            </a:pPr>
            <a:r>
              <a:rPr lang="en-US" dirty="0" smtClean="0"/>
              <a:t>What is the relation of the Spirit to people in the OT?  (Jud 14:6, 19)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u="none" smtClean="0"/>
              <a:t>Samson:  cont.</a:t>
            </a: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Prostitute of Gaza:  hauls walls (Jud 16:1)</a:t>
            </a:r>
          </a:p>
          <a:p>
            <a:pPr>
              <a:defRPr/>
            </a:pPr>
            <a:r>
              <a:rPr lang="en-US" sz="2800" b="1" dirty="0" smtClean="0"/>
              <a:t>Delilah (Jud 16)</a:t>
            </a:r>
          </a:p>
          <a:p>
            <a:pPr>
              <a:defRPr/>
            </a:pPr>
            <a:r>
              <a:rPr lang="en-US" sz="2800" b="1" dirty="0" smtClean="0"/>
              <a:t>Are love and lust always so easily separated?</a:t>
            </a:r>
          </a:p>
          <a:p>
            <a:pPr>
              <a:defRPr/>
            </a:pPr>
            <a:r>
              <a:rPr lang="en-US" sz="2800" b="1" dirty="0" smtClean="0"/>
              <a:t>On nagging:  why does it work?</a:t>
            </a:r>
          </a:p>
          <a:p>
            <a:pPr>
              <a:defRPr/>
            </a:pPr>
            <a:r>
              <a:rPr lang="en-US" sz="2800" b="1" dirty="0" smtClean="0"/>
              <a:t>Samson’s stupidity?—time compression</a:t>
            </a:r>
          </a:p>
          <a:p>
            <a:pPr>
              <a:defRPr/>
            </a:pPr>
            <a:r>
              <a:rPr lang="en-US" sz="2800" b="1" dirty="0" smtClean="0"/>
              <a:t>Archaeology and Philistine temples</a:t>
            </a:r>
          </a:p>
          <a:p>
            <a:pPr>
              <a:defRPr/>
            </a:pPr>
            <a:r>
              <a:rPr lang="en-US" sz="2800" b="1" dirty="0" smtClean="0"/>
              <a:t>How could Samson be a hero? (</a:t>
            </a:r>
            <a:r>
              <a:rPr lang="en-US" sz="2800" b="1" dirty="0" err="1" smtClean="0"/>
              <a:t>Heb</a:t>
            </a:r>
            <a:r>
              <a:rPr lang="en-US" sz="2800" b="1" dirty="0" smtClean="0"/>
              <a:t> 11:32)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Tale of 2 Levites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Danite</a:t>
            </a:r>
            <a:r>
              <a:rPr lang="en-US" dirty="0" smtClean="0"/>
              <a:t> Levite (Jud. 17 and 18): Micah –idol, Levite stays, </a:t>
            </a:r>
            <a:r>
              <a:rPr lang="en-US" dirty="0" smtClean="0">
                <a:sym typeface="Wingdings" pitchFamily="2" charset="2"/>
              </a:rPr>
              <a:t> goes with </a:t>
            </a:r>
            <a:r>
              <a:rPr lang="en-US" dirty="0" err="1" smtClean="0">
                <a:sym typeface="Wingdings" pitchFamily="2" charset="2"/>
              </a:rPr>
              <a:t>Danites</a:t>
            </a:r>
            <a:r>
              <a:rPr lang="en-US" dirty="0" smtClean="0">
                <a:sym typeface="Wingdings" pitchFamily="2" charset="2"/>
              </a:rPr>
              <a:t> idolatry center in the north; 18:29-31</a:t>
            </a:r>
          </a:p>
          <a:p>
            <a:pPr>
              <a:defRPr/>
            </a:pPr>
            <a:r>
              <a:rPr lang="en-US" dirty="0" smtClean="0"/>
              <a:t>Levite’s concubine (Judg. 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600" cy="6135275"/>
          </a:xfrm>
        </p:spPr>
      </p:pic>
    </p:spTree>
    <p:extLst>
      <p:ext uri="{BB962C8B-B14F-4D97-AF65-F5344CB8AC3E}">
        <p14:creationId xmlns:p14="http://schemas.microsoft.com/office/powerpoint/2010/main" val="2969042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High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http://biblicalelearning.org/dan-360-images</a:t>
            </a:r>
            <a:r>
              <a:rPr lang="en-US" smtClean="0">
                <a:hlinkClick r:id="rId2"/>
              </a:rPr>
              <a:t>/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Jerusalem-surroundings-Pa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8229600" y="6248400"/>
            <a:ext cx="838200" cy="76200"/>
          </a:xfrm>
        </p:spPr>
        <p:txBody>
          <a:bodyPr/>
          <a:lstStyle/>
          <a:p>
            <a:pPr>
              <a:defRPr/>
            </a:pPr>
            <a:r>
              <a:rPr lang="en-US" sz="100" smtClean="0"/>
              <a:t>Jerusalem-Surroundings</a:t>
            </a:r>
            <a:endParaRPr lang="en-US" smtClean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276600" y="4038600"/>
            <a:ext cx="609600" cy="609600"/>
          </a:xfrm>
          <a:prstGeom prst="ellipse">
            <a:avLst/>
          </a:prstGeom>
          <a:noFill/>
          <a:ln w="635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019800" y="4092575"/>
            <a:ext cx="609600" cy="609600"/>
          </a:xfrm>
          <a:prstGeom prst="ellipse">
            <a:avLst/>
          </a:prstGeom>
          <a:noFill/>
          <a:ln w="635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none" dirty="0" err="1" smtClean="0"/>
              <a:t>Benjaminite</a:t>
            </a:r>
            <a:r>
              <a:rPr lang="en-US" u="none" dirty="0" smtClean="0"/>
              <a:t> tribal destruction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Story line:  Levite to Bethlehem (Jud. 19)</a:t>
            </a:r>
          </a:p>
          <a:p>
            <a:pPr>
              <a:defRPr/>
            </a:pPr>
            <a:r>
              <a:rPr lang="en-US" dirty="0" smtClean="0"/>
              <a:t>Concubine raped and killed </a:t>
            </a:r>
          </a:p>
          <a:p>
            <a:pPr>
              <a:defRPr/>
            </a:pPr>
            <a:r>
              <a:rPr lang="en-US" dirty="0" smtClean="0"/>
              <a:t>Levite’s divide and conquer call for help</a:t>
            </a:r>
          </a:p>
          <a:p>
            <a:pPr>
              <a:defRPr/>
            </a:pPr>
            <a:r>
              <a:rPr lang="en-US" dirty="0" err="1" smtClean="0"/>
              <a:t>Benjaminite’s</a:t>
            </a:r>
            <a:r>
              <a:rPr lang="en-US" dirty="0" smtClean="0"/>
              <a:t> get wives—</a:t>
            </a:r>
            <a:r>
              <a:rPr lang="en-US" dirty="0" err="1" smtClean="0"/>
              <a:t>Jabesh</a:t>
            </a:r>
            <a:r>
              <a:rPr lang="en-US" dirty="0" smtClean="0"/>
              <a:t> Gilead + </a:t>
            </a:r>
            <a:r>
              <a:rPr lang="en-US" dirty="0" smtClean="0">
                <a:sym typeface="Wingdings" pitchFamily="2" charset="2"/>
              </a:rPr>
              <a:t>Shiloh dancers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Why does the Bible include such stories?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none" dirty="0" smtClean="0"/>
              <a:t>Ruth:  Green Fried Steele Magnolias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Series of Tragedies</a:t>
            </a:r>
          </a:p>
          <a:p>
            <a:pPr lvl="1">
              <a:defRPr/>
            </a:pPr>
            <a:r>
              <a:rPr lang="en-US" sz="2400" dirty="0" smtClean="0"/>
              <a:t>Famine</a:t>
            </a:r>
            <a:r>
              <a:rPr lang="en-US" sz="2400" dirty="0" smtClean="0">
                <a:sym typeface="Wingdings" pitchFamily="2" charset="2"/>
              </a:rPr>
              <a:t> Moab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smtClean="0"/>
              <a:t>Death husband and sons</a:t>
            </a:r>
          </a:p>
          <a:p>
            <a:pPr lvl="1">
              <a:defRPr/>
            </a:pPr>
            <a:r>
              <a:rPr lang="en-US" sz="2400" dirty="0" smtClean="0"/>
              <a:t>Male roles in book</a:t>
            </a:r>
          </a:p>
          <a:p>
            <a:pPr>
              <a:defRPr/>
            </a:pPr>
            <a:r>
              <a:rPr lang="en-US" sz="2800" dirty="0" smtClean="0"/>
              <a:t>Use of Names in Ruth: </a:t>
            </a:r>
            <a:r>
              <a:rPr lang="en-US" sz="2800" dirty="0" err="1" smtClean="0"/>
              <a:t>Elimelech</a:t>
            </a:r>
            <a:r>
              <a:rPr lang="en-US" sz="2800" dirty="0" smtClean="0"/>
              <a:t>, </a:t>
            </a:r>
            <a:r>
              <a:rPr lang="en-US" sz="2800" dirty="0" err="1" smtClean="0"/>
              <a:t>Mahlon</a:t>
            </a:r>
            <a:r>
              <a:rPr lang="en-US" sz="2800" dirty="0" smtClean="0"/>
              <a:t>, </a:t>
            </a:r>
            <a:r>
              <a:rPr lang="en-US" sz="2800" dirty="0" err="1" smtClean="0"/>
              <a:t>Kilion</a:t>
            </a:r>
            <a:r>
              <a:rPr lang="en-US" sz="2800" dirty="0" smtClean="0"/>
              <a:t>, Naomi/</a:t>
            </a:r>
            <a:r>
              <a:rPr lang="en-US" sz="2800" dirty="0" err="1" smtClean="0"/>
              <a:t>Marah</a:t>
            </a:r>
            <a:r>
              <a:rPr lang="en-US" sz="2800" dirty="0" smtClean="0"/>
              <a:t> 1:20, Ruth, Boaz</a:t>
            </a:r>
          </a:p>
          <a:p>
            <a:pPr>
              <a:defRPr/>
            </a:pPr>
            <a:r>
              <a:rPr lang="en-US" sz="2800" dirty="0" smtClean="0"/>
              <a:t>On friendship:  Naomi &amp; Ruth discourse 1:16 (loyalty to Naomi/YHWH)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none" smtClean="0"/>
              <a:t>Participation of each Generation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Joshua took the all the land (Jos 21:43-45)</a:t>
            </a:r>
          </a:p>
          <a:p>
            <a:pPr>
              <a:defRPr/>
            </a:pPr>
            <a:r>
              <a:rPr lang="en-US" dirty="0" smtClean="0"/>
              <a:t>Tension with Judges:--not really  (Jud 1:20f) </a:t>
            </a:r>
          </a:p>
          <a:p>
            <a:pPr>
              <a:defRPr/>
            </a:pPr>
            <a:r>
              <a:rPr lang="en-US" dirty="0" smtClean="0"/>
              <a:t>Conditionality of the covenant (Jud 2:20-22), some left to test Israel </a:t>
            </a:r>
          </a:p>
          <a:p>
            <a:pPr>
              <a:defRPr/>
            </a:pPr>
            <a:r>
              <a:rPr lang="en-US" dirty="0" smtClean="0"/>
              <a:t>Cross generational communication (Jud 2:10f)—teach each generation warfare (3:1f)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26" descr="D:\Bible Maps\Cleave-Maps\Dead-Sea-P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5" y="0"/>
            <a:ext cx="9329014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7391400" y="6324600"/>
            <a:ext cx="990600" cy="152400"/>
          </a:xfrm>
        </p:spPr>
        <p:txBody>
          <a:bodyPr/>
          <a:lstStyle/>
          <a:p>
            <a:pPr>
              <a:defRPr/>
            </a:pPr>
            <a:r>
              <a:rPr lang="en-US" sz="100" smtClean="0"/>
              <a:t>Dead Sea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86000" y="6477000"/>
            <a:ext cx="609600" cy="609600"/>
          </a:xfrm>
          <a:prstGeom prst="ellipse">
            <a:avLst/>
          </a:prstGeom>
          <a:noFill/>
          <a:ln w="635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419600" y="304800"/>
            <a:ext cx="3048000" cy="13716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TextBox 1"/>
          <p:cNvSpPr txBox="1">
            <a:spLocks noChangeArrowheads="1"/>
          </p:cNvSpPr>
          <p:nvPr/>
        </p:nvSpPr>
        <p:spPr bwMode="auto">
          <a:xfrm>
            <a:off x="5257800" y="496888"/>
            <a:ext cx="1500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>
                <a:solidFill>
                  <a:schemeClr val="bg1"/>
                </a:solidFill>
              </a:rPr>
              <a:t>Moab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5192713" y="496888"/>
            <a:ext cx="15017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>
                <a:solidFill>
                  <a:srgbClr val="FFFF00"/>
                </a:solidFill>
              </a:rPr>
              <a:t>Moab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5606" grpId="0"/>
      <p:bldP spid="2560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0563"/>
            <a:ext cx="9144000" cy="823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810000" y="3733800"/>
            <a:ext cx="152400" cy="2286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3653135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Bethlehem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029200" y="4648200"/>
            <a:ext cx="1219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none" smtClean="0"/>
              <a:t>Ruth:  cont.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 circumstances effect one’s view of God (1:20)</a:t>
            </a:r>
          </a:p>
          <a:p>
            <a:pPr>
              <a:defRPr/>
            </a:pPr>
            <a:r>
              <a:rPr lang="en-US" dirty="0" smtClean="0"/>
              <a:t>Gleaning machine: </a:t>
            </a:r>
            <a:r>
              <a:rPr lang="en-US" dirty="0" err="1" smtClean="0"/>
              <a:t>ch.</a:t>
            </a:r>
            <a:r>
              <a:rPr lang="en-US" dirty="0" smtClean="0"/>
              <a:t> 2</a:t>
            </a:r>
          </a:p>
          <a:p>
            <a:pPr>
              <a:defRPr/>
            </a:pPr>
            <a:r>
              <a:rPr lang="en-US" dirty="0" smtClean="0"/>
              <a:t>Boaz male role model:  kinsman- redeemer, </a:t>
            </a:r>
            <a:r>
              <a:rPr lang="en-US" dirty="0" err="1" smtClean="0"/>
              <a:t>threshingfloor</a:t>
            </a:r>
            <a:r>
              <a:rPr lang="en-US" dirty="0" smtClean="0"/>
              <a:t> values</a:t>
            </a:r>
          </a:p>
          <a:p>
            <a:pPr>
              <a:defRPr/>
            </a:pPr>
            <a:r>
              <a:rPr lang="en-US" dirty="0" smtClean="0"/>
              <a:t>Levirate </a:t>
            </a:r>
            <a:r>
              <a:rPr lang="en-US" dirty="0" smtClean="0"/>
              <a:t>marriage, city gate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Benjaminite</a:t>
            </a:r>
            <a:r>
              <a:rPr lang="en-US" dirty="0" smtClean="0"/>
              <a:t> destruction /  Ruth    why?  </a:t>
            </a:r>
          </a:p>
          <a:p>
            <a:pPr>
              <a:defRPr/>
            </a:pPr>
            <a:r>
              <a:rPr lang="en-US" dirty="0" smtClean="0"/>
              <a:t>Genealogy of </a:t>
            </a:r>
            <a:r>
              <a:rPr lang="en-US" dirty="0" err="1" smtClean="0"/>
              <a:t>David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Jesus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Main Themes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Need for a king (</a:t>
            </a:r>
            <a:r>
              <a:rPr lang="en-US" dirty="0" err="1" smtClean="0"/>
              <a:t>Judg</a:t>
            </a:r>
            <a:r>
              <a:rPr lang="en-US" dirty="0" smtClean="0"/>
              <a:t> 17:6)—Judah pushed (northern tribes negative)</a:t>
            </a:r>
          </a:p>
          <a:p>
            <a:pPr>
              <a:defRPr/>
            </a:pPr>
            <a:r>
              <a:rPr lang="en-US" dirty="0" smtClean="0"/>
              <a:t>Main theme:  everyone did what was right in his own eyes (</a:t>
            </a:r>
            <a:r>
              <a:rPr lang="en-US" dirty="0" err="1" smtClean="0"/>
              <a:t>Judg</a:t>
            </a:r>
            <a:r>
              <a:rPr lang="en-US" dirty="0" smtClean="0"/>
              <a:t> 21:25)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none" smtClean="0"/>
              <a:t>Judges cycle: ROC DR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Rebellion:</a:t>
            </a:r>
            <a:r>
              <a:rPr lang="en-US" dirty="0" smtClean="0"/>
              <a:t>       people did evil in eyes… </a:t>
            </a:r>
          </a:p>
          <a:p>
            <a:pPr>
              <a:defRPr/>
            </a:pPr>
            <a:r>
              <a:rPr lang="en-US" u="sng" dirty="0" smtClean="0"/>
              <a:t>Oppression:</a:t>
            </a:r>
            <a:r>
              <a:rPr lang="en-US" dirty="0" smtClean="0"/>
              <a:t>    sold into the hands of ...</a:t>
            </a:r>
          </a:p>
          <a:p>
            <a:pPr>
              <a:defRPr/>
            </a:pPr>
            <a:r>
              <a:rPr lang="en-US" u="sng" dirty="0" smtClean="0"/>
              <a:t>Cry:</a:t>
            </a:r>
            <a:r>
              <a:rPr lang="en-US" dirty="0" smtClean="0"/>
              <a:t>                  people cry to the LORD</a:t>
            </a:r>
          </a:p>
          <a:p>
            <a:pPr>
              <a:defRPr/>
            </a:pPr>
            <a:r>
              <a:rPr lang="en-US" u="sng" dirty="0" smtClean="0"/>
              <a:t>Deliverance:</a:t>
            </a:r>
            <a:r>
              <a:rPr lang="en-US" dirty="0" smtClean="0"/>
              <a:t>    God raises up a judge</a:t>
            </a:r>
          </a:p>
          <a:p>
            <a:pPr>
              <a:defRPr/>
            </a:pPr>
            <a:r>
              <a:rPr lang="en-US" u="sng" dirty="0" smtClean="0"/>
              <a:t>Rest:</a:t>
            </a:r>
            <a:r>
              <a:rPr lang="en-US" dirty="0" smtClean="0"/>
              <a:t>                 judge ruled for x years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none" smtClean="0"/>
              <a:t>Ehud:  mini cycle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Rebellion 3:12 “once again Israel did evil in eyes of Lord”</a:t>
            </a:r>
          </a:p>
          <a:p>
            <a:pPr>
              <a:defRPr/>
            </a:pPr>
            <a:r>
              <a:rPr lang="en-US" sz="2800" dirty="0" smtClean="0"/>
              <a:t>Retribution 3:12b-14 sold into hands of </a:t>
            </a:r>
            <a:r>
              <a:rPr lang="en-US" sz="2800" dirty="0" err="1" smtClean="0"/>
              <a:t>Eglon</a:t>
            </a:r>
            <a:r>
              <a:rPr lang="en-US" sz="2800" dirty="0" smtClean="0"/>
              <a:t> fat king of Moab (geography)</a:t>
            </a:r>
          </a:p>
          <a:p>
            <a:pPr>
              <a:defRPr/>
            </a:pPr>
            <a:r>
              <a:rPr lang="en-US" sz="2800" dirty="0" smtClean="0"/>
              <a:t>Relents:   Ehud’s left-handed weirdness is God’s opportunity </a:t>
            </a:r>
          </a:p>
          <a:p>
            <a:pPr lvl="1">
              <a:defRPr/>
            </a:pPr>
            <a:r>
              <a:rPr lang="en-US" sz="2400" dirty="0" smtClean="0"/>
              <a:t>Escape 3:23f—NLT—latrine escape</a:t>
            </a:r>
          </a:p>
          <a:p>
            <a:pPr>
              <a:defRPr/>
            </a:pPr>
            <a:r>
              <a:rPr lang="en-US" sz="2800" dirty="0" smtClean="0"/>
              <a:t>Rest</a:t>
            </a:r>
            <a:r>
              <a:rPr lang="en-US" sz="2800" smtClean="0"/>
              <a:t>:  3:30 – 80 years 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8196" name="Picture 4" descr="079-Ammon-Moab-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7800"/>
            <a:ext cx="9144000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922713" y="-161925"/>
            <a:ext cx="5257800" cy="21971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none" smtClean="0"/>
              <a:t>Deborah:  women in leadership?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Jud 4:4:  she’s married, she’s a leader, she tells men what to do, she’s approved by God.  </a:t>
            </a:r>
          </a:p>
          <a:p>
            <a:pPr>
              <a:defRPr/>
            </a:pPr>
            <a:r>
              <a:rPr lang="en-US" dirty="0" smtClean="0"/>
              <a:t>How do you explain that?</a:t>
            </a:r>
          </a:p>
          <a:p>
            <a:pPr>
              <a:defRPr/>
            </a:pPr>
            <a:r>
              <a:rPr lang="en-US" dirty="0" smtClean="0"/>
              <a:t>How do you fit that with 1 </a:t>
            </a:r>
            <a:r>
              <a:rPr lang="en-US" dirty="0" err="1" smtClean="0"/>
              <a:t>Cor</a:t>
            </a:r>
            <a:r>
              <a:rPr lang="en-US" dirty="0" smtClean="0"/>
              <a:t> 14:33f and 1 Tim 2:11-15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u="none" smtClean="0"/>
              <a:t>Answers?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God uses women when there are no good men.  --Barak </a:t>
            </a:r>
            <a:r>
              <a:rPr lang="en-US" dirty="0" err="1" smtClean="0"/>
              <a:t>whimpish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Deborah is an exception.  Exceptions prove the rule</a:t>
            </a:r>
          </a:p>
          <a:p>
            <a:pPr>
              <a:defRPr/>
            </a:pPr>
            <a:r>
              <a:rPr lang="en-US" dirty="0" smtClean="0"/>
              <a:t>Progressive revelation:  Paul’s statements tell the way it should be</a:t>
            </a:r>
          </a:p>
          <a:p>
            <a:pPr>
              <a:defRPr/>
            </a:pPr>
            <a:r>
              <a:rPr lang="en-US" dirty="0" smtClean="0"/>
              <a:t>Gal. 3:28 principle; Eph. 5:21—Scriptural dissonance-cultural issue</a:t>
            </a:r>
          </a:p>
          <a:p>
            <a:pPr>
              <a:defRPr/>
            </a:pPr>
            <a:r>
              <a:rPr lang="en-US" dirty="0" smtClean="0"/>
              <a:t>Competence and gifts not gender (Huldah, Philip’s prophesying daughters)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theme/theme1.xml><?xml version="1.0" encoding="utf-8"?>
<a:theme xmlns:a="http://schemas.openxmlformats.org/drawingml/2006/main" name="forests">
  <a:themeElements>
    <a:clrScheme name="">
      <a:dk1>
        <a:srgbClr val="003530"/>
      </a:dk1>
      <a:lt1>
        <a:srgbClr val="C0FEF9"/>
      </a:lt1>
      <a:dk2>
        <a:srgbClr val="004E47"/>
      </a:dk2>
      <a:lt2>
        <a:srgbClr val="E3BEFF"/>
      </a:lt2>
      <a:accent1>
        <a:srgbClr val="CF0E30"/>
      </a:accent1>
      <a:accent2>
        <a:srgbClr val="00B7A5"/>
      </a:accent2>
      <a:accent3>
        <a:srgbClr val="AAB2B1"/>
      </a:accent3>
      <a:accent4>
        <a:srgbClr val="A4D9D5"/>
      </a:accent4>
      <a:accent5>
        <a:srgbClr val="E4AAAD"/>
      </a:accent5>
      <a:accent6>
        <a:srgbClr val="00A695"/>
      </a:accent6>
      <a:hlink>
        <a:srgbClr val="9234DB"/>
      </a:hlink>
      <a:folHlink>
        <a:srgbClr val="006B61"/>
      </a:folHlink>
    </a:clrScheme>
    <a:fontScheme name="forests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orest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es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est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est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est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est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est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c:\msoffice\powerpnt\template\sldshow\forests.ppt</Template>
  <TotalTime>2379</TotalTime>
  <Pages>18</Pages>
  <Words>902</Words>
  <Application>Microsoft Office PowerPoint</Application>
  <PresentationFormat>On-screen Show (4:3)</PresentationFormat>
  <Paragraphs>123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Book Antiqua</vt:lpstr>
      <vt:lpstr>Times New Roman</vt:lpstr>
      <vt:lpstr>Wingdings</vt:lpstr>
      <vt:lpstr>forests</vt:lpstr>
      <vt:lpstr>Judges</vt:lpstr>
      <vt:lpstr>Meet the Judge</vt:lpstr>
      <vt:lpstr>Participation of each Generation</vt:lpstr>
      <vt:lpstr>Main Themes</vt:lpstr>
      <vt:lpstr>Judges cycle: ROC DR</vt:lpstr>
      <vt:lpstr>Ehud:  mini cycle</vt:lpstr>
      <vt:lpstr>PowerPoint Presentation</vt:lpstr>
      <vt:lpstr>Deborah:  women in leadership?</vt:lpstr>
      <vt:lpstr>Answers?</vt:lpstr>
      <vt:lpstr>Galilee-Jezreel</vt:lpstr>
      <vt:lpstr>Woman with a hammer</vt:lpstr>
      <vt:lpstr>Gideon and Midian:  Judg 6</vt:lpstr>
      <vt:lpstr>Avdat Winepress</vt:lpstr>
      <vt:lpstr>PowerPoint Presentation</vt:lpstr>
      <vt:lpstr>How does one determine God’s will?</vt:lpstr>
      <vt:lpstr>PowerPoint Presentation</vt:lpstr>
      <vt:lpstr>Are there fables in the Bible? (Jud 9)</vt:lpstr>
      <vt:lpstr>Jephthah</vt:lpstr>
      <vt:lpstr>Samson (Σαμψων: Sampson)</vt:lpstr>
      <vt:lpstr>Judah-Heartland</vt:lpstr>
      <vt:lpstr>Samson</vt:lpstr>
      <vt:lpstr>Wife from Timnah (Jud 14)</vt:lpstr>
      <vt:lpstr>Samson:  cont.</vt:lpstr>
      <vt:lpstr>Tale of 2 Levites</vt:lpstr>
      <vt:lpstr>PowerPoint Presentation</vt:lpstr>
      <vt:lpstr>Dan High Place</vt:lpstr>
      <vt:lpstr>Jerusalem-Surroundings</vt:lpstr>
      <vt:lpstr>Benjaminite tribal destruction</vt:lpstr>
      <vt:lpstr>Ruth:  Green Fried Steele Magnolias</vt:lpstr>
      <vt:lpstr>Dead Sea</vt:lpstr>
      <vt:lpstr>PowerPoint Presentation</vt:lpstr>
      <vt:lpstr>Ruth:  cont.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Judges</dc:title>
  <dc:creator>ted hildebrandt</dc:creator>
  <cp:lastModifiedBy>Ted Hildebrandt</cp:lastModifiedBy>
  <cp:revision>122</cp:revision>
  <cp:lastPrinted>1601-01-01T00:00:00Z</cp:lastPrinted>
  <dcterms:created xsi:type="dcterms:W3CDTF">1995-11-07T11:14:56Z</dcterms:created>
  <dcterms:modified xsi:type="dcterms:W3CDTF">2019-11-19T17:27:17Z</dcterms:modified>
</cp:coreProperties>
</file>