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86" r:id="rId4"/>
    <p:sldId id="287" r:id="rId5"/>
    <p:sldId id="258" r:id="rId6"/>
    <p:sldId id="282" r:id="rId7"/>
    <p:sldId id="278" r:id="rId8"/>
    <p:sldId id="294" r:id="rId9"/>
    <p:sldId id="288" r:id="rId10"/>
    <p:sldId id="259" r:id="rId11"/>
    <p:sldId id="260" r:id="rId12"/>
    <p:sldId id="279" r:id="rId13"/>
    <p:sldId id="261" r:id="rId14"/>
    <p:sldId id="262" r:id="rId15"/>
    <p:sldId id="263" r:id="rId16"/>
    <p:sldId id="285" r:id="rId17"/>
    <p:sldId id="264" r:id="rId18"/>
    <p:sldId id="265" r:id="rId19"/>
    <p:sldId id="266" r:id="rId20"/>
    <p:sldId id="283" r:id="rId21"/>
    <p:sldId id="289" r:id="rId22"/>
    <p:sldId id="290" r:id="rId23"/>
    <p:sldId id="293" r:id="rId24"/>
    <p:sldId id="267" r:id="rId25"/>
    <p:sldId id="268" r:id="rId26"/>
    <p:sldId id="269" r:id="rId27"/>
    <p:sldId id="270" r:id="rId28"/>
    <p:sldId id="271" r:id="rId29"/>
    <p:sldId id="272" r:id="rId30"/>
    <p:sldId id="292" r:id="rId31"/>
    <p:sldId id="273" r:id="rId32"/>
    <p:sldId id="276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80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01" autoAdjust="0"/>
    <p:restoredTop sz="94595" autoAdjust="0"/>
  </p:normalViewPr>
  <p:slideViewPr>
    <p:cSldViewPr>
      <p:cViewPr varScale="1">
        <p:scale>
          <a:sx n="87" d="100"/>
          <a:sy n="87" d="100"/>
        </p:scale>
        <p:origin x="90" y="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i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i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 i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 i="1">
                <a:cs typeface="+mn-cs"/>
              </a:defRPr>
            </a:lvl1pPr>
          </a:lstStyle>
          <a:p>
            <a:pPr>
              <a:defRPr/>
            </a:pPr>
            <a:fld id="{C39FB3A7-6BB1-4F08-A0C8-2CEA2B1CEB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97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i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i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 i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 i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3D227EDC-7F06-4F9F-9CE6-9585FF3987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4823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42521033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>
              <a:defRPr/>
            </a:pPr>
            <a:fld id="{A0F9B8F8-B1CA-4130-A417-8A1474BFB2FA}" type="slidenum">
              <a:rPr lang="en-US" sz="1000" smtClean="0">
                <a:latin typeface="Times New Roman" pitchFamily="18" charset="0"/>
              </a:rPr>
              <a:pPr>
                <a:defRPr/>
              </a:pPr>
              <a:t>1</a:t>
            </a:fld>
            <a:endParaRPr lang="en-US" sz="1000" smtClean="0"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10026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EE918-7BFA-423C-A018-BFADBADC1A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622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29FDF-8188-4386-A792-3CC6603FAE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33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3075" y="271463"/>
            <a:ext cx="1943100" cy="5595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271463"/>
            <a:ext cx="5680075" cy="5595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E912B-A2E1-4425-89C3-827483462A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876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BFF5E-6227-48C3-B7FD-08E46EF702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730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3BB05-EF1B-4347-B1FC-325069FE4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147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85925"/>
            <a:ext cx="3805238" cy="4181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8238" y="1685925"/>
            <a:ext cx="3805237" cy="4181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0CD67-1142-4C2D-AD60-87E971E3D4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819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D6BB8-8815-4A45-95CD-D01BF0697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169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BDF9D-21C0-4F8B-8051-14CEF66B78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43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1D0CC-4930-4331-BE7B-3AA1874362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722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3D6A0-2824-4713-9CD9-35A7DBD5C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87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6262B-911A-42A7-8718-E710E8FBF2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207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9804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90BEABB-A9D0-4360-9BDC-F3E6F707F7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0" y="385763"/>
            <a:ext cx="9134475" cy="6188075"/>
            <a:chOff x="0" y="243"/>
            <a:chExt cx="5754" cy="3898"/>
          </a:xfrm>
        </p:grpSpPr>
        <p:grpSp>
          <p:nvGrpSpPr>
            <p:cNvPr id="1032" name="Group 10"/>
            <p:cNvGrpSpPr>
              <a:grpSpLocks/>
            </p:cNvGrpSpPr>
            <p:nvPr/>
          </p:nvGrpSpPr>
          <p:grpSpPr bwMode="auto">
            <a:xfrm>
              <a:off x="0" y="243"/>
              <a:ext cx="609" cy="288"/>
              <a:chOff x="0" y="243"/>
              <a:chExt cx="609" cy="288"/>
            </a:xfrm>
          </p:grpSpPr>
          <p:sp>
            <p:nvSpPr>
              <p:cNvPr id="1037" name="Freeform 5"/>
              <p:cNvSpPr>
                <a:spLocks/>
              </p:cNvSpPr>
              <p:nvPr/>
            </p:nvSpPr>
            <p:spPr bwMode="auto">
              <a:xfrm>
                <a:off x="0" y="243"/>
                <a:ext cx="202" cy="288"/>
              </a:xfrm>
              <a:custGeom>
                <a:avLst/>
                <a:gdLst>
                  <a:gd name="T0" fmla="*/ 0 w 202"/>
                  <a:gd name="T1" fmla="*/ 0 h 288"/>
                  <a:gd name="T2" fmla="*/ 201 w 202"/>
                  <a:gd name="T3" fmla="*/ 0 h 288"/>
                  <a:gd name="T4" fmla="*/ 165 w 202"/>
                  <a:gd name="T5" fmla="*/ 287 h 288"/>
                  <a:gd name="T6" fmla="*/ 0 w 202"/>
                  <a:gd name="T7" fmla="*/ 287 h 288"/>
                  <a:gd name="T8" fmla="*/ 0 w 202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2" h="288">
                    <a:moveTo>
                      <a:pt x="0" y="0"/>
                    </a:moveTo>
                    <a:lnTo>
                      <a:pt x="201" y="0"/>
                    </a:lnTo>
                    <a:lnTo>
                      <a:pt x="165" y="287"/>
                    </a:lnTo>
                    <a:lnTo>
                      <a:pt x="0" y="287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" name="Freeform 6"/>
              <p:cNvSpPr>
                <a:spLocks/>
              </p:cNvSpPr>
              <p:nvPr/>
            </p:nvSpPr>
            <p:spPr bwMode="auto">
              <a:xfrm>
                <a:off x="187" y="243"/>
                <a:ext cx="167" cy="288"/>
              </a:xfrm>
              <a:custGeom>
                <a:avLst/>
                <a:gdLst>
                  <a:gd name="T0" fmla="*/ 34 w 167"/>
                  <a:gd name="T1" fmla="*/ 0 h 288"/>
                  <a:gd name="T2" fmla="*/ 0 w 167"/>
                  <a:gd name="T3" fmla="*/ 287 h 288"/>
                  <a:gd name="T4" fmla="*/ 132 w 167"/>
                  <a:gd name="T5" fmla="*/ 287 h 288"/>
                  <a:gd name="T6" fmla="*/ 166 w 167"/>
                  <a:gd name="T7" fmla="*/ 0 h 288"/>
                  <a:gd name="T8" fmla="*/ 34 w 167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7" h="288">
                    <a:moveTo>
                      <a:pt x="34" y="0"/>
                    </a:moveTo>
                    <a:lnTo>
                      <a:pt x="0" y="287"/>
                    </a:lnTo>
                    <a:lnTo>
                      <a:pt x="132" y="287"/>
                    </a:lnTo>
                    <a:lnTo>
                      <a:pt x="166" y="0"/>
                    </a:lnTo>
                    <a:lnTo>
                      <a:pt x="34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" name="Freeform 7"/>
              <p:cNvSpPr>
                <a:spLocks/>
              </p:cNvSpPr>
              <p:nvPr/>
            </p:nvSpPr>
            <p:spPr bwMode="auto">
              <a:xfrm>
                <a:off x="337" y="243"/>
                <a:ext cx="139" cy="288"/>
              </a:xfrm>
              <a:custGeom>
                <a:avLst/>
                <a:gdLst>
                  <a:gd name="T0" fmla="*/ 35 w 139"/>
                  <a:gd name="T1" fmla="*/ 0 h 288"/>
                  <a:gd name="T2" fmla="*/ 0 w 139"/>
                  <a:gd name="T3" fmla="*/ 287 h 288"/>
                  <a:gd name="T4" fmla="*/ 104 w 139"/>
                  <a:gd name="T5" fmla="*/ 287 h 288"/>
                  <a:gd name="T6" fmla="*/ 138 w 139"/>
                  <a:gd name="T7" fmla="*/ 0 h 288"/>
                  <a:gd name="T8" fmla="*/ 35 w 139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9" h="288">
                    <a:moveTo>
                      <a:pt x="35" y="0"/>
                    </a:moveTo>
                    <a:lnTo>
                      <a:pt x="0" y="287"/>
                    </a:lnTo>
                    <a:lnTo>
                      <a:pt x="104" y="287"/>
                    </a:lnTo>
                    <a:lnTo>
                      <a:pt x="138" y="0"/>
                    </a:lnTo>
                    <a:lnTo>
                      <a:pt x="35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" name="Freeform 8"/>
              <p:cNvSpPr>
                <a:spLocks/>
              </p:cNvSpPr>
              <p:nvPr/>
            </p:nvSpPr>
            <p:spPr bwMode="auto">
              <a:xfrm>
                <a:off x="457" y="243"/>
                <a:ext cx="103" cy="288"/>
              </a:xfrm>
              <a:custGeom>
                <a:avLst/>
                <a:gdLst>
                  <a:gd name="T0" fmla="*/ 34 w 103"/>
                  <a:gd name="T1" fmla="*/ 0 h 288"/>
                  <a:gd name="T2" fmla="*/ 0 w 103"/>
                  <a:gd name="T3" fmla="*/ 287 h 288"/>
                  <a:gd name="T4" fmla="*/ 68 w 103"/>
                  <a:gd name="T5" fmla="*/ 287 h 288"/>
                  <a:gd name="T6" fmla="*/ 102 w 103"/>
                  <a:gd name="T7" fmla="*/ 0 h 288"/>
                  <a:gd name="T8" fmla="*/ 34 w 103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3" h="288">
                    <a:moveTo>
                      <a:pt x="34" y="0"/>
                    </a:moveTo>
                    <a:lnTo>
                      <a:pt x="0" y="287"/>
                    </a:lnTo>
                    <a:lnTo>
                      <a:pt x="68" y="287"/>
                    </a:lnTo>
                    <a:lnTo>
                      <a:pt x="102" y="0"/>
                    </a:lnTo>
                    <a:lnTo>
                      <a:pt x="34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" name="Freeform 9"/>
              <p:cNvSpPr>
                <a:spLocks/>
              </p:cNvSpPr>
              <p:nvPr/>
            </p:nvSpPr>
            <p:spPr bwMode="auto">
              <a:xfrm>
                <a:off x="539" y="243"/>
                <a:ext cx="70" cy="288"/>
              </a:xfrm>
              <a:custGeom>
                <a:avLst/>
                <a:gdLst>
                  <a:gd name="T0" fmla="*/ 33 w 70"/>
                  <a:gd name="T1" fmla="*/ 0 h 288"/>
                  <a:gd name="T2" fmla="*/ 0 w 70"/>
                  <a:gd name="T3" fmla="*/ 287 h 288"/>
                  <a:gd name="T4" fmla="*/ 35 w 70"/>
                  <a:gd name="T5" fmla="*/ 287 h 288"/>
                  <a:gd name="T6" fmla="*/ 69 w 70"/>
                  <a:gd name="T7" fmla="*/ 0 h 288"/>
                  <a:gd name="T8" fmla="*/ 33 w 70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" h="288">
                    <a:moveTo>
                      <a:pt x="33" y="0"/>
                    </a:moveTo>
                    <a:lnTo>
                      <a:pt x="0" y="287"/>
                    </a:lnTo>
                    <a:lnTo>
                      <a:pt x="35" y="287"/>
                    </a:lnTo>
                    <a:lnTo>
                      <a:pt x="69" y="0"/>
                    </a:lnTo>
                    <a:lnTo>
                      <a:pt x="33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3" name="Group 14"/>
            <p:cNvGrpSpPr>
              <a:grpSpLocks/>
            </p:cNvGrpSpPr>
            <p:nvPr/>
          </p:nvGrpSpPr>
          <p:grpSpPr bwMode="auto">
            <a:xfrm>
              <a:off x="528" y="3942"/>
              <a:ext cx="5226" cy="199"/>
              <a:chOff x="528" y="3942"/>
              <a:chExt cx="5226" cy="199"/>
            </a:xfrm>
          </p:grpSpPr>
          <p:sp>
            <p:nvSpPr>
              <p:cNvPr id="1034" name="Freeform 11"/>
              <p:cNvSpPr>
                <a:spLocks/>
              </p:cNvSpPr>
              <p:nvPr/>
            </p:nvSpPr>
            <p:spPr bwMode="auto">
              <a:xfrm>
                <a:off x="528" y="4092"/>
                <a:ext cx="5226" cy="49"/>
              </a:xfrm>
              <a:custGeom>
                <a:avLst/>
                <a:gdLst>
                  <a:gd name="T0" fmla="*/ 0 w 5226"/>
                  <a:gd name="T1" fmla="*/ 48 h 49"/>
                  <a:gd name="T2" fmla="*/ 5225 w 5226"/>
                  <a:gd name="T3" fmla="*/ 48 h 49"/>
                  <a:gd name="T4" fmla="*/ 5225 w 5226"/>
                  <a:gd name="T5" fmla="*/ 0 h 49"/>
                  <a:gd name="T6" fmla="*/ 12 w 5226"/>
                  <a:gd name="T7" fmla="*/ 0 h 49"/>
                  <a:gd name="T8" fmla="*/ 0 w 5226"/>
                  <a:gd name="T9" fmla="*/ 48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26" h="49">
                    <a:moveTo>
                      <a:pt x="0" y="48"/>
                    </a:moveTo>
                    <a:lnTo>
                      <a:pt x="5225" y="48"/>
                    </a:lnTo>
                    <a:lnTo>
                      <a:pt x="5225" y="0"/>
                    </a:lnTo>
                    <a:lnTo>
                      <a:pt x="12" y="0"/>
                    </a:lnTo>
                    <a:lnTo>
                      <a:pt x="0" y="48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" name="Freeform 12"/>
              <p:cNvSpPr>
                <a:spLocks/>
              </p:cNvSpPr>
              <p:nvPr/>
            </p:nvSpPr>
            <p:spPr bwMode="auto">
              <a:xfrm>
                <a:off x="545" y="4017"/>
                <a:ext cx="5209" cy="49"/>
              </a:xfrm>
              <a:custGeom>
                <a:avLst/>
                <a:gdLst>
                  <a:gd name="T0" fmla="*/ 0 w 5209"/>
                  <a:gd name="T1" fmla="*/ 48 h 49"/>
                  <a:gd name="T2" fmla="*/ 5208 w 5209"/>
                  <a:gd name="T3" fmla="*/ 48 h 49"/>
                  <a:gd name="T4" fmla="*/ 5208 w 5209"/>
                  <a:gd name="T5" fmla="*/ 0 h 49"/>
                  <a:gd name="T6" fmla="*/ 12 w 5209"/>
                  <a:gd name="T7" fmla="*/ 0 h 49"/>
                  <a:gd name="T8" fmla="*/ 0 w 5209"/>
                  <a:gd name="T9" fmla="*/ 48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09" h="49">
                    <a:moveTo>
                      <a:pt x="0" y="48"/>
                    </a:moveTo>
                    <a:lnTo>
                      <a:pt x="5208" y="48"/>
                    </a:lnTo>
                    <a:lnTo>
                      <a:pt x="5208" y="0"/>
                    </a:lnTo>
                    <a:lnTo>
                      <a:pt x="12" y="0"/>
                    </a:lnTo>
                    <a:lnTo>
                      <a:pt x="0" y="48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" name="Freeform 13"/>
              <p:cNvSpPr>
                <a:spLocks/>
              </p:cNvSpPr>
              <p:nvPr/>
            </p:nvSpPr>
            <p:spPr bwMode="auto">
              <a:xfrm>
                <a:off x="562" y="3942"/>
                <a:ext cx="5192" cy="51"/>
              </a:xfrm>
              <a:custGeom>
                <a:avLst/>
                <a:gdLst>
                  <a:gd name="T0" fmla="*/ 0 w 5192"/>
                  <a:gd name="T1" fmla="*/ 50 h 51"/>
                  <a:gd name="T2" fmla="*/ 5191 w 5192"/>
                  <a:gd name="T3" fmla="*/ 48 h 51"/>
                  <a:gd name="T4" fmla="*/ 5191 w 5192"/>
                  <a:gd name="T5" fmla="*/ 0 h 51"/>
                  <a:gd name="T6" fmla="*/ 12 w 5192"/>
                  <a:gd name="T7" fmla="*/ 0 h 51"/>
                  <a:gd name="T8" fmla="*/ 0 w 5192"/>
                  <a:gd name="T9" fmla="*/ 5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92" h="51">
                    <a:moveTo>
                      <a:pt x="0" y="50"/>
                    </a:moveTo>
                    <a:lnTo>
                      <a:pt x="5191" y="48"/>
                    </a:lnTo>
                    <a:lnTo>
                      <a:pt x="5191" y="0"/>
                    </a:lnTo>
                    <a:lnTo>
                      <a:pt x="12" y="0"/>
                    </a:lnTo>
                    <a:lnTo>
                      <a:pt x="0" y="5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40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71463"/>
            <a:ext cx="777557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85925"/>
            <a:ext cx="7762875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Char char="»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anchor="ctr"/>
          <a:lstStyle/>
          <a:p>
            <a:pPr algn="ctr">
              <a:defRPr/>
            </a:pPr>
            <a:r>
              <a:rPr lang="zh-CN" altLang="en-US" dirty="0" smtClean="0">
                <a:latin typeface="宋体"/>
                <a:ea typeface="宋体"/>
                <a:cs typeface="宋体"/>
              </a:rPr>
              <a:t>约书亚</a:t>
            </a:r>
            <a:r>
              <a:rPr lang="en-US" dirty="0" smtClean="0">
                <a:latin typeface="宋体"/>
                <a:ea typeface="宋体"/>
                <a:cs typeface="宋体"/>
              </a:rPr>
              <a:t>:  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得到应许之地</a:t>
            </a:r>
            <a:endParaRPr lang="en-US" dirty="0">
              <a:latin typeface="宋体"/>
              <a:ea typeface="宋体"/>
              <a:cs typeface="宋体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/>
            <a:r>
              <a:rPr lang="en-US" altLang="zh-CN" dirty="0" smtClean="0">
                <a:latin typeface="宋体"/>
                <a:ea typeface="宋体"/>
                <a:cs typeface="宋体"/>
              </a:rPr>
              <a:t>3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次战争</a:t>
            </a:r>
            <a:r>
              <a:rPr lang="en-US" dirty="0" smtClean="0">
                <a:latin typeface="宋体"/>
                <a:ea typeface="宋体"/>
                <a:cs typeface="宋体"/>
              </a:rPr>
              <a:t> </a:t>
            </a:r>
          </a:p>
          <a:p>
            <a:pPr marL="342900" indent="-342900"/>
            <a:r>
              <a:rPr lang="en-US" dirty="0" smtClean="0">
                <a:latin typeface="宋体"/>
                <a:ea typeface="宋体"/>
                <a:cs typeface="宋体"/>
              </a:rPr>
              <a:t>2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个问题</a:t>
            </a:r>
            <a:r>
              <a:rPr lang="en-US" dirty="0" smtClean="0">
                <a:latin typeface="宋体"/>
                <a:ea typeface="宋体"/>
                <a:cs typeface="宋体"/>
              </a:rPr>
              <a:t> </a:t>
            </a:r>
          </a:p>
          <a:p>
            <a:pPr marL="342900" indent="-342900"/>
            <a:r>
              <a:rPr lang="zh-CN" altLang="en-US" dirty="0" smtClean="0">
                <a:latin typeface="宋体"/>
                <a:ea typeface="宋体"/>
                <a:cs typeface="宋体"/>
              </a:rPr>
              <a:t>战争</a:t>
            </a:r>
            <a:endParaRPr lang="en-US" dirty="0" smtClean="0">
              <a:latin typeface="宋体"/>
              <a:ea typeface="宋体"/>
              <a:cs typeface="宋体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>
                <a:latin typeface="宋体"/>
                <a:ea typeface="宋体"/>
                <a:cs typeface="宋体"/>
              </a:rPr>
              <a:t>约旦河</a:t>
            </a:r>
            <a:endParaRPr lang="en-US" dirty="0">
              <a:latin typeface="宋体"/>
              <a:ea typeface="宋体"/>
              <a:cs typeface="宋体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>
                <a:latin typeface="宋体"/>
                <a:ea typeface="宋体"/>
                <a:cs typeface="宋体"/>
              </a:rPr>
              <a:t>宽度</a:t>
            </a:r>
            <a:r>
              <a:rPr lang="en-US" dirty="0" smtClean="0">
                <a:latin typeface="宋体"/>
                <a:ea typeface="宋体"/>
                <a:cs typeface="宋体"/>
              </a:rPr>
              <a:t>/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深度</a:t>
            </a:r>
            <a:endParaRPr lang="en-US" altLang="zh-CN" dirty="0" smtClean="0">
              <a:latin typeface="宋体"/>
              <a:ea typeface="宋体"/>
              <a:cs typeface="宋体"/>
            </a:endParaRPr>
          </a:p>
          <a:p>
            <a:r>
              <a:rPr lang="zh-CN" altLang="en-US" dirty="0" smtClean="0">
                <a:latin typeface="宋体"/>
                <a:ea typeface="宋体"/>
                <a:cs typeface="宋体"/>
              </a:rPr>
              <a:t>横渡</a:t>
            </a:r>
            <a:r>
              <a:rPr lang="en-US" dirty="0" smtClean="0">
                <a:latin typeface="宋体"/>
                <a:ea typeface="宋体"/>
                <a:cs typeface="宋体"/>
              </a:rPr>
              <a:t>:  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神迹还是自然现象</a:t>
            </a:r>
            <a:r>
              <a:rPr lang="en-US" dirty="0" smtClean="0">
                <a:latin typeface="宋体"/>
                <a:ea typeface="宋体"/>
                <a:cs typeface="宋体"/>
              </a:rPr>
              <a:t>: 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约书亚记</a:t>
            </a:r>
            <a:r>
              <a:rPr lang="en-US" dirty="0" smtClean="0">
                <a:latin typeface="宋体"/>
                <a:ea typeface="宋体"/>
                <a:cs typeface="宋体"/>
              </a:rPr>
              <a:t>. 3:16</a:t>
            </a:r>
          </a:p>
          <a:p>
            <a:r>
              <a:rPr lang="zh-CN" altLang="en-US" dirty="0" smtClean="0">
                <a:latin typeface="宋体"/>
                <a:ea typeface="宋体"/>
                <a:cs typeface="宋体"/>
              </a:rPr>
              <a:t>为什么是</a:t>
            </a:r>
            <a:r>
              <a:rPr lang="en-US" altLang="zh-CN" dirty="0" smtClean="0">
                <a:latin typeface="宋体"/>
                <a:ea typeface="宋体"/>
                <a:cs typeface="宋体"/>
              </a:rPr>
              <a:t>12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个石头？</a:t>
            </a:r>
            <a:r>
              <a:rPr lang="en-US" dirty="0" smtClean="0">
                <a:latin typeface="宋体"/>
                <a:ea typeface="宋体"/>
                <a:cs typeface="宋体"/>
              </a:rPr>
              <a:t>--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联合的整体</a:t>
            </a:r>
            <a:endParaRPr lang="en-US" dirty="0" smtClean="0">
              <a:latin typeface="宋体"/>
              <a:ea typeface="宋体"/>
              <a:cs typeface="宋体"/>
            </a:endParaRPr>
          </a:p>
          <a:p>
            <a:r>
              <a:rPr lang="en-US" dirty="0" smtClean="0">
                <a:latin typeface="宋体"/>
                <a:ea typeface="宋体"/>
                <a:cs typeface="宋体"/>
              </a:rPr>
              <a:t>“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直到今日</a:t>
            </a:r>
            <a:r>
              <a:rPr lang="en-US" dirty="0" smtClean="0">
                <a:latin typeface="宋体"/>
                <a:ea typeface="宋体"/>
                <a:cs typeface="宋体"/>
              </a:rPr>
              <a:t>”?  (Josh 4:9; 6:25)</a:t>
            </a:r>
          </a:p>
          <a:p>
            <a:r>
              <a:rPr lang="zh-CN" altLang="en-US" dirty="0" smtClean="0">
                <a:latin typeface="宋体"/>
                <a:ea typeface="宋体"/>
                <a:cs typeface="宋体"/>
              </a:rPr>
              <a:t>在吉甲发生的</a:t>
            </a:r>
            <a:r>
              <a:rPr lang="en-US" dirty="0" smtClean="0">
                <a:latin typeface="宋体"/>
                <a:ea typeface="宋体"/>
                <a:cs typeface="宋体"/>
              </a:rPr>
              <a:t>3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件事</a:t>
            </a:r>
            <a:r>
              <a:rPr lang="en-US" dirty="0" smtClean="0">
                <a:latin typeface="宋体"/>
                <a:ea typeface="宋体"/>
                <a:cs typeface="宋体"/>
              </a:rPr>
              <a:t>: 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逾越节</a:t>
            </a:r>
            <a:r>
              <a:rPr lang="en-US" dirty="0" smtClean="0">
                <a:latin typeface="宋体"/>
                <a:ea typeface="宋体"/>
                <a:cs typeface="宋体"/>
              </a:rPr>
              <a:t>, 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割礼</a:t>
            </a:r>
            <a:r>
              <a:rPr lang="en-US" dirty="0" smtClean="0">
                <a:latin typeface="宋体"/>
                <a:ea typeface="宋体"/>
                <a:cs typeface="宋体"/>
              </a:rPr>
              <a:t>, 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吗哪停止</a:t>
            </a:r>
            <a:r>
              <a:rPr lang="en-US" dirty="0" smtClean="0">
                <a:latin typeface="宋体"/>
                <a:ea typeface="宋体"/>
                <a:cs typeface="宋体"/>
              </a:rPr>
              <a:t>—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病因</a:t>
            </a:r>
            <a:r>
              <a:rPr lang="en-US" dirty="0" smtClean="0">
                <a:latin typeface="宋体"/>
                <a:ea typeface="宋体"/>
                <a:cs typeface="宋体"/>
              </a:rPr>
              <a:t>(5:9)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/>
              <a:t>耶利哥的城墙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宋体"/>
                <a:ea typeface="宋体"/>
                <a:cs typeface="宋体"/>
              </a:rPr>
              <a:t>Garstang</a:t>
            </a:r>
            <a:r>
              <a:rPr lang="en-US" dirty="0" smtClean="0">
                <a:latin typeface="宋体"/>
                <a:ea typeface="宋体"/>
                <a:cs typeface="宋体"/>
              </a:rPr>
              <a:t>– 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城墙是来自约书亚时期</a:t>
            </a:r>
            <a:r>
              <a:rPr lang="en-US" dirty="0" smtClean="0">
                <a:latin typeface="宋体"/>
                <a:ea typeface="宋体"/>
                <a:cs typeface="宋体"/>
              </a:rPr>
              <a:t>yes LB --1930’s</a:t>
            </a:r>
          </a:p>
          <a:p>
            <a:r>
              <a:rPr lang="en-US" dirty="0" smtClean="0">
                <a:latin typeface="宋体"/>
                <a:ea typeface="宋体"/>
                <a:cs typeface="宋体"/>
              </a:rPr>
              <a:t>Kenyon – 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不存在</a:t>
            </a:r>
            <a:r>
              <a:rPr lang="en-US" dirty="0" smtClean="0">
                <a:latin typeface="宋体"/>
                <a:ea typeface="宋体"/>
                <a:cs typeface="宋体"/>
              </a:rPr>
              <a:t>no LB only EB—1960-70’s</a:t>
            </a:r>
          </a:p>
          <a:p>
            <a:r>
              <a:rPr lang="en-US" dirty="0" smtClean="0">
                <a:latin typeface="宋体"/>
                <a:ea typeface="宋体"/>
                <a:cs typeface="宋体"/>
              </a:rPr>
              <a:t>Bryant Wood – 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存在</a:t>
            </a:r>
            <a:r>
              <a:rPr lang="en-US" dirty="0" smtClean="0">
                <a:latin typeface="宋体"/>
                <a:ea typeface="宋体"/>
                <a:cs typeface="宋体"/>
              </a:rPr>
              <a:t>yes LB—1990’s</a:t>
            </a:r>
          </a:p>
          <a:p>
            <a:r>
              <a:rPr lang="zh-CN" altLang="en-US" dirty="0" smtClean="0">
                <a:latin typeface="宋体"/>
                <a:ea typeface="宋体"/>
                <a:cs typeface="宋体"/>
              </a:rPr>
              <a:t>考古学</a:t>
            </a:r>
            <a:r>
              <a:rPr lang="en-US" dirty="0" smtClean="0">
                <a:latin typeface="宋体"/>
                <a:ea typeface="宋体"/>
                <a:cs typeface="宋体"/>
              </a:rPr>
              <a:t> = 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真相</a:t>
            </a:r>
            <a:r>
              <a:rPr lang="en-US" dirty="0" smtClean="0">
                <a:latin typeface="宋体"/>
                <a:ea typeface="宋体"/>
                <a:cs typeface="宋体"/>
              </a:rPr>
              <a:t>? </a:t>
            </a:r>
            <a:endParaRPr lang="en-US" dirty="0">
              <a:latin typeface="宋体"/>
              <a:ea typeface="宋体"/>
              <a:cs typeface="宋体"/>
            </a:endParaRPr>
          </a:p>
          <a:p>
            <a:r>
              <a:rPr lang="zh-CN" altLang="en-US" dirty="0" smtClean="0">
                <a:latin typeface="宋体"/>
                <a:ea typeface="宋体"/>
                <a:cs typeface="宋体"/>
              </a:rPr>
              <a:t>以巴路山的祭坛</a:t>
            </a:r>
            <a:r>
              <a:rPr lang="en-US" dirty="0" smtClean="0">
                <a:latin typeface="宋体"/>
                <a:ea typeface="宋体"/>
                <a:cs typeface="宋体"/>
              </a:rPr>
              <a:t>:   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约书亚</a:t>
            </a:r>
            <a:r>
              <a:rPr lang="en-US" dirty="0" smtClean="0">
                <a:latin typeface="宋体"/>
                <a:ea typeface="宋体"/>
                <a:cs typeface="宋体"/>
              </a:rPr>
              <a:t> 8:30  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是</a:t>
            </a:r>
            <a:r>
              <a:rPr lang="en-US" dirty="0" smtClean="0">
                <a:latin typeface="宋体"/>
                <a:ea typeface="宋体"/>
                <a:cs typeface="宋体"/>
              </a:rPr>
              <a:t>/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否</a:t>
            </a:r>
            <a:r>
              <a:rPr lang="en-US" dirty="0" smtClean="0">
                <a:latin typeface="宋体"/>
                <a:ea typeface="宋体"/>
                <a:cs typeface="宋体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Benjamin-Par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91440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0" y="6096000"/>
            <a:ext cx="1143000" cy="76200"/>
          </a:xfrm>
        </p:spPr>
        <p:txBody>
          <a:bodyPr/>
          <a:lstStyle/>
          <a:p>
            <a:pPr>
              <a:defRPr/>
            </a:pPr>
            <a:r>
              <a:rPr lang="en-US" sz="100"/>
              <a:t>Benjamin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4267200" y="1371600"/>
            <a:ext cx="1066800" cy="838200"/>
          </a:xfrm>
          <a:prstGeom prst="ellips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5638800" y="4343400"/>
            <a:ext cx="1066800" cy="838200"/>
          </a:xfrm>
          <a:prstGeom prst="ellips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/>
              <a:t>南方的战役</a:t>
            </a: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81125"/>
            <a:ext cx="8001000" cy="4791075"/>
          </a:xfrm>
        </p:spPr>
        <p:txBody>
          <a:bodyPr/>
          <a:lstStyle/>
          <a:p>
            <a:r>
              <a:rPr lang="zh-CN" altLang="en-US" dirty="0" smtClean="0">
                <a:latin typeface="宋体"/>
                <a:ea typeface="宋体"/>
                <a:cs typeface="宋体"/>
              </a:rPr>
              <a:t>基遍人的偷袭</a:t>
            </a:r>
            <a:r>
              <a:rPr lang="en-US" dirty="0" smtClean="0">
                <a:latin typeface="宋体"/>
                <a:ea typeface="宋体"/>
                <a:cs typeface="宋体"/>
              </a:rPr>
              <a:t> (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约书亚记</a:t>
            </a:r>
            <a:r>
              <a:rPr lang="en-US" dirty="0" smtClean="0">
                <a:latin typeface="宋体"/>
                <a:ea typeface="宋体"/>
                <a:cs typeface="宋体"/>
              </a:rPr>
              <a:t>. 9)</a:t>
            </a:r>
          </a:p>
          <a:p>
            <a:r>
              <a:rPr lang="zh-CN" altLang="en-US" dirty="0" smtClean="0">
                <a:latin typeface="宋体"/>
                <a:ea typeface="宋体"/>
                <a:cs typeface="宋体"/>
              </a:rPr>
              <a:t>日头停留，月亮止住</a:t>
            </a:r>
            <a:r>
              <a:rPr lang="en-US" dirty="0" smtClean="0">
                <a:latin typeface="宋体"/>
                <a:ea typeface="宋体"/>
                <a:cs typeface="宋体"/>
              </a:rPr>
              <a:t> (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约书亚记</a:t>
            </a:r>
            <a:r>
              <a:rPr lang="en-US" dirty="0" smtClean="0">
                <a:latin typeface="宋体"/>
                <a:ea typeface="宋体"/>
                <a:cs typeface="宋体"/>
              </a:rPr>
              <a:t>. 10: 1</a:t>
            </a:r>
            <a:r>
              <a:rPr lang="en-US" altLang="zh-CN" dirty="0" smtClean="0">
                <a:latin typeface="宋体"/>
                <a:ea typeface="宋体"/>
                <a:cs typeface="宋体"/>
              </a:rPr>
              <a:t>2</a:t>
            </a:r>
            <a:r>
              <a:rPr lang="en-US" dirty="0" smtClean="0">
                <a:latin typeface="宋体"/>
                <a:ea typeface="宋体"/>
                <a:cs typeface="宋体"/>
              </a:rPr>
              <a:t>ff)</a:t>
            </a:r>
          </a:p>
          <a:p>
            <a:r>
              <a:rPr lang="zh-CN" altLang="en-US" dirty="0" smtClean="0">
                <a:latin typeface="宋体"/>
                <a:ea typeface="宋体"/>
                <a:cs typeface="宋体"/>
              </a:rPr>
              <a:t>日头停留是什么意思？</a:t>
            </a:r>
            <a:r>
              <a:rPr lang="en-US" dirty="0" smtClean="0">
                <a:latin typeface="宋体"/>
                <a:ea typeface="宋体"/>
                <a:cs typeface="宋体"/>
              </a:rPr>
              <a:t> </a:t>
            </a:r>
          </a:p>
          <a:p>
            <a:pPr lvl="1"/>
            <a:r>
              <a:rPr lang="zh-CN" altLang="en-US" dirty="0" smtClean="0">
                <a:latin typeface="宋体"/>
                <a:ea typeface="宋体"/>
                <a:cs typeface="宋体"/>
              </a:rPr>
              <a:t>停留</a:t>
            </a:r>
            <a:r>
              <a:rPr lang="en-US" altLang="zh-CN" dirty="0" smtClean="0">
                <a:latin typeface="宋体"/>
                <a:ea typeface="宋体"/>
                <a:cs typeface="宋体"/>
              </a:rPr>
              <a:t>—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额外的</a:t>
            </a:r>
            <a:r>
              <a:rPr lang="en-US" altLang="zh-CN" dirty="0" smtClean="0">
                <a:latin typeface="宋体"/>
                <a:ea typeface="宋体"/>
                <a:cs typeface="宋体"/>
              </a:rPr>
              <a:t>24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小时</a:t>
            </a:r>
            <a:r>
              <a:rPr lang="en-US" dirty="0" smtClean="0">
                <a:latin typeface="宋体"/>
                <a:ea typeface="宋体"/>
                <a:cs typeface="宋体"/>
              </a:rPr>
              <a:t> (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电脑</a:t>
            </a:r>
            <a:r>
              <a:rPr lang="en-US" dirty="0" smtClean="0">
                <a:latin typeface="宋体"/>
                <a:ea typeface="宋体"/>
                <a:cs typeface="宋体"/>
              </a:rPr>
              <a:t>)</a:t>
            </a:r>
          </a:p>
          <a:p>
            <a:pPr lvl="1"/>
            <a:r>
              <a:rPr lang="zh-CN" altLang="en-US" dirty="0" smtClean="0">
                <a:latin typeface="宋体"/>
                <a:ea typeface="宋体"/>
                <a:cs typeface="宋体"/>
              </a:rPr>
              <a:t>没有光亮</a:t>
            </a:r>
            <a:r>
              <a:rPr lang="en-US" dirty="0" smtClean="0">
                <a:latin typeface="宋体"/>
                <a:ea typeface="宋体"/>
                <a:cs typeface="宋体"/>
              </a:rPr>
              <a:t> (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冷却</a:t>
            </a:r>
            <a:r>
              <a:rPr lang="en-US" dirty="0" smtClean="0">
                <a:latin typeface="宋体"/>
                <a:ea typeface="宋体"/>
                <a:cs typeface="宋体"/>
              </a:rPr>
              <a:t>)</a:t>
            </a:r>
          </a:p>
          <a:p>
            <a:pPr lvl="1"/>
            <a:r>
              <a:rPr lang="zh-CN" altLang="en-US" dirty="0" smtClean="0">
                <a:latin typeface="宋体"/>
                <a:ea typeface="宋体"/>
                <a:cs typeface="宋体"/>
              </a:rPr>
              <a:t>预兆文本</a:t>
            </a:r>
            <a:r>
              <a:rPr lang="en-US" dirty="0" smtClean="0">
                <a:latin typeface="宋体"/>
                <a:ea typeface="宋体"/>
                <a:cs typeface="宋体"/>
              </a:rPr>
              <a:t>(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定位</a:t>
            </a:r>
            <a:r>
              <a:rPr lang="en-US" dirty="0" smtClean="0">
                <a:latin typeface="宋体"/>
                <a:ea typeface="宋体"/>
                <a:cs typeface="宋体"/>
              </a:rPr>
              <a:t>)</a:t>
            </a:r>
          </a:p>
          <a:p>
            <a:r>
              <a:rPr lang="zh-CN" altLang="en-US" dirty="0" smtClean="0">
                <a:latin typeface="宋体"/>
                <a:ea typeface="宋体"/>
                <a:cs typeface="宋体"/>
              </a:rPr>
              <a:t>上帝听从来一个人是</a:t>
            </a:r>
            <a:r>
              <a:rPr lang="en-US" altLang="zh-CN" dirty="0" smtClean="0">
                <a:latin typeface="宋体"/>
                <a:ea typeface="宋体"/>
                <a:cs typeface="宋体"/>
              </a:rPr>
              <a:t> 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什么意思？</a:t>
            </a:r>
            <a:r>
              <a:rPr lang="en-US" dirty="0" smtClean="0">
                <a:latin typeface="宋体"/>
                <a:ea typeface="宋体"/>
                <a:cs typeface="宋体"/>
              </a:rPr>
              <a:t> (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约书亚</a:t>
            </a:r>
            <a:r>
              <a:rPr lang="en-US" dirty="0" smtClean="0">
                <a:latin typeface="宋体"/>
                <a:ea typeface="宋体"/>
                <a:cs typeface="宋体"/>
              </a:rPr>
              <a:t>. 10:14)—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社会结构</a:t>
            </a:r>
            <a:r>
              <a:rPr lang="en-US" dirty="0" smtClean="0">
                <a:latin typeface="宋体"/>
                <a:ea typeface="宋体"/>
                <a:cs typeface="宋体"/>
              </a:rPr>
              <a:t>7:14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/>
              <a:t>什么是雅煞珥书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>
                <a:latin typeface="宋体"/>
                <a:ea typeface="宋体"/>
                <a:cs typeface="宋体"/>
              </a:rPr>
              <a:t>约书亚记</a:t>
            </a:r>
            <a:r>
              <a:rPr lang="en-US" dirty="0" smtClean="0">
                <a:latin typeface="宋体"/>
                <a:ea typeface="宋体"/>
                <a:cs typeface="宋体"/>
              </a:rPr>
              <a:t> 10:13?   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雅煞珥书是受启发而写的吗？</a:t>
            </a:r>
            <a:r>
              <a:rPr lang="en-US" dirty="0" smtClean="0">
                <a:latin typeface="宋体"/>
                <a:ea typeface="宋体"/>
                <a:cs typeface="宋体"/>
              </a:rPr>
              <a:t> (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比照</a:t>
            </a:r>
            <a:r>
              <a:rPr lang="en-US" dirty="0" smtClean="0">
                <a:latin typeface="宋体"/>
                <a:ea typeface="宋体"/>
                <a:cs typeface="宋体"/>
              </a:rPr>
              <a:t>. 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撒上</a:t>
            </a:r>
            <a:r>
              <a:rPr lang="en-US" dirty="0" smtClean="0">
                <a:latin typeface="宋体"/>
                <a:ea typeface="宋体"/>
                <a:cs typeface="宋体"/>
              </a:rPr>
              <a:t>1:18)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>
                <a:latin typeface="宋体"/>
                <a:ea typeface="宋体"/>
                <a:cs typeface="宋体"/>
              </a:rPr>
              <a:t>北方的战役</a:t>
            </a:r>
            <a:endParaRPr lang="en-US" dirty="0">
              <a:latin typeface="宋体"/>
              <a:ea typeface="宋体"/>
              <a:cs typeface="宋体"/>
            </a:endParaRPr>
          </a:p>
        </p:txBody>
      </p:sp>
      <p:sp>
        <p:nvSpPr>
          <p:cNvPr id="1638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>
                <a:latin typeface="宋体"/>
                <a:ea typeface="宋体"/>
                <a:cs typeface="宋体"/>
              </a:rPr>
              <a:t>约书亚记</a:t>
            </a:r>
            <a:r>
              <a:rPr lang="en-US" dirty="0" smtClean="0">
                <a:latin typeface="宋体"/>
                <a:ea typeface="宋体"/>
                <a:cs typeface="宋体"/>
              </a:rPr>
              <a:t> 11:1, 4ff 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夏琐王耶宾的联盟</a:t>
            </a:r>
            <a:endParaRPr lang="en-US" dirty="0" smtClean="0">
              <a:latin typeface="宋体"/>
              <a:ea typeface="宋体"/>
              <a:cs typeface="宋体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Israel-Topographical</a:t>
            </a:r>
          </a:p>
        </p:txBody>
      </p:sp>
      <p:pic>
        <p:nvPicPr>
          <p:cNvPr id="17411" name="Picture 5" descr="Israel-Northern-Colo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762000"/>
            <a:ext cx="9144000" cy="774858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2" name="Oval 7"/>
          <p:cNvSpPr>
            <a:spLocks noChangeArrowheads="1"/>
          </p:cNvSpPr>
          <p:nvPr/>
        </p:nvSpPr>
        <p:spPr bwMode="auto">
          <a:xfrm>
            <a:off x="4191000" y="2514600"/>
            <a:ext cx="152400" cy="152400"/>
          </a:xfrm>
          <a:prstGeom prst="ellipse">
            <a:avLst/>
          </a:prstGeom>
          <a:solidFill>
            <a:srgbClr val="180E00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7413" name="Text Box 8"/>
          <p:cNvSpPr txBox="1">
            <a:spLocks noChangeArrowheads="1"/>
          </p:cNvSpPr>
          <p:nvPr/>
        </p:nvSpPr>
        <p:spPr bwMode="auto">
          <a:xfrm>
            <a:off x="4343400" y="2362200"/>
            <a:ext cx="1030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r>
              <a:rPr lang="en-US">
                <a:solidFill>
                  <a:srgbClr val="180E00"/>
                </a:solidFill>
              </a:rPr>
              <a:t>Hazor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3733800" y="2171700"/>
            <a:ext cx="1066800" cy="838200"/>
          </a:xfrm>
          <a:prstGeom prst="ellipse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>
                <a:latin typeface="宋体"/>
                <a:ea typeface="宋体"/>
                <a:cs typeface="宋体"/>
              </a:rPr>
              <a:t>2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个问题</a:t>
            </a:r>
            <a:r>
              <a:rPr lang="en-US" dirty="0" smtClean="0">
                <a:latin typeface="宋体"/>
                <a:ea typeface="宋体"/>
                <a:cs typeface="宋体"/>
              </a:rPr>
              <a:t>:</a:t>
            </a:r>
            <a:endParaRPr lang="en-US" dirty="0">
              <a:latin typeface="宋体"/>
              <a:ea typeface="宋体"/>
              <a:cs typeface="宋体"/>
            </a:endParaRPr>
          </a:p>
        </p:txBody>
      </p:sp>
      <p:sp>
        <p:nvSpPr>
          <p:cNvPr id="2048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78486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宋体"/>
                <a:ea typeface="宋体"/>
                <a:cs typeface="宋体"/>
              </a:rPr>
              <a:t>Ai:   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情况</a:t>
            </a:r>
            <a:r>
              <a:rPr lang="en-US" dirty="0" smtClean="0">
                <a:latin typeface="宋体"/>
                <a:ea typeface="宋体"/>
                <a:cs typeface="宋体"/>
              </a:rPr>
              <a:t> (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约书亚</a:t>
            </a:r>
            <a:r>
              <a:rPr lang="en-US" dirty="0" smtClean="0">
                <a:latin typeface="宋体"/>
                <a:ea typeface="宋体"/>
                <a:cs typeface="宋体"/>
              </a:rPr>
              <a:t> 7-8) 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自大</a:t>
            </a:r>
            <a:r>
              <a:rPr lang="en-US" dirty="0" smtClean="0">
                <a:latin typeface="宋体"/>
                <a:ea typeface="宋体"/>
                <a:cs typeface="宋体"/>
              </a:rPr>
              <a:t>, 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首次失败</a:t>
            </a:r>
            <a:r>
              <a:rPr lang="en-US" dirty="0" smtClean="0">
                <a:latin typeface="宋体"/>
                <a:ea typeface="宋体"/>
                <a:cs typeface="宋体"/>
              </a:rPr>
              <a:t>(7:6f)</a:t>
            </a:r>
          </a:p>
          <a:p>
            <a:pPr>
              <a:lnSpc>
                <a:spcPct val="90000"/>
              </a:lnSpc>
            </a:pPr>
            <a:r>
              <a:rPr lang="zh-CN" altLang="en-US" dirty="0" smtClean="0">
                <a:latin typeface="宋体"/>
                <a:ea typeface="宋体"/>
                <a:cs typeface="宋体"/>
              </a:rPr>
              <a:t>问题</a:t>
            </a:r>
            <a:r>
              <a:rPr lang="en-US" dirty="0" smtClean="0">
                <a:latin typeface="宋体"/>
                <a:ea typeface="宋体"/>
                <a:cs typeface="宋体"/>
              </a:rPr>
              <a:t>: 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亚干的罪</a:t>
            </a:r>
            <a:r>
              <a:rPr lang="en-US" dirty="0" smtClean="0">
                <a:latin typeface="宋体"/>
                <a:ea typeface="宋体"/>
                <a:cs typeface="宋体"/>
              </a:rPr>
              <a:t>—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家族的罪</a:t>
            </a:r>
            <a:r>
              <a:rPr lang="en-US" dirty="0" smtClean="0">
                <a:latin typeface="宋体"/>
                <a:ea typeface="宋体"/>
                <a:cs typeface="宋体"/>
              </a:rPr>
              <a:t>?</a:t>
            </a:r>
          </a:p>
          <a:p>
            <a:pPr>
              <a:lnSpc>
                <a:spcPct val="90000"/>
              </a:lnSpc>
            </a:pPr>
            <a:r>
              <a:rPr lang="zh-CN" altLang="en-US" dirty="0" smtClean="0">
                <a:latin typeface="宋体"/>
                <a:ea typeface="宋体"/>
                <a:cs typeface="宋体"/>
              </a:rPr>
              <a:t>集体人格与个人</a:t>
            </a:r>
            <a:endParaRPr lang="en-US" altLang="zh-CN" dirty="0" smtClean="0">
              <a:latin typeface="宋体"/>
              <a:ea typeface="宋体"/>
              <a:cs typeface="宋体"/>
            </a:endParaRPr>
          </a:p>
          <a:p>
            <a:pPr>
              <a:lnSpc>
                <a:spcPct val="90000"/>
              </a:lnSpc>
            </a:pPr>
            <a:r>
              <a:rPr lang="zh-CN" altLang="en-US" dirty="0" smtClean="0">
                <a:latin typeface="宋体"/>
                <a:ea typeface="宋体"/>
                <a:cs typeface="宋体"/>
              </a:rPr>
              <a:t>神可预见</a:t>
            </a:r>
            <a:r>
              <a:rPr lang="en-US" dirty="0" smtClean="0">
                <a:latin typeface="宋体"/>
                <a:ea typeface="宋体"/>
                <a:cs typeface="宋体"/>
              </a:rPr>
              <a:t>... 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习惯而不是选择</a:t>
            </a:r>
            <a:endParaRPr lang="en-US" altLang="zh-CN" dirty="0" smtClean="0">
              <a:latin typeface="宋体"/>
              <a:ea typeface="宋体"/>
              <a:cs typeface="宋体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宋体"/>
                <a:ea typeface="宋体"/>
                <a:cs typeface="宋体"/>
              </a:rPr>
              <a:t>“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神与我们同在</a:t>
            </a:r>
            <a:r>
              <a:rPr lang="en-US" dirty="0" smtClean="0">
                <a:latin typeface="宋体"/>
                <a:ea typeface="宋体"/>
                <a:cs typeface="宋体"/>
              </a:rPr>
              <a:t>” 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的假设</a:t>
            </a:r>
            <a:endParaRPr lang="en-US" altLang="zh-CN" dirty="0" smtClean="0">
              <a:latin typeface="宋体"/>
              <a:ea typeface="宋体"/>
              <a:cs typeface="宋体"/>
            </a:endParaRPr>
          </a:p>
          <a:p>
            <a:pPr>
              <a:lnSpc>
                <a:spcPct val="90000"/>
              </a:lnSpc>
            </a:pPr>
            <a:r>
              <a:rPr lang="zh-CN" altLang="en-US" dirty="0" smtClean="0">
                <a:latin typeface="宋体"/>
                <a:ea typeface="宋体"/>
                <a:cs typeface="宋体"/>
              </a:rPr>
              <a:t>百姓犯罪然后约书亚责备上帝</a:t>
            </a:r>
            <a:r>
              <a:rPr lang="en-US" dirty="0" smtClean="0">
                <a:latin typeface="宋体"/>
                <a:ea typeface="宋体"/>
                <a:cs typeface="宋体"/>
              </a:rPr>
              <a:t>: 7:7</a:t>
            </a:r>
          </a:p>
          <a:p>
            <a:pPr>
              <a:lnSpc>
                <a:spcPct val="90000"/>
              </a:lnSpc>
            </a:pPr>
            <a:r>
              <a:rPr lang="zh-CN" altLang="en-US" dirty="0" smtClean="0">
                <a:latin typeface="宋体"/>
                <a:ea typeface="宋体"/>
                <a:cs typeface="宋体"/>
              </a:rPr>
              <a:t>一人犯罪，全体株连</a:t>
            </a:r>
            <a:endParaRPr lang="en-US" dirty="0" smtClean="0">
              <a:latin typeface="宋体"/>
              <a:ea typeface="宋体"/>
              <a:cs typeface="宋体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>
                <a:latin typeface="宋体"/>
                <a:ea typeface="宋体"/>
                <a:cs typeface="宋体"/>
              </a:rPr>
              <a:t>基遍人的欺骗</a:t>
            </a:r>
            <a:endParaRPr lang="en-US" dirty="0">
              <a:latin typeface="宋体"/>
              <a:ea typeface="宋体"/>
              <a:cs typeface="宋体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>
                <a:latin typeface="宋体"/>
                <a:ea typeface="宋体"/>
                <a:cs typeface="宋体"/>
              </a:rPr>
              <a:t>情况</a:t>
            </a:r>
            <a:r>
              <a:rPr lang="en-US" dirty="0" smtClean="0">
                <a:latin typeface="宋体"/>
                <a:ea typeface="宋体"/>
                <a:cs typeface="宋体"/>
              </a:rPr>
              <a:t>—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诡计</a:t>
            </a:r>
            <a:r>
              <a:rPr lang="en-US" dirty="0" smtClean="0">
                <a:latin typeface="宋体"/>
                <a:ea typeface="宋体"/>
                <a:cs typeface="宋体"/>
              </a:rPr>
              <a:t> 9:4f</a:t>
            </a:r>
          </a:p>
          <a:p>
            <a:r>
              <a:rPr lang="zh-CN" altLang="en-US" dirty="0" smtClean="0">
                <a:latin typeface="宋体"/>
                <a:ea typeface="宋体"/>
                <a:cs typeface="宋体"/>
              </a:rPr>
              <a:t>要小心无知的人</a:t>
            </a:r>
            <a:r>
              <a:rPr lang="en-US" altLang="zh-CN" dirty="0">
                <a:latin typeface="宋体"/>
                <a:ea typeface="宋体"/>
                <a:cs typeface="宋体"/>
              </a:rPr>
              <a:t> </a:t>
            </a:r>
            <a:r>
              <a:rPr lang="en-US" dirty="0" smtClean="0">
                <a:latin typeface="宋体"/>
                <a:ea typeface="宋体"/>
                <a:cs typeface="宋体"/>
              </a:rPr>
              <a:t>9:14 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并没有求问耶和华</a:t>
            </a:r>
            <a:endParaRPr lang="en-US" dirty="0" smtClean="0">
              <a:latin typeface="宋体"/>
              <a:ea typeface="宋体"/>
              <a:cs typeface="宋体"/>
            </a:endParaRPr>
          </a:p>
          <a:p>
            <a:pPr lvl="1"/>
            <a:r>
              <a:rPr lang="zh-CN" altLang="en-US" dirty="0" smtClean="0"/>
              <a:t>要在每一个决定上相信独一无二的神</a:t>
            </a:r>
            <a:endParaRPr lang="en-US" dirty="0" smtClean="0"/>
          </a:p>
          <a:p>
            <a:r>
              <a:rPr lang="zh-CN" altLang="en-US" dirty="0" smtClean="0">
                <a:latin typeface="宋体"/>
                <a:ea typeface="宋体"/>
                <a:cs typeface="宋体"/>
              </a:rPr>
              <a:t>樵夫和挑水工</a:t>
            </a:r>
            <a:endParaRPr lang="en-US" dirty="0" smtClean="0">
              <a:latin typeface="宋体"/>
              <a:ea typeface="宋体"/>
              <a:cs typeface="宋体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>
                <a:latin typeface="宋体"/>
                <a:ea typeface="宋体"/>
                <a:cs typeface="宋体"/>
              </a:rPr>
              <a:t>土地分割</a:t>
            </a:r>
            <a:r>
              <a:rPr lang="en-US" dirty="0" smtClean="0">
                <a:latin typeface="宋体"/>
                <a:ea typeface="宋体"/>
                <a:cs typeface="宋体"/>
              </a:rPr>
              <a:t>:</a:t>
            </a:r>
            <a:endParaRPr lang="en-US" dirty="0">
              <a:latin typeface="宋体"/>
              <a:ea typeface="宋体"/>
              <a:cs typeface="宋体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>
                <a:latin typeface="宋体"/>
                <a:ea typeface="宋体"/>
                <a:cs typeface="宋体"/>
              </a:rPr>
              <a:t>需要知道的四个支派</a:t>
            </a:r>
            <a:endParaRPr lang="en-US" dirty="0" smtClean="0">
              <a:latin typeface="宋体"/>
              <a:ea typeface="宋体"/>
              <a:cs typeface="宋体"/>
            </a:endParaRPr>
          </a:p>
          <a:p>
            <a:pPr lvl="1"/>
            <a:r>
              <a:rPr lang="zh-CN" altLang="en-US" dirty="0" smtClean="0"/>
              <a:t>以法莲</a:t>
            </a:r>
            <a:r>
              <a:rPr lang="en-US" dirty="0" smtClean="0"/>
              <a:t>, </a:t>
            </a:r>
            <a:r>
              <a:rPr lang="zh-CN" altLang="en-US" dirty="0" smtClean="0"/>
              <a:t>便雅悯</a:t>
            </a:r>
            <a:r>
              <a:rPr lang="en-US" dirty="0" smtClean="0"/>
              <a:t>, </a:t>
            </a:r>
            <a:r>
              <a:rPr lang="zh-CN" altLang="en-US" dirty="0" smtClean="0"/>
              <a:t>犹大</a:t>
            </a:r>
            <a:r>
              <a:rPr lang="en-US" dirty="0" smtClean="0"/>
              <a:t>, (</a:t>
            </a:r>
            <a:r>
              <a:rPr lang="zh-CN" altLang="en-US" dirty="0" smtClean="0"/>
              <a:t>但</a:t>
            </a:r>
            <a:r>
              <a:rPr lang="en-US" dirty="0" smtClean="0"/>
              <a:t>)</a:t>
            </a:r>
          </a:p>
          <a:p>
            <a:r>
              <a:rPr lang="zh-CN" altLang="en-US" dirty="0" smtClean="0">
                <a:latin typeface="宋体"/>
                <a:ea typeface="宋体"/>
                <a:cs typeface="宋体"/>
              </a:rPr>
              <a:t>需要知道的六个城市</a:t>
            </a:r>
            <a:r>
              <a:rPr lang="en-US" dirty="0" smtClean="0"/>
              <a:t>: </a:t>
            </a:r>
          </a:p>
          <a:p>
            <a:pPr lvl="1"/>
            <a:r>
              <a:rPr lang="zh-CN" altLang="en-US" dirty="0" smtClean="0"/>
              <a:t>耶利哥</a:t>
            </a:r>
            <a:r>
              <a:rPr lang="en-US" dirty="0" smtClean="0"/>
              <a:t>, </a:t>
            </a:r>
            <a:r>
              <a:rPr lang="zh-CN" altLang="en-US" dirty="0" smtClean="0"/>
              <a:t>基遍</a:t>
            </a:r>
            <a:r>
              <a:rPr lang="en-US" dirty="0" smtClean="0"/>
              <a:t>, </a:t>
            </a:r>
            <a:r>
              <a:rPr lang="zh-CN" altLang="en-US" dirty="0" smtClean="0"/>
              <a:t>耶路撒冷</a:t>
            </a:r>
            <a:r>
              <a:rPr lang="en-US" dirty="0" smtClean="0"/>
              <a:t>, </a:t>
            </a:r>
            <a:r>
              <a:rPr lang="zh-CN" altLang="en-US" dirty="0" smtClean="0"/>
              <a:t>伯利恒</a:t>
            </a:r>
            <a:r>
              <a:rPr lang="en-US" dirty="0" smtClean="0"/>
              <a:t>, </a:t>
            </a:r>
            <a:r>
              <a:rPr lang="zh-CN" altLang="en-US" dirty="0" smtClean="0"/>
              <a:t>希伯伦</a:t>
            </a:r>
            <a:r>
              <a:rPr lang="en-US" dirty="0" smtClean="0"/>
              <a:t>, </a:t>
            </a:r>
            <a:r>
              <a:rPr lang="zh-CN" altLang="en-US" dirty="0" smtClean="0"/>
              <a:t>别是巴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>
                <a:latin typeface="宋体"/>
                <a:ea typeface="宋体"/>
                <a:cs typeface="宋体"/>
              </a:rPr>
              <a:t>英雄的性质</a:t>
            </a:r>
            <a:endParaRPr lang="en-US" dirty="0">
              <a:latin typeface="宋体"/>
              <a:ea typeface="宋体"/>
              <a:cs typeface="宋体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>
                <a:latin typeface="宋体"/>
                <a:ea typeface="宋体"/>
                <a:cs typeface="宋体"/>
              </a:rPr>
              <a:t>领袖困难的过渡</a:t>
            </a:r>
            <a:endParaRPr lang="en-US" altLang="zh-CN" dirty="0" smtClean="0">
              <a:latin typeface="宋体"/>
              <a:ea typeface="宋体"/>
              <a:cs typeface="宋体"/>
            </a:endParaRPr>
          </a:p>
          <a:p>
            <a:r>
              <a:rPr lang="zh-CN" altLang="en-US" dirty="0" smtClean="0">
                <a:latin typeface="宋体"/>
                <a:ea typeface="宋体"/>
                <a:cs typeface="宋体"/>
              </a:rPr>
              <a:t>上帝</a:t>
            </a:r>
            <a:r>
              <a:rPr lang="en-US" dirty="0" smtClean="0">
                <a:latin typeface="宋体"/>
                <a:ea typeface="宋体"/>
                <a:cs typeface="宋体"/>
              </a:rPr>
              <a:t>: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无时不在的英雄</a:t>
            </a:r>
          </a:p>
          <a:p>
            <a:r>
              <a:rPr lang="zh-CN" altLang="en-US" dirty="0" smtClean="0">
                <a:latin typeface="宋体"/>
                <a:ea typeface="宋体"/>
                <a:cs typeface="宋体"/>
              </a:rPr>
              <a:t>领导者需要鼓励</a:t>
            </a:r>
            <a:endParaRPr lang="en-US" altLang="zh-CN" dirty="0" smtClean="0">
              <a:latin typeface="宋体"/>
              <a:ea typeface="宋体"/>
              <a:cs typeface="宋体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Tribal Map – Benjamin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1508" name="Picture 4" descr="Tribe - Benjam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6324600" y="3276600"/>
            <a:ext cx="1066800" cy="838200"/>
          </a:xfrm>
          <a:prstGeom prst="ellips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209800" y="3346450"/>
            <a:ext cx="1066800" cy="838200"/>
          </a:xfrm>
          <a:prstGeom prst="ellips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965450" y="4800600"/>
            <a:ext cx="1066800" cy="838200"/>
          </a:xfrm>
          <a:prstGeom prst="ellips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Tribal Map-Judah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2532" name="Picture 4" descr="Tribe - Juda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6053138" y="1246188"/>
            <a:ext cx="838200" cy="685800"/>
          </a:xfrm>
          <a:prstGeom prst="ellips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5943600" y="1981200"/>
            <a:ext cx="838200" cy="685800"/>
          </a:xfrm>
          <a:prstGeom prst="ellips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257800" y="3505200"/>
            <a:ext cx="533400" cy="457200"/>
          </a:xfrm>
          <a:prstGeom prst="ellips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581400" y="5791200"/>
            <a:ext cx="838200" cy="685800"/>
          </a:xfrm>
          <a:prstGeom prst="ellips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Tribal Map-Ephraim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3556" name="Picture 4" descr="Tribe - Ephra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reeform 5"/>
          <p:cNvSpPr>
            <a:spLocks/>
          </p:cNvSpPr>
          <p:nvPr/>
        </p:nvSpPr>
        <p:spPr bwMode="auto">
          <a:xfrm>
            <a:off x="5962650" y="3767138"/>
            <a:ext cx="1133475" cy="2468562"/>
          </a:xfrm>
          <a:custGeom>
            <a:avLst/>
            <a:gdLst>
              <a:gd name="T0" fmla="*/ 2147483647 w 714"/>
              <a:gd name="T1" fmla="*/ 2147483647 h 1555"/>
              <a:gd name="T2" fmla="*/ 2147483647 w 714"/>
              <a:gd name="T3" fmla="*/ 2147483647 h 1555"/>
              <a:gd name="T4" fmla="*/ 2147483647 w 714"/>
              <a:gd name="T5" fmla="*/ 2147483647 h 1555"/>
              <a:gd name="T6" fmla="*/ 2147483647 w 714"/>
              <a:gd name="T7" fmla="*/ 2147483647 h 1555"/>
              <a:gd name="T8" fmla="*/ 2147483647 w 714"/>
              <a:gd name="T9" fmla="*/ 2147483647 h 1555"/>
              <a:gd name="T10" fmla="*/ 2147483647 w 714"/>
              <a:gd name="T11" fmla="*/ 2147483647 h 1555"/>
              <a:gd name="T12" fmla="*/ 2147483647 w 714"/>
              <a:gd name="T13" fmla="*/ 2147483647 h 1555"/>
              <a:gd name="T14" fmla="*/ 2147483647 w 714"/>
              <a:gd name="T15" fmla="*/ 2147483647 h 1555"/>
              <a:gd name="T16" fmla="*/ 2147483647 w 714"/>
              <a:gd name="T17" fmla="*/ 2147483647 h 1555"/>
              <a:gd name="T18" fmla="*/ 2147483647 w 714"/>
              <a:gd name="T19" fmla="*/ 2147483647 h 1555"/>
              <a:gd name="T20" fmla="*/ 2147483647 w 714"/>
              <a:gd name="T21" fmla="*/ 2147483647 h 1555"/>
              <a:gd name="T22" fmla="*/ 2147483647 w 714"/>
              <a:gd name="T23" fmla="*/ 2147483647 h 1555"/>
              <a:gd name="T24" fmla="*/ 2147483647 w 714"/>
              <a:gd name="T25" fmla="*/ 2147483647 h 1555"/>
              <a:gd name="T26" fmla="*/ 2147483647 w 714"/>
              <a:gd name="T27" fmla="*/ 2147483647 h 1555"/>
              <a:gd name="T28" fmla="*/ 2147483647 w 714"/>
              <a:gd name="T29" fmla="*/ 2147483647 h 1555"/>
              <a:gd name="T30" fmla="*/ 2147483647 w 714"/>
              <a:gd name="T31" fmla="*/ 2147483647 h 155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714" h="1555">
                <a:moveTo>
                  <a:pt x="11" y="1521"/>
                </a:moveTo>
                <a:cubicBezTo>
                  <a:pt x="15" y="1348"/>
                  <a:pt x="16" y="1175"/>
                  <a:pt x="23" y="1002"/>
                </a:cubicBezTo>
                <a:cubicBezTo>
                  <a:pt x="28" y="884"/>
                  <a:pt x="46" y="959"/>
                  <a:pt x="23" y="887"/>
                </a:cubicBezTo>
                <a:cubicBezTo>
                  <a:pt x="28" y="744"/>
                  <a:pt x="0" y="474"/>
                  <a:pt x="92" y="334"/>
                </a:cubicBezTo>
                <a:cubicBezTo>
                  <a:pt x="96" y="319"/>
                  <a:pt x="97" y="303"/>
                  <a:pt x="103" y="288"/>
                </a:cubicBezTo>
                <a:cubicBezTo>
                  <a:pt x="108" y="275"/>
                  <a:pt x="121" y="267"/>
                  <a:pt x="126" y="254"/>
                </a:cubicBezTo>
                <a:cubicBezTo>
                  <a:pt x="156" y="176"/>
                  <a:pt x="143" y="120"/>
                  <a:pt x="207" y="58"/>
                </a:cubicBezTo>
                <a:cubicBezTo>
                  <a:pt x="211" y="46"/>
                  <a:pt x="206" y="27"/>
                  <a:pt x="218" y="23"/>
                </a:cubicBezTo>
                <a:cubicBezTo>
                  <a:pt x="294" y="0"/>
                  <a:pt x="490" y="19"/>
                  <a:pt x="552" y="23"/>
                </a:cubicBezTo>
                <a:cubicBezTo>
                  <a:pt x="575" y="28"/>
                  <a:pt x="628" y="31"/>
                  <a:pt x="645" y="58"/>
                </a:cubicBezTo>
                <a:cubicBezTo>
                  <a:pt x="664" y="89"/>
                  <a:pt x="659" y="131"/>
                  <a:pt x="679" y="161"/>
                </a:cubicBezTo>
                <a:cubicBezTo>
                  <a:pt x="709" y="206"/>
                  <a:pt x="697" y="183"/>
                  <a:pt x="714" y="231"/>
                </a:cubicBezTo>
                <a:cubicBezTo>
                  <a:pt x="682" y="355"/>
                  <a:pt x="697" y="283"/>
                  <a:pt x="691" y="530"/>
                </a:cubicBezTo>
                <a:cubicBezTo>
                  <a:pt x="685" y="764"/>
                  <a:pt x="686" y="999"/>
                  <a:pt x="679" y="1233"/>
                </a:cubicBezTo>
                <a:cubicBezTo>
                  <a:pt x="678" y="1268"/>
                  <a:pt x="657" y="1301"/>
                  <a:pt x="656" y="1336"/>
                </a:cubicBezTo>
                <a:cubicBezTo>
                  <a:pt x="653" y="1409"/>
                  <a:pt x="656" y="1482"/>
                  <a:pt x="656" y="1555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79" name="Freeform 6"/>
          <p:cNvSpPr>
            <a:spLocks/>
          </p:cNvSpPr>
          <p:nvPr/>
        </p:nvSpPr>
        <p:spPr bwMode="auto">
          <a:xfrm>
            <a:off x="6400800" y="365125"/>
            <a:ext cx="339725" cy="3328988"/>
          </a:xfrm>
          <a:custGeom>
            <a:avLst/>
            <a:gdLst>
              <a:gd name="T0" fmla="*/ 2147483647 w 214"/>
              <a:gd name="T1" fmla="*/ 2147483647 h 2097"/>
              <a:gd name="T2" fmla="*/ 2147483647 w 214"/>
              <a:gd name="T3" fmla="*/ 2147483647 h 2097"/>
              <a:gd name="T4" fmla="*/ 2147483647 w 214"/>
              <a:gd name="T5" fmla="*/ 2147483647 h 2097"/>
              <a:gd name="T6" fmla="*/ 2147483647 w 214"/>
              <a:gd name="T7" fmla="*/ 2147483647 h 2097"/>
              <a:gd name="T8" fmla="*/ 2147483647 w 214"/>
              <a:gd name="T9" fmla="*/ 2147483647 h 2097"/>
              <a:gd name="T10" fmla="*/ 0 w 214"/>
              <a:gd name="T11" fmla="*/ 0 h 209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4" h="2097">
                <a:moveTo>
                  <a:pt x="150" y="2097"/>
                </a:moveTo>
                <a:cubicBezTo>
                  <a:pt x="214" y="1999"/>
                  <a:pt x="177" y="2070"/>
                  <a:pt x="161" y="1832"/>
                </a:cubicBezTo>
                <a:cubicBezTo>
                  <a:pt x="154" y="1730"/>
                  <a:pt x="141" y="1638"/>
                  <a:pt x="104" y="1544"/>
                </a:cubicBezTo>
                <a:cubicBezTo>
                  <a:pt x="91" y="1421"/>
                  <a:pt x="77" y="1297"/>
                  <a:pt x="58" y="1175"/>
                </a:cubicBezTo>
                <a:cubicBezTo>
                  <a:pt x="51" y="839"/>
                  <a:pt x="49" y="690"/>
                  <a:pt x="23" y="415"/>
                </a:cubicBezTo>
                <a:cubicBezTo>
                  <a:pt x="12" y="14"/>
                  <a:pt x="72" y="139"/>
                  <a:pt x="0" y="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0" name="Freeform 7"/>
          <p:cNvSpPr>
            <a:spLocks/>
          </p:cNvSpPr>
          <p:nvPr/>
        </p:nvSpPr>
        <p:spPr bwMode="auto">
          <a:xfrm>
            <a:off x="-165100" y="109538"/>
            <a:ext cx="1066800" cy="3895725"/>
          </a:xfrm>
          <a:custGeom>
            <a:avLst/>
            <a:gdLst>
              <a:gd name="T0" fmla="*/ 2147483647 w 672"/>
              <a:gd name="T1" fmla="*/ 0 h 2454"/>
              <a:gd name="T2" fmla="*/ 2147483647 w 672"/>
              <a:gd name="T3" fmla="*/ 2147483647 h 2454"/>
              <a:gd name="T4" fmla="*/ 2147483647 w 672"/>
              <a:gd name="T5" fmla="*/ 2147483647 h 2454"/>
              <a:gd name="T6" fmla="*/ 2147483647 w 672"/>
              <a:gd name="T7" fmla="*/ 2147483647 h 2454"/>
              <a:gd name="T8" fmla="*/ 2147483647 w 672"/>
              <a:gd name="T9" fmla="*/ 2147483647 h 2454"/>
              <a:gd name="T10" fmla="*/ 2147483647 w 672"/>
              <a:gd name="T11" fmla="*/ 2147483647 h 2454"/>
              <a:gd name="T12" fmla="*/ 2147483647 w 672"/>
              <a:gd name="T13" fmla="*/ 2147483647 h 2454"/>
              <a:gd name="T14" fmla="*/ 2147483647 w 672"/>
              <a:gd name="T15" fmla="*/ 2147483647 h 2454"/>
              <a:gd name="T16" fmla="*/ 2147483647 w 672"/>
              <a:gd name="T17" fmla="*/ 2147483647 h 2454"/>
              <a:gd name="T18" fmla="*/ 2147483647 w 672"/>
              <a:gd name="T19" fmla="*/ 2147483647 h 2454"/>
              <a:gd name="T20" fmla="*/ 2147483647 w 672"/>
              <a:gd name="T21" fmla="*/ 2147483647 h 2454"/>
              <a:gd name="T22" fmla="*/ 2147483647 w 672"/>
              <a:gd name="T23" fmla="*/ 2147483647 h 2454"/>
              <a:gd name="T24" fmla="*/ 0 w 672"/>
              <a:gd name="T25" fmla="*/ 2147483647 h 245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72" h="2454">
                <a:moveTo>
                  <a:pt x="634" y="0"/>
                </a:moveTo>
                <a:cubicBezTo>
                  <a:pt x="632" y="75"/>
                  <a:pt x="672" y="489"/>
                  <a:pt x="588" y="657"/>
                </a:cubicBezTo>
                <a:cubicBezTo>
                  <a:pt x="584" y="730"/>
                  <a:pt x="583" y="803"/>
                  <a:pt x="576" y="876"/>
                </a:cubicBezTo>
                <a:cubicBezTo>
                  <a:pt x="568" y="961"/>
                  <a:pt x="480" y="1007"/>
                  <a:pt x="427" y="1060"/>
                </a:cubicBezTo>
                <a:cubicBezTo>
                  <a:pt x="388" y="1246"/>
                  <a:pt x="444" y="1443"/>
                  <a:pt x="380" y="1624"/>
                </a:cubicBezTo>
                <a:cubicBezTo>
                  <a:pt x="376" y="1697"/>
                  <a:pt x="376" y="1770"/>
                  <a:pt x="369" y="1843"/>
                </a:cubicBezTo>
                <a:cubicBezTo>
                  <a:pt x="367" y="1871"/>
                  <a:pt x="322" y="1943"/>
                  <a:pt x="311" y="1947"/>
                </a:cubicBezTo>
                <a:cubicBezTo>
                  <a:pt x="264" y="1964"/>
                  <a:pt x="287" y="1952"/>
                  <a:pt x="242" y="1982"/>
                </a:cubicBezTo>
                <a:cubicBezTo>
                  <a:pt x="231" y="2016"/>
                  <a:pt x="219" y="2051"/>
                  <a:pt x="208" y="2085"/>
                </a:cubicBezTo>
                <a:cubicBezTo>
                  <a:pt x="204" y="2097"/>
                  <a:pt x="196" y="2120"/>
                  <a:pt x="196" y="2120"/>
                </a:cubicBezTo>
                <a:cubicBezTo>
                  <a:pt x="192" y="2181"/>
                  <a:pt x="205" y="2246"/>
                  <a:pt x="185" y="2304"/>
                </a:cubicBezTo>
                <a:cubicBezTo>
                  <a:pt x="176" y="2330"/>
                  <a:pt x="139" y="2335"/>
                  <a:pt x="116" y="2350"/>
                </a:cubicBezTo>
                <a:cubicBezTo>
                  <a:pt x="72" y="2379"/>
                  <a:pt x="38" y="2416"/>
                  <a:pt x="0" y="245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1" name="Freeform 8"/>
          <p:cNvSpPr>
            <a:spLocks/>
          </p:cNvSpPr>
          <p:nvPr/>
        </p:nvSpPr>
        <p:spPr bwMode="auto">
          <a:xfrm>
            <a:off x="603250" y="3575050"/>
            <a:ext cx="5988050" cy="2679700"/>
          </a:xfrm>
          <a:custGeom>
            <a:avLst/>
            <a:gdLst>
              <a:gd name="T0" fmla="*/ 2147483647 w 3772"/>
              <a:gd name="T1" fmla="*/ 2147483647 h 1688"/>
              <a:gd name="T2" fmla="*/ 2147483647 w 3772"/>
              <a:gd name="T3" fmla="*/ 2147483647 h 1688"/>
              <a:gd name="T4" fmla="*/ 2147483647 w 3772"/>
              <a:gd name="T5" fmla="*/ 2147483647 h 1688"/>
              <a:gd name="T6" fmla="*/ 2147483647 w 3772"/>
              <a:gd name="T7" fmla="*/ 2147483647 h 1688"/>
              <a:gd name="T8" fmla="*/ 2147483647 w 3772"/>
              <a:gd name="T9" fmla="*/ 2147483647 h 1688"/>
              <a:gd name="T10" fmla="*/ 2147483647 w 3772"/>
              <a:gd name="T11" fmla="*/ 2147483647 h 1688"/>
              <a:gd name="T12" fmla="*/ 2147483647 w 3772"/>
              <a:gd name="T13" fmla="*/ 2147483647 h 1688"/>
              <a:gd name="T14" fmla="*/ 2147483647 w 3772"/>
              <a:gd name="T15" fmla="*/ 2147483647 h 1688"/>
              <a:gd name="T16" fmla="*/ 2147483647 w 3772"/>
              <a:gd name="T17" fmla="*/ 2147483647 h 1688"/>
              <a:gd name="T18" fmla="*/ 2147483647 w 3772"/>
              <a:gd name="T19" fmla="*/ 2147483647 h 1688"/>
              <a:gd name="T20" fmla="*/ 2147483647 w 3772"/>
              <a:gd name="T21" fmla="*/ 2147483647 h 1688"/>
              <a:gd name="T22" fmla="*/ 2147483647 w 3772"/>
              <a:gd name="T23" fmla="*/ 2147483647 h 1688"/>
              <a:gd name="T24" fmla="*/ 2147483647 w 3772"/>
              <a:gd name="T25" fmla="*/ 2147483647 h 1688"/>
              <a:gd name="T26" fmla="*/ 2147483647 w 3772"/>
              <a:gd name="T27" fmla="*/ 2147483647 h 1688"/>
              <a:gd name="T28" fmla="*/ 2147483647 w 3772"/>
              <a:gd name="T29" fmla="*/ 2147483647 h 1688"/>
              <a:gd name="T30" fmla="*/ 2147483647 w 3772"/>
              <a:gd name="T31" fmla="*/ 2147483647 h 1688"/>
              <a:gd name="T32" fmla="*/ 2147483647 w 3772"/>
              <a:gd name="T33" fmla="*/ 2147483647 h 1688"/>
              <a:gd name="T34" fmla="*/ 0 w 3772"/>
              <a:gd name="T35" fmla="*/ 2147483647 h 168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3772" h="1688">
                <a:moveTo>
                  <a:pt x="3710" y="29"/>
                </a:moveTo>
                <a:cubicBezTo>
                  <a:pt x="3209" y="0"/>
                  <a:pt x="3772" y="26"/>
                  <a:pt x="2800" y="40"/>
                </a:cubicBezTo>
                <a:cubicBezTo>
                  <a:pt x="2205" y="48"/>
                  <a:pt x="1609" y="48"/>
                  <a:pt x="1014" y="52"/>
                </a:cubicBezTo>
                <a:cubicBezTo>
                  <a:pt x="988" y="129"/>
                  <a:pt x="980" y="202"/>
                  <a:pt x="910" y="248"/>
                </a:cubicBezTo>
                <a:cubicBezTo>
                  <a:pt x="896" y="291"/>
                  <a:pt x="872" y="320"/>
                  <a:pt x="841" y="352"/>
                </a:cubicBezTo>
                <a:cubicBezTo>
                  <a:pt x="813" y="438"/>
                  <a:pt x="855" y="334"/>
                  <a:pt x="795" y="409"/>
                </a:cubicBezTo>
                <a:cubicBezTo>
                  <a:pt x="787" y="419"/>
                  <a:pt x="790" y="434"/>
                  <a:pt x="784" y="444"/>
                </a:cubicBezTo>
                <a:cubicBezTo>
                  <a:pt x="769" y="469"/>
                  <a:pt x="746" y="470"/>
                  <a:pt x="726" y="490"/>
                </a:cubicBezTo>
                <a:cubicBezTo>
                  <a:pt x="712" y="504"/>
                  <a:pt x="704" y="522"/>
                  <a:pt x="691" y="536"/>
                </a:cubicBezTo>
                <a:cubicBezTo>
                  <a:pt x="669" y="560"/>
                  <a:pt x="622" y="605"/>
                  <a:pt x="622" y="605"/>
                </a:cubicBezTo>
                <a:cubicBezTo>
                  <a:pt x="608" y="692"/>
                  <a:pt x="568" y="750"/>
                  <a:pt x="519" y="824"/>
                </a:cubicBezTo>
                <a:cubicBezTo>
                  <a:pt x="506" y="844"/>
                  <a:pt x="508" y="872"/>
                  <a:pt x="496" y="893"/>
                </a:cubicBezTo>
                <a:cubicBezTo>
                  <a:pt x="480" y="922"/>
                  <a:pt x="458" y="947"/>
                  <a:pt x="438" y="974"/>
                </a:cubicBezTo>
                <a:cubicBezTo>
                  <a:pt x="423" y="993"/>
                  <a:pt x="392" y="1031"/>
                  <a:pt x="392" y="1031"/>
                </a:cubicBezTo>
                <a:cubicBezTo>
                  <a:pt x="370" y="1096"/>
                  <a:pt x="353" y="1137"/>
                  <a:pt x="311" y="1192"/>
                </a:cubicBezTo>
                <a:cubicBezTo>
                  <a:pt x="308" y="1220"/>
                  <a:pt x="300" y="1337"/>
                  <a:pt x="288" y="1377"/>
                </a:cubicBezTo>
                <a:cubicBezTo>
                  <a:pt x="266" y="1450"/>
                  <a:pt x="165" y="1532"/>
                  <a:pt x="104" y="1573"/>
                </a:cubicBezTo>
                <a:cubicBezTo>
                  <a:pt x="63" y="1600"/>
                  <a:pt x="35" y="1653"/>
                  <a:pt x="0" y="1688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2" name="Freeform 9"/>
          <p:cNvSpPr>
            <a:spLocks/>
          </p:cNvSpPr>
          <p:nvPr/>
        </p:nvSpPr>
        <p:spPr bwMode="auto">
          <a:xfrm>
            <a:off x="2157413" y="2468563"/>
            <a:ext cx="4335462" cy="1262062"/>
          </a:xfrm>
          <a:custGeom>
            <a:avLst/>
            <a:gdLst>
              <a:gd name="T0" fmla="*/ 2147483647 w 2731"/>
              <a:gd name="T1" fmla="*/ 2147483647 h 795"/>
              <a:gd name="T2" fmla="*/ 2147483647 w 2731"/>
              <a:gd name="T3" fmla="*/ 2147483647 h 795"/>
              <a:gd name="T4" fmla="*/ 2147483647 w 2731"/>
              <a:gd name="T5" fmla="*/ 0 h 795"/>
              <a:gd name="T6" fmla="*/ 2147483647 w 2731"/>
              <a:gd name="T7" fmla="*/ 2147483647 h 795"/>
              <a:gd name="T8" fmla="*/ 2147483647 w 2731"/>
              <a:gd name="T9" fmla="*/ 2147483647 h 795"/>
              <a:gd name="T10" fmla="*/ 2147483647 w 2731"/>
              <a:gd name="T11" fmla="*/ 2147483647 h 795"/>
              <a:gd name="T12" fmla="*/ 2147483647 w 2731"/>
              <a:gd name="T13" fmla="*/ 2147483647 h 795"/>
              <a:gd name="T14" fmla="*/ 2147483647 w 2731"/>
              <a:gd name="T15" fmla="*/ 2147483647 h 795"/>
              <a:gd name="T16" fmla="*/ 2147483647 w 2731"/>
              <a:gd name="T17" fmla="*/ 2147483647 h 795"/>
              <a:gd name="T18" fmla="*/ 0 w 2731"/>
              <a:gd name="T19" fmla="*/ 2147483647 h 795"/>
              <a:gd name="T20" fmla="*/ 2147483647 w 2731"/>
              <a:gd name="T21" fmla="*/ 2147483647 h 79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731" h="795">
                <a:moveTo>
                  <a:pt x="2731" y="23"/>
                </a:moveTo>
                <a:cubicBezTo>
                  <a:pt x="2346" y="42"/>
                  <a:pt x="2628" y="36"/>
                  <a:pt x="2212" y="23"/>
                </a:cubicBezTo>
                <a:cubicBezTo>
                  <a:pt x="1920" y="14"/>
                  <a:pt x="1337" y="0"/>
                  <a:pt x="1337" y="0"/>
                </a:cubicBezTo>
                <a:cubicBezTo>
                  <a:pt x="1022" y="4"/>
                  <a:pt x="707" y="5"/>
                  <a:pt x="392" y="12"/>
                </a:cubicBezTo>
                <a:cubicBezTo>
                  <a:pt x="323" y="14"/>
                  <a:pt x="252" y="80"/>
                  <a:pt x="185" y="104"/>
                </a:cubicBezTo>
                <a:cubicBezTo>
                  <a:pt x="149" y="157"/>
                  <a:pt x="149" y="201"/>
                  <a:pt x="139" y="265"/>
                </a:cubicBezTo>
                <a:cubicBezTo>
                  <a:pt x="130" y="320"/>
                  <a:pt x="113" y="371"/>
                  <a:pt x="104" y="426"/>
                </a:cubicBezTo>
                <a:cubicBezTo>
                  <a:pt x="92" y="500"/>
                  <a:pt x="101" y="578"/>
                  <a:pt x="35" y="622"/>
                </a:cubicBezTo>
                <a:cubicBezTo>
                  <a:pt x="31" y="641"/>
                  <a:pt x="28" y="661"/>
                  <a:pt x="23" y="680"/>
                </a:cubicBezTo>
                <a:cubicBezTo>
                  <a:pt x="17" y="703"/>
                  <a:pt x="0" y="749"/>
                  <a:pt x="0" y="749"/>
                </a:cubicBezTo>
                <a:cubicBezTo>
                  <a:pt x="4" y="764"/>
                  <a:pt x="12" y="795"/>
                  <a:pt x="12" y="795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3" name="Freeform 10"/>
          <p:cNvSpPr>
            <a:spLocks/>
          </p:cNvSpPr>
          <p:nvPr/>
        </p:nvSpPr>
        <p:spPr bwMode="auto">
          <a:xfrm>
            <a:off x="2382838" y="381000"/>
            <a:ext cx="4017962" cy="2270125"/>
          </a:xfrm>
          <a:custGeom>
            <a:avLst/>
            <a:gdLst>
              <a:gd name="T0" fmla="*/ 2147483647 w 2531"/>
              <a:gd name="T1" fmla="*/ 2147483647 h 1430"/>
              <a:gd name="T2" fmla="*/ 2147483647 w 2531"/>
              <a:gd name="T3" fmla="*/ 2147483647 h 1430"/>
              <a:gd name="T4" fmla="*/ 2147483647 w 2531"/>
              <a:gd name="T5" fmla="*/ 2147483647 h 1430"/>
              <a:gd name="T6" fmla="*/ 2147483647 w 2531"/>
              <a:gd name="T7" fmla="*/ 2147483647 h 1430"/>
              <a:gd name="T8" fmla="*/ 2147483647 w 2531"/>
              <a:gd name="T9" fmla="*/ 2147483647 h 1430"/>
              <a:gd name="T10" fmla="*/ 2147483647 w 2531"/>
              <a:gd name="T11" fmla="*/ 2147483647 h 1430"/>
              <a:gd name="T12" fmla="*/ 2147483647 w 2531"/>
              <a:gd name="T13" fmla="*/ 2147483647 h 1430"/>
              <a:gd name="T14" fmla="*/ 2147483647 w 2531"/>
              <a:gd name="T15" fmla="*/ 2147483647 h 1430"/>
              <a:gd name="T16" fmla="*/ 2147483647 w 2531"/>
              <a:gd name="T17" fmla="*/ 2147483647 h 143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531" h="1430">
                <a:moveTo>
                  <a:pt x="2531" y="2"/>
                </a:moveTo>
                <a:cubicBezTo>
                  <a:pt x="2091" y="32"/>
                  <a:pt x="1648" y="0"/>
                  <a:pt x="1206" y="13"/>
                </a:cubicBezTo>
                <a:cubicBezTo>
                  <a:pt x="1022" y="78"/>
                  <a:pt x="498" y="48"/>
                  <a:pt x="480" y="48"/>
                </a:cubicBezTo>
                <a:cubicBezTo>
                  <a:pt x="357" y="57"/>
                  <a:pt x="284" y="54"/>
                  <a:pt x="181" y="106"/>
                </a:cubicBezTo>
                <a:cubicBezTo>
                  <a:pt x="147" y="157"/>
                  <a:pt x="110" y="168"/>
                  <a:pt x="54" y="186"/>
                </a:cubicBezTo>
                <a:cubicBezTo>
                  <a:pt x="0" y="358"/>
                  <a:pt x="47" y="618"/>
                  <a:pt x="54" y="797"/>
                </a:cubicBezTo>
                <a:cubicBezTo>
                  <a:pt x="50" y="974"/>
                  <a:pt x="50" y="1150"/>
                  <a:pt x="43" y="1327"/>
                </a:cubicBezTo>
                <a:cubicBezTo>
                  <a:pt x="42" y="1351"/>
                  <a:pt x="28" y="1373"/>
                  <a:pt x="20" y="1396"/>
                </a:cubicBezTo>
                <a:cubicBezTo>
                  <a:pt x="16" y="1407"/>
                  <a:pt x="8" y="1430"/>
                  <a:pt x="8" y="143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4" name="Text Box 11"/>
          <p:cNvSpPr txBox="1">
            <a:spLocks noChangeArrowheads="1"/>
          </p:cNvSpPr>
          <p:nvPr/>
        </p:nvSpPr>
        <p:spPr bwMode="auto">
          <a:xfrm>
            <a:off x="3276600" y="4572000"/>
            <a:ext cx="1005403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r>
              <a:rPr lang="zh-CN" altLang="en-US" sz="3200" b="1" dirty="0" smtClean="0"/>
              <a:t>犹大</a:t>
            </a:r>
            <a:endParaRPr lang="en-US" sz="3200" b="1" dirty="0"/>
          </a:p>
        </p:txBody>
      </p:sp>
      <p:sp>
        <p:nvSpPr>
          <p:cNvPr id="24585" name="Text Box 12"/>
          <p:cNvSpPr txBox="1">
            <a:spLocks noChangeArrowheads="1"/>
          </p:cNvSpPr>
          <p:nvPr/>
        </p:nvSpPr>
        <p:spPr bwMode="auto">
          <a:xfrm>
            <a:off x="3429000" y="2667000"/>
            <a:ext cx="1415772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r>
              <a:rPr lang="zh-CN" altLang="en-US" sz="3200" b="1" dirty="0" smtClean="0"/>
              <a:t>便雅悯</a:t>
            </a:r>
            <a:endParaRPr lang="en-US" sz="3200" b="1" dirty="0"/>
          </a:p>
        </p:txBody>
      </p:sp>
      <p:sp>
        <p:nvSpPr>
          <p:cNvPr id="24586" name="Text Box 13"/>
          <p:cNvSpPr txBox="1">
            <a:spLocks noChangeArrowheads="1"/>
          </p:cNvSpPr>
          <p:nvPr/>
        </p:nvSpPr>
        <p:spPr bwMode="auto">
          <a:xfrm>
            <a:off x="3352800" y="990600"/>
            <a:ext cx="1415772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r>
              <a:rPr lang="zh-CN" altLang="en-US" sz="3200" b="1" dirty="0" smtClean="0"/>
              <a:t>以法莲</a:t>
            </a:r>
            <a:endParaRPr lang="en-US" sz="3200" b="1" dirty="0"/>
          </a:p>
        </p:txBody>
      </p:sp>
      <p:sp>
        <p:nvSpPr>
          <p:cNvPr id="24587" name="Text Box 14"/>
          <p:cNvSpPr txBox="1">
            <a:spLocks noChangeArrowheads="1"/>
          </p:cNvSpPr>
          <p:nvPr/>
        </p:nvSpPr>
        <p:spPr bwMode="auto">
          <a:xfrm rot="17865374">
            <a:off x="-344556" y="3403814"/>
            <a:ext cx="2249488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r>
              <a:rPr lang="zh-CN" altLang="en-US" sz="3200" b="1" dirty="0" smtClean="0"/>
              <a:t>非利士人</a:t>
            </a:r>
            <a:endParaRPr lang="en-US" sz="3200" b="1" dirty="0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6934200" y="0"/>
            <a:ext cx="1415772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r>
              <a:rPr lang="zh-CN" altLang="en-US" sz="3200" b="1" dirty="0" smtClean="0"/>
              <a:t>玛拿西</a:t>
            </a:r>
            <a:endParaRPr lang="en-US" sz="3200" b="1" dirty="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7315200" y="2395986"/>
            <a:ext cx="1005403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r>
              <a:rPr lang="zh-CN" altLang="en-US" sz="3200" b="1" dirty="0" smtClean="0"/>
              <a:t>迦得</a:t>
            </a:r>
            <a:endParaRPr lang="en-US" sz="3200" b="1" dirty="0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7315200" y="4172409"/>
            <a:ext cx="1005403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r>
              <a:rPr lang="zh-CN" altLang="en-US" sz="3200" b="1" dirty="0" smtClean="0"/>
              <a:t>流便</a:t>
            </a:r>
            <a:endParaRPr lang="en-US" sz="3200" b="1" dirty="0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 rot="17532450">
            <a:off x="1375787" y="2688373"/>
            <a:ext cx="114559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r>
              <a:rPr lang="zh-CN" altLang="en-US" sz="3200" b="1" dirty="0" smtClean="0"/>
              <a:t>但</a:t>
            </a:r>
            <a:endParaRPr lang="en-US" sz="3200" b="1" dirty="0"/>
          </a:p>
        </p:txBody>
      </p:sp>
      <p:cxnSp>
        <p:nvCxnSpPr>
          <p:cNvPr id="3" name="Straight Arrow Connector 2"/>
          <p:cNvCxnSpPr/>
          <p:nvPr/>
        </p:nvCxnSpPr>
        <p:spPr bwMode="auto">
          <a:xfrm flipV="1">
            <a:off x="2057400" y="152400"/>
            <a:ext cx="1676400" cy="2498725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>
                <a:latin typeface="宋体"/>
                <a:ea typeface="宋体"/>
                <a:cs typeface="宋体"/>
              </a:rPr>
              <a:t>圣洁的神怎么会杀害婴儿？</a:t>
            </a:r>
            <a:endParaRPr lang="en-US" dirty="0">
              <a:latin typeface="宋体"/>
              <a:ea typeface="宋体"/>
              <a:cs typeface="宋体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534400" cy="50958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CN" altLang="en-US" sz="2800" dirty="0" smtClean="0">
                <a:latin typeface="宋体"/>
                <a:ea typeface="宋体"/>
                <a:cs typeface="宋体"/>
              </a:rPr>
              <a:t>圣洁的战争</a:t>
            </a:r>
            <a:r>
              <a:rPr lang="en-US" sz="2800" dirty="0" smtClean="0">
                <a:latin typeface="宋体"/>
                <a:ea typeface="宋体"/>
                <a:cs typeface="宋体"/>
              </a:rPr>
              <a:t>:   </a:t>
            </a:r>
            <a:r>
              <a:rPr lang="en-US" sz="2800" dirty="0" err="1" smtClean="0">
                <a:latin typeface="宋体"/>
                <a:ea typeface="宋体"/>
                <a:cs typeface="宋体"/>
              </a:rPr>
              <a:t>Herem</a:t>
            </a:r>
            <a:r>
              <a:rPr lang="en-US" sz="2800" dirty="0" smtClean="0">
                <a:latin typeface="宋体"/>
                <a:ea typeface="宋体"/>
                <a:cs typeface="宋体"/>
              </a:rPr>
              <a:t>  (</a:t>
            </a:r>
            <a:r>
              <a:rPr lang="zh-CN" altLang="en-US" sz="2800" dirty="0" smtClean="0">
                <a:latin typeface="宋体"/>
                <a:ea typeface="宋体"/>
                <a:cs typeface="宋体"/>
              </a:rPr>
              <a:t>申</a:t>
            </a:r>
            <a:r>
              <a:rPr lang="en-US" sz="2800" dirty="0" smtClean="0">
                <a:latin typeface="宋体"/>
                <a:ea typeface="宋体"/>
                <a:cs typeface="宋体"/>
              </a:rPr>
              <a:t> 7; 20:1-20; </a:t>
            </a:r>
            <a:r>
              <a:rPr lang="zh-CN" altLang="en-US" sz="2800" dirty="0" smtClean="0">
                <a:latin typeface="宋体"/>
                <a:ea typeface="宋体"/>
                <a:cs typeface="宋体"/>
              </a:rPr>
              <a:t>约书亚</a:t>
            </a:r>
            <a:r>
              <a:rPr lang="en-US" sz="2800" dirty="0" smtClean="0">
                <a:latin typeface="宋体"/>
                <a:ea typeface="宋体"/>
                <a:cs typeface="宋体"/>
              </a:rPr>
              <a:t> 6:21)—</a:t>
            </a:r>
          </a:p>
          <a:p>
            <a:pPr>
              <a:lnSpc>
                <a:spcPct val="90000"/>
              </a:lnSpc>
            </a:pPr>
            <a:r>
              <a:rPr lang="zh-CN" altLang="en-US" sz="2800" dirty="0" smtClean="0">
                <a:latin typeface="宋体"/>
                <a:ea typeface="宋体"/>
                <a:cs typeface="宋体"/>
              </a:rPr>
              <a:t>先要对城里的名宣告和睦的话</a:t>
            </a:r>
            <a:r>
              <a:rPr lang="en-US" sz="2800" dirty="0" smtClean="0">
                <a:latin typeface="宋体"/>
                <a:ea typeface="宋体"/>
                <a:cs typeface="宋体"/>
              </a:rPr>
              <a:t>. </a:t>
            </a:r>
            <a:r>
              <a:rPr lang="zh-CN" altLang="en-US" sz="2800" dirty="0" smtClean="0">
                <a:latin typeface="宋体"/>
                <a:ea typeface="宋体"/>
                <a:cs typeface="宋体"/>
              </a:rPr>
              <a:t>申</a:t>
            </a:r>
            <a:r>
              <a:rPr lang="en-US" sz="2800" dirty="0" smtClean="0">
                <a:latin typeface="宋体"/>
                <a:ea typeface="宋体"/>
                <a:cs typeface="宋体"/>
              </a:rPr>
              <a:t>20:10</a:t>
            </a:r>
          </a:p>
          <a:p>
            <a:pPr>
              <a:lnSpc>
                <a:spcPct val="90000"/>
              </a:lnSpc>
            </a:pPr>
            <a:r>
              <a:rPr lang="zh-CN" altLang="en-US" sz="2800" dirty="0" smtClean="0">
                <a:latin typeface="宋体"/>
                <a:ea typeface="宋体"/>
                <a:cs typeface="宋体"/>
              </a:rPr>
              <a:t>对亚摩利人罪孽的审判</a:t>
            </a:r>
            <a:r>
              <a:rPr lang="en-US" sz="2800" dirty="0" smtClean="0">
                <a:latin typeface="宋体"/>
                <a:ea typeface="宋体"/>
                <a:cs typeface="宋体"/>
              </a:rPr>
              <a:t> (</a:t>
            </a:r>
            <a:r>
              <a:rPr lang="zh-CN" altLang="en-US" sz="2800" dirty="0" smtClean="0">
                <a:latin typeface="宋体"/>
                <a:ea typeface="宋体"/>
                <a:cs typeface="宋体"/>
              </a:rPr>
              <a:t>创</a:t>
            </a:r>
            <a:r>
              <a:rPr lang="en-US" sz="2800" dirty="0" smtClean="0">
                <a:latin typeface="宋体"/>
                <a:ea typeface="宋体"/>
                <a:cs typeface="宋体"/>
              </a:rPr>
              <a:t> 15:16; </a:t>
            </a:r>
            <a:r>
              <a:rPr lang="zh-CN" altLang="en-US" sz="2800" dirty="0" smtClean="0">
                <a:latin typeface="宋体"/>
                <a:ea typeface="宋体"/>
                <a:cs typeface="宋体"/>
              </a:rPr>
              <a:t>申</a:t>
            </a:r>
            <a:r>
              <a:rPr lang="en-US" sz="2800" dirty="0" smtClean="0">
                <a:latin typeface="宋体"/>
                <a:ea typeface="宋体"/>
                <a:cs typeface="宋体"/>
              </a:rPr>
              <a:t>. 9:5)—</a:t>
            </a:r>
            <a:r>
              <a:rPr lang="zh-CN" altLang="en-US" sz="2800" dirty="0" smtClean="0">
                <a:latin typeface="宋体"/>
                <a:ea typeface="宋体"/>
                <a:cs typeface="宋体"/>
              </a:rPr>
              <a:t>因为耶和华的意思是要使他们心里刚硬</a:t>
            </a:r>
            <a:r>
              <a:rPr lang="en-US" altLang="zh-CN" sz="2800" dirty="0" smtClean="0">
                <a:latin typeface="宋体"/>
                <a:ea typeface="宋体"/>
                <a:cs typeface="宋体"/>
              </a:rPr>
              <a:t> </a:t>
            </a:r>
            <a:r>
              <a:rPr lang="zh-CN" altLang="en-US" sz="2800" dirty="0" smtClean="0">
                <a:latin typeface="宋体"/>
                <a:ea typeface="宋体"/>
                <a:cs typeface="宋体"/>
              </a:rPr>
              <a:t>约书亚</a:t>
            </a:r>
            <a:r>
              <a:rPr lang="en-US" sz="2800" dirty="0" smtClean="0">
                <a:latin typeface="宋体"/>
                <a:ea typeface="宋体"/>
                <a:cs typeface="宋体"/>
              </a:rPr>
              <a:t>11:19f</a:t>
            </a:r>
          </a:p>
          <a:p>
            <a:pPr>
              <a:lnSpc>
                <a:spcPct val="90000"/>
              </a:lnSpc>
            </a:pPr>
            <a:r>
              <a:rPr lang="zh-CN" altLang="en-US" sz="2800" dirty="0" smtClean="0">
                <a:latin typeface="宋体"/>
                <a:ea typeface="宋体"/>
                <a:cs typeface="宋体"/>
              </a:rPr>
              <a:t>免得他们教导你们学习一切可憎恶的事</a:t>
            </a:r>
            <a:r>
              <a:rPr lang="en-US" sz="2800" dirty="0" smtClean="0">
                <a:latin typeface="宋体"/>
                <a:ea typeface="宋体"/>
                <a:cs typeface="宋体"/>
              </a:rPr>
              <a:t>– </a:t>
            </a:r>
            <a:r>
              <a:rPr lang="zh-CN" altLang="en-US" sz="2800" dirty="0" smtClean="0">
                <a:latin typeface="宋体"/>
                <a:ea typeface="宋体"/>
                <a:cs typeface="宋体"/>
              </a:rPr>
              <a:t>申</a:t>
            </a:r>
            <a:r>
              <a:rPr lang="en-US" sz="2800" dirty="0" smtClean="0">
                <a:latin typeface="宋体"/>
                <a:ea typeface="宋体"/>
                <a:cs typeface="宋体"/>
              </a:rPr>
              <a:t>20:18</a:t>
            </a:r>
          </a:p>
          <a:p>
            <a:pPr>
              <a:lnSpc>
                <a:spcPct val="90000"/>
              </a:lnSpc>
            </a:pPr>
            <a:r>
              <a:rPr lang="zh-CN" altLang="en-US" sz="2800" dirty="0" smtClean="0">
                <a:latin typeface="宋体"/>
                <a:ea typeface="宋体"/>
                <a:cs typeface="宋体"/>
              </a:rPr>
              <a:t>对胜利的修辞和夸张</a:t>
            </a:r>
            <a:r>
              <a:rPr lang="en-US" sz="2800" dirty="0" smtClean="0">
                <a:latin typeface="宋体"/>
                <a:ea typeface="宋体"/>
                <a:cs typeface="宋体"/>
              </a:rPr>
              <a:t> 11:15, 23</a:t>
            </a:r>
          </a:p>
          <a:p>
            <a:pPr>
              <a:lnSpc>
                <a:spcPct val="90000"/>
              </a:lnSpc>
            </a:pPr>
            <a:r>
              <a:rPr lang="zh-CN" altLang="en-US" sz="2800" dirty="0" smtClean="0">
                <a:latin typeface="宋体"/>
                <a:ea typeface="宋体"/>
                <a:cs typeface="宋体"/>
              </a:rPr>
              <a:t>上帝对生／死的审判特权</a:t>
            </a:r>
            <a:r>
              <a:rPr lang="en-US" sz="2800" dirty="0" smtClean="0">
                <a:latin typeface="宋体"/>
                <a:ea typeface="宋体"/>
                <a:cs typeface="宋体"/>
              </a:rPr>
              <a:t>—</a:t>
            </a:r>
            <a:r>
              <a:rPr lang="zh-CN" altLang="en-US" sz="2800" dirty="0" smtClean="0">
                <a:latin typeface="宋体"/>
                <a:ea typeface="宋体"/>
                <a:cs typeface="宋体"/>
              </a:rPr>
              <a:t>无辜的群体？</a:t>
            </a:r>
            <a:endParaRPr lang="en-US" altLang="zh-CN" sz="2800" dirty="0" smtClean="0">
              <a:latin typeface="宋体"/>
              <a:ea typeface="宋体"/>
              <a:cs typeface="宋体"/>
            </a:endParaRPr>
          </a:p>
          <a:p>
            <a:pPr>
              <a:lnSpc>
                <a:spcPct val="90000"/>
              </a:lnSpc>
            </a:pPr>
            <a:r>
              <a:rPr lang="zh-CN" altLang="en-US" sz="2800" dirty="0" smtClean="0">
                <a:latin typeface="宋体"/>
                <a:ea typeface="宋体"/>
                <a:cs typeface="宋体"/>
              </a:rPr>
              <a:t>罕有的熟练的</a:t>
            </a:r>
            <a:r>
              <a:rPr lang="en-US" sz="2800" dirty="0" smtClean="0">
                <a:latin typeface="宋体"/>
                <a:ea typeface="宋体"/>
                <a:cs typeface="宋体"/>
              </a:rPr>
              <a:t>:  </a:t>
            </a:r>
            <a:r>
              <a:rPr lang="zh-CN" altLang="en-US" sz="2800" dirty="0" smtClean="0">
                <a:latin typeface="宋体"/>
                <a:ea typeface="宋体"/>
                <a:cs typeface="宋体"/>
              </a:rPr>
              <a:t>耶利哥</a:t>
            </a:r>
            <a:r>
              <a:rPr lang="en-US" sz="2800" dirty="0" smtClean="0">
                <a:latin typeface="宋体"/>
                <a:ea typeface="宋体"/>
                <a:cs typeface="宋体"/>
              </a:rPr>
              <a:t>, </a:t>
            </a:r>
            <a:r>
              <a:rPr lang="zh-CN" altLang="en-US" sz="2800" dirty="0" smtClean="0">
                <a:latin typeface="宋体"/>
                <a:ea typeface="宋体"/>
                <a:cs typeface="宋体"/>
              </a:rPr>
              <a:t>艾城</a:t>
            </a:r>
            <a:r>
              <a:rPr lang="en-US" sz="2800" dirty="0" smtClean="0">
                <a:latin typeface="宋体"/>
                <a:ea typeface="宋体"/>
                <a:cs typeface="宋体"/>
              </a:rPr>
              <a:t>, </a:t>
            </a:r>
            <a:r>
              <a:rPr lang="zh-CN" altLang="en-US" sz="2800" dirty="0" smtClean="0">
                <a:latin typeface="宋体"/>
                <a:ea typeface="宋体"/>
                <a:cs typeface="宋体"/>
              </a:rPr>
              <a:t>夏琐</a:t>
            </a:r>
            <a:r>
              <a:rPr lang="en-US" sz="2800" dirty="0" smtClean="0">
                <a:latin typeface="宋体"/>
                <a:ea typeface="宋体"/>
                <a:cs typeface="宋体"/>
              </a:rPr>
              <a:t>…</a:t>
            </a:r>
          </a:p>
          <a:p>
            <a:pPr>
              <a:lnSpc>
                <a:spcPct val="90000"/>
              </a:lnSpc>
            </a:pPr>
            <a:r>
              <a:rPr lang="zh-CN" altLang="en-US" sz="2800" dirty="0" smtClean="0">
                <a:latin typeface="宋体"/>
                <a:ea typeface="宋体"/>
                <a:cs typeface="宋体"/>
              </a:rPr>
              <a:t>主预兆的日子</a:t>
            </a:r>
            <a:r>
              <a:rPr lang="en-US" altLang="zh-CN" sz="2800" dirty="0" smtClean="0">
                <a:latin typeface="宋体"/>
                <a:ea typeface="宋体"/>
                <a:cs typeface="宋体"/>
              </a:rPr>
              <a:t>—</a:t>
            </a:r>
            <a:r>
              <a:rPr lang="zh-CN" altLang="en-US" sz="2800" dirty="0" smtClean="0">
                <a:latin typeface="宋体"/>
                <a:ea typeface="宋体"/>
                <a:cs typeface="宋体"/>
              </a:rPr>
              <a:t>警告</a:t>
            </a:r>
            <a:endParaRPr lang="en-US" sz="2800" dirty="0" smtClean="0">
              <a:latin typeface="宋体"/>
              <a:ea typeface="宋体"/>
              <a:cs typeface="宋体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>
                <a:latin typeface="宋体"/>
                <a:ea typeface="宋体"/>
                <a:cs typeface="宋体"/>
              </a:rPr>
              <a:t>战争</a:t>
            </a:r>
            <a:r>
              <a:rPr lang="en-US" dirty="0" smtClean="0">
                <a:latin typeface="宋体"/>
                <a:ea typeface="宋体"/>
                <a:cs typeface="宋体"/>
              </a:rPr>
              <a:t>:  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到底有什么益处？</a:t>
            </a:r>
            <a:endParaRPr lang="en-US" dirty="0">
              <a:latin typeface="宋体"/>
              <a:ea typeface="宋体"/>
              <a:cs typeface="宋体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62875" cy="4495800"/>
          </a:xfrm>
        </p:spPr>
        <p:txBody>
          <a:bodyPr/>
          <a:lstStyle/>
          <a:p>
            <a:r>
              <a:rPr lang="zh-CN" altLang="en-US" dirty="0" smtClean="0">
                <a:latin typeface="宋体"/>
                <a:ea typeface="宋体"/>
                <a:cs typeface="宋体"/>
              </a:rPr>
              <a:t>你认为战争是什么？战争合法过吗</a:t>
            </a:r>
            <a:endParaRPr lang="en-US" altLang="zh-CN" dirty="0" smtClean="0">
              <a:latin typeface="宋体"/>
              <a:ea typeface="宋体"/>
              <a:cs typeface="宋体"/>
            </a:endParaRPr>
          </a:p>
          <a:p>
            <a:r>
              <a:rPr lang="zh-CN" altLang="en-US" dirty="0" smtClean="0">
                <a:latin typeface="宋体"/>
                <a:ea typeface="宋体"/>
                <a:cs typeface="宋体"/>
              </a:rPr>
              <a:t>你会甘于为什么而死？</a:t>
            </a:r>
            <a:endParaRPr lang="en-US" altLang="zh-CN" dirty="0" smtClean="0">
              <a:latin typeface="宋体"/>
              <a:ea typeface="宋体"/>
              <a:cs typeface="宋体"/>
            </a:endParaRPr>
          </a:p>
          <a:p>
            <a:r>
              <a:rPr lang="zh-CN" altLang="en-US" dirty="0" smtClean="0">
                <a:latin typeface="宋体"/>
                <a:ea typeface="宋体"/>
                <a:cs typeface="宋体"/>
              </a:rPr>
              <a:t>你会为什么而杀人？</a:t>
            </a:r>
            <a:endParaRPr lang="en-US" altLang="zh-CN" dirty="0" smtClean="0">
              <a:latin typeface="宋体"/>
              <a:ea typeface="宋体"/>
              <a:cs typeface="宋体"/>
            </a:endParaRPr>
          </a:p>
          <a:p>
            <a:r>
              <a:rPr lang="zh-CN" altLang="en-US" dirty="0" smtClean="0">
                <a:latin typeface="宋体"/>
                <a:ea typeface="宋体"/>
                <a:cs typeface="宋体"/>
              </a:rPr>
              <a:t>学者可以决定这些吗？</a:t>
            </a:r>
            <a:endParaRPr lang="en-US" dirty="0" smtClean="0">
              <a:latin typeface="宋体"/>
              <a:ea typeface="宋体"/>
              <a:cs typeface="宋体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>
                <a:latin typeface="宋体"/>
                <a:ea typeface="宋体"/>
                <a:cs typeface="宋体"/>
              </a:rPr>
              <a:t>对战争的</a:t>
            </a:r>
            <a:r>
              <a:rPr lang="en-US" altLang="zh-CN" dirty="0" smtClean="0">
                <a:latin typeface="宋体"/>
                <a:ea typeface="宋体"/>
                <a:cs typeface="宋体"/>
              </a:rPr>
              <a:t>4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个看法：</a:t>
            </a:r>
            <a:r>
              <a:rPr lang="en-US" dirty="0" smtClean="0">
                <a:latin typeface="宋体"/>
                <a:ea typeface="宋体"/>
                <a:cs typeface="宋体"/>
              </a:rPr>
              <a:t> 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不抵抗</a:t>
            </a:r>
            <a:endParaRPr lang="en-US" dirty="0">
              <a:latin typeface="宋体"/>
              <a:ea typeface="宋体"/>
              <a:cs typeface="宋体"/>
            </a:endParaRPr>
          </a:p>
        </p:txBody>
      </p:sp>
      <p:sp>
        <p:nvSpPr>
          <p:cNvPr id="3072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38200" y="1447800"/>
            <a:ext cx="7762875" cy="4181475"/>
          </a:xfrm>
        </p:spPr>
        <p:txBody>
          <a:bodyPr/>
          <a:lstStyle/>
          <a:p>
            <a:r>
              <a:rPr lang="zh-CN" altLang="en-US" dirty="0" smtClean="0">
                <a:latin typeface="宋体"/>
                <a:ea typeface="宋体"/>
                <a:cs typeface="宋体"/>
              </a:rPr>
              <a:t>太</a:t>
            </a:r>
            <a:r>
              <a:rPr lang="en-US" dirty="0" smtClean="0">
                <a:latin typeface="宋体"/>
                <a:ea typeface="宋体"/>
                <a:cs typeface="宋体"/>
              </a:rPr>
              <a:t> 5:39:  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连左脸也转来由他打</a:t>
            </a:r>
            <a:r>
              <a:rPr lang="en-US" dirty="0" smtClean="0">
                <a:latin typeface="宋体"/>
                <a:ea typeface="宋体"/>
                <a:cs typeface="宋体"/>
              </a:rPr>
              <a:t>; </a:t>
            </a:r>
          </a:p>
          <a:p>
            <a:r>
              <a:rPr lang="zh-CN" altLang="en-US" dirty="0" smtClean="0">
                <a:latin typeface="宋体"/>
                <a:ea typeface="宋体"/>
                <a:cs typeface="宋体"/>
              </a:rPr>
              <a:t>彼得用刀</a:t>
            </a:r>
            <a:r>
              <a:rPr lang="en-US" altLang="zh-CN" dirty="0" smtClean="0">
                <a:latin typeface="宋体"/>
                <a:ea typeface="宋体"/>
                <a:cs typeface="宋体"/>
              </a:rPr>
              <a:t> 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太</a:t>
            </a:r>
            <a:r>
              <a:rPr lang="en-US" dirty="0" smtClean="0">
                <a:latin typeface="宋体"/>
                <a:ea typeface="宋体"/>
                <a:cs typeface="宋体"/>
              </a:rPr>
              <a:t>26:52-54;  </a:t>
            </a:r>
          </a:p>
          <a:p>
            <a:r>
              <a:rPr lang="zh-CN" altLang="en-US" dirty="0" smtClean="0">
                <a:latin typeface="宋体"/>
                <a:ea typeface="宋体"/>
                <a:cs typeface="宋体"/>
              </a:rPr>
              <a:t>爱邻居不</a:t>
            </a:r>
            <a:r>
              <a:rPr lang="en-US" dirty="0" smtClean="0">
                <a:latin typeface="宋体"/>
                <a:ea typeface="宋体"/>
                <a:cs typeface="宋体"/>
              </a:rPr>
              <a:t> = 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杀</a:t>
            </a:r>
            <a:r>
              <a:rPr lang="en-US" dirty="0" smtClean="0">
                <a:latin typeface="宋体"/>
                <a:ea typeface="宋体"/>
                <a:cs typeface="宋体"/>
              </a:rPr>
              <a:t> (?) [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谋杀</a:t>
            </a:r>
            <a:r>
              <a:rPr lang="en-US" dirty="0" smtClean="0">
                <a:latin typeface="宋体"/>
                <a:ea typeface="宋体"/>
                <a:cs typeface="宋体"/>
              </a:rPr>
              <a:t>]</a:t>
            </a:r>
          </a:p>
          <a:p>
            <a:r>
              <a:rPr lang="zh-CN" altLang="en-US" dirty="0" smtClean="0">
                <a:latin typeface="宋体"/>
                <a:ea typeface="宋体"/>
                <a:cs typeface="宋体"/>
              </a:rPr>
              <a:t>教会和国家的分离</a:t>
            </a:r>
            <a:r>
              <a:rPr lang="en-US" dirty="0" smtClean="0">
                <a:latin typeface="宋体"/>
                <a:ea typeface="宋体"/>
                <a:cs typeface="宋体"/>
              </a:rPr>
              <a:t>(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约翰福音</a:t>
            </a:r>
            <a:r>
              <a:rPr lang="en-US" dirty="0" smtClean="0">
                <a:latin typeface="宋体"/>
                <a:ea typeface="宋体"/>
                <a:cs typeface="宋体"/>
              </a:rPr>
              <a:t> 18: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我的国若属这世界，我的臣仆必要争战</a:t>
            </a:r>
            <a:r>
              <a:rPr lang="en-US" dirty="0" smtClean="0">
                <a:latin typeface="宋体"/>
                <a:ea typeface="宋体"/>
                <a:cs typeface="宋体"/>
              </a:rPr>
              <a:t>)</a:t>
            </a:r>
          </a:p>
          <a:p>
            <a:r>
              <a:rPr lang="zh-CN" altLang="en-US" dirty="0" smtClean="0">
                <a:latin typeface="宋体"/>
                <a:ea typeface="宋体"/>
                <a:cs typeface="宋体"/>
              </a:rPr>
              <a:t>基督为人牺牲的例子</a:t>
            </a:r>
            <a:endParaRPr lang="en-US" dirty="0" smtClean="0">
              <a:latin typeface="宋体"/>
              <a:ea typeface="宋体"/>
              <a:cs typeface="宋体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/>
              <a:t>不抵抗的问题</a:t>
            </a:r>
            <a:endParaRPr lang="en-US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zh-CN" altLang="en-US" dirty="0" smtClean="0">
                <a:latin typeface="宋体"/>
                <a:ea typeface="宋体"/>
                <a:cs typeface="宋体"/>
              </a:rPr>
              <a:t>二元论</a:t>
            </a:r>
            <a:r>
              <a:rPr lang="en-US" dirty="0" smtClean="0">
                <a:latin typeface="宋体"/>
                <a:ea typeface="宋体"/>
                <a:cs typeface="宋体"/>
              </a:rPr>
              <a:t>:   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精神</a:t>
            </a:r>
            <a:r>
              <a:rPr lang="en-US" dirty="0" smtClean="0">
                <a:latin typeface="宋体"/>
                <a:ea typeface="宋体"/>
                <a:cs typeface="宋体"/>
              </a:rPr>
              <a:t> / 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自然世界</a:t>
            </a:r>
            <a:r>
              <a:rPr lang="en-US" dirty="0" smtClean="0">
                <a:latin typeface="宋体"/>
                <a:ea typeface="宋体"/>
                <a:cs typeface="宋体"/>
              </a:rPr>
              <a:t>;  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你吃东西吗</a:t>
            </a:r>
            <a:r>
              <a:rPr lang="en-US" dirty="0" smtClean="0">
                <a:latin typeface="宋体"/>
                <a:ea typeface="宋体"/>
                <a:cs typeface="宋体"/>
              </a:rPr>
              <a:t>?</a:t>
            </a:r>
          </a:p>
          <a:p>
            <a:pPr>
              <a:lnSpc>
                <a:spcPct val="90000"/>
              </a:lnSpc>
            </a:pPr>
            <a:r>
              <a:rPr lang="zh-CN" altLang="en-US" dirty="0" smtClean="0">
                <a:latin typeface="宋体"/>
                <a:ea typeface="宋体"/>
                <a:cs typeface="宋体"/>
              </a:rPr>
              <a:t>双重国籍</a:t>
            </a:r>
            <a:endParaRPr lang="en-US" altLang="zh-CN" dirty="0" smtClean="0">
              <a:latin typeface="宋体"/>
              <a:ea typeface="宋体"/>
              <a:cs typeface="宋体"/>
            </a:endParaRPr>
          </a:p>
          <a:p>
            <a:pPr>
              <a:lnSpc>
                <a:spcPct val="90000"/>
              </a:lnSpc>
            </a:pPr>
            <a:r>
              <a:rPr lang="zh-CN" altLang="en-US" dirty="0" smtClean="0">
                <a:latin typeface="宋体"/>
                <a:ea typeface="宋体"/>
                <a:cs typeface="宋体"/>
              </a:rPr>
              <a:t>其他的圣经的言论</a:t>
            </a:r>
            <a:r>
              <a:rPr lang="en-US" dirty="0" smtClean="0">
                <a:latin typeface="宋体"/>
                <a:ea typeface="宋体"/>
                <a:cs typeface="宋体"/>
              </a:rPr>
              <a:t>:  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太</a:t>
            </a:r>
            <a:r>
              <a:rPr lang="en-US" dirty="0" smtClean="0">
                <a:latin typeface="宋体"/>
                <a:ea typeface="宋体"/>
                <a:cs typeface="宋体"/>
              </a:rPr>
              <a:t> 10:34;  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路加</a:t>
            </a:r>
            <a:r>
              <a:rPr lang="en-US" dirty="0" smtClean="0">
                <a:latin typeface="宋体"/>
                <a:ea typeface="宋体"/>
                <a:cs typeface="宋体"/>
              </a:rPr>
              <a:t> 22:35-38—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我来并不是叫地上太平，乃是叫地上动刀兵</a:t>
            </a:r>
            <a:r>
              <a:rPr lang="en-US" dirty="0" smtClean="0">
                <a:latin typeface="宋体"/>
                <a:ea typeface="宋体"/>
                <a:cs typeface="宋体"/>
              </a:rPr>
              <a:t>…</a:t>
            </a:r>
          </a:p>
          <a:p>
            <a:pPr>
              <a:lnSpc>
                <a:spcPct val="90000"/>
              </a:lnSpc>
            </a:pPr>
            <a:r>
              <a:rPr lang="zh-CN" altLang="en-US" dirty="0" smtClean="0">
                <a:latin typeface="宋体"/>
                <a:ea typeface="宋体"/>
                <a:cs typeface="宋体"/>
              </a:rPr>
              <a:t>如果你看到有人被强奸呢？你会不会采取有力行动？对话？</a:t>
            </a:r>
            <a:endParaRPr lang="en-US" dirty="0" smtClean="0">
              <a:latin typeface="宋体"/>
              <a:ea typeface="宋体"/>
              <a:cs typeface="宋体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>
                <a:latin typeface="宋体"/>
                <a:ea typeface="宋体"/>
                <a:cs typeface="宋体"/>
              </a:rPr>
              <a:t>和平主义：</a:t>
            </a:r>
            <a:endParaRPr lang="en-US" dirty="0">
              <a:latin typeface="宋体"/>
              <a:ea typeface="宋体"/>
              <a:cs typeface="宋体"/>
            </a:endParaRPr>
          </a:p>
        </p:txBody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>
                <a:latin typeface="宋体"/>
                <a:ea typeface="宋体"/>
                <a:cs typeface="宋体"/>
              </a:rPr>
              <a:t>弥迦书</a:t>
            </a:r>
            <a:r>
              <a:rPr lang="en-US" dirty="0" smtClean="0">
                <a:latin typeface="宋体"/>
                <a:ea typeface="宋体"/>
                <a:cs typeface="宋体"/>
              </a:rPr>
              <a:t> 4:3  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变刀成犁</a:t>
            </a:r>
            <a:endParaRPr lang="en-US" dirty="0" smtClean="0">
              <a:latin typeface="宋体"/>
              <a:ea typeface="宋体"/>
              <a:cs typeface="宋体"/>
            </a:endParaRPr>
          </a:p>
          <a:p>
            <a:r>
              <a:rPr lang="zh-CN" altLang="en-US" dirty="0" smtClean="0">
                <a:latin typeface="宋体"/>
                <a:ea typeface="宋体"/>
                <a:cs typeface="宋体"/>
              </a:rPr>
              <a:t>神的国</a:t>
            </a:r>
            <a:r>
              <a:rPr lang="en-US" dirty="0" smtClean="0">
                <a:latin typeface="宋体"/>
                <a:ea typeface="宋体"/>
                <a:cs typeface="宋体"/>
              </a:rPr>
              <a:t>:  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少壮狮子与牛犊并肥畜同群</a:t>
            </a:r>
            <a:r>
              <a:rPr lang="en-US" dirty="0" smtClean="0">
                <a:latin typeface="宋体"/>
                <a:ea typeface="宋体"/>
                <a:cs typeface="宋体"/>
              </a:rPr>
              <a:t>(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赛</a:t>
            </a:r>
            <a:r>
              <a:rPr lang="en-US" dirty="0" smtClean="0">
                <a:latin typeface="宋体"/>
                <a:ea typeface="宋体"/>
                <a:cs typeface="宋体"/>
              </a:rPr>
              <a:t> 11:6-9)  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和平法则</a:t>
            </a:r>
            <a:endParaRPr lang="en-US" altLang="zh-CN" dirty="0" smtClean="0">
              <a:latin typeface="宋体"/>
              <a:ea typeface="宋体"/>
              <a:cs typeface="宋体"/>
            </a:endParaRPr>
          </a:p>
          <a:p>
            <a:r>
              <a:rPr lang="zh-CN" altLang="en-US" dirty="0" smtClean="0">
                <a:latin typeface="宋体"/>
                <a:ea typeface="宋体"/>
                <a:cs typeface="宋体"/>
              </a:rPr>
              <a:t>消极抵抗</a:t>
            </a:r>
            <a:r>
              <a:rPr lang="en-US" dirty="0" smtClean="0">
                <a:latin typeface="宋体"/>
                <a:ea typeface="宋体"/>
                <a:cs typeface="宋体"/>
              </a:rPr>
              <a:t>:  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死亡</a:t>
            </a:r>
            <a:r>
              <a:rPr lang="en-US" dirty="0" smtClean="0">
                <a:latin typeface="宋体"/>
                <a:ea typeface="宋体"/>
                <a:cs typeface="宋体"/>
              </a:rPr>
              <a:t> / 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自我牺牲</a:t>
            </a:r>
            <a:endParaRPr lang="en-US" altLang="zh-CN" dirty="0" smtClean="0">
              <a:latin typeface="宋体"/>
              <a:ea typeface="宋体"/>
              <a:cs typeface="宋体"/>
            </a:endParaRPr>
          </a:p>
          <a:p>
            <a:r>
              <a:rPr lang="zh-CN" altLang="en-US" dirty="0" smtClean="0">
                <a:latin typeface="宋体"/>
                <a:ea typeface="宋体"/>
                <a:cs typeface="宋体"/>
              </a:rPr>
              <a:t>个人呼召的可能性</a:t>
            </a:r>
            <a:r>
              <a:rPr lang="en-US" dirty="0" smtClean="0">
                <a:latin typeface="宋体"/>
                <a:ea typeface="宋体"/>
                <a:cs typeface="宋体"/>
              </a:rPr>
              <a:t>(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多样性</a:t>
            </a:r>
            <a:r>
              <a:rPr lang="en-US" dirty="0" smtClean="0">
                <a:latin typeface="宋体"/>
                <a:ea typeface="宋体"/>
                <a:cs typeface="宋体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>
                <a:latin typeface="宋体"/>
                <a:ea typeface="宋体"/>
                <a:cs typeface="宋体"/>
              </a:rPr>
              <a:t>正义战争理论</a:t>
            </a:r>
            <a:endParaRPr lang="en-US" dirty="0">
              <a:latin typeface="宋体"/>
              <a:ea typeface="宋体"/>
              <a:cs typeface="宋体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220075" cy="4800600"/>
          </a:xfrm>
        </p:spPr>
        <p:txBody>
          <a:bodyPr/>
          <a:lstStyle/>
          <a:p>
            <a:r>
              <a:rPr lang="zh-CN" altLang="en-US" sz="2800" dirty="0" smtClean="0">
                <a:latin typeface="宋体"/>
                <a:ea typeface="宋体"/>
                <a:cs typeface="宋体"/>
              </a:rPr>
              <a:t>开战的正当理由</a:t>
            </a:r>
            <a:endParaRPr lang="en-US" altLang="zh-CN" sz="2800" dirty="0" smtClean="0">
              <a:latin typeface="宋体"/>
              <a:ea typeface="宋体"/>
              <a:cs typeface="宋体"/>
            </a:endParaRPr>
          </a:p>
          <a:p>
            <a:r>
              <a:rPr lang="zh-CN" altLang="en-US" sz="2800" dirty="0" smtClean="0">
                <a:latin typeface="宋体"/>
                <a:ea typeface="宋体"/>
                <a:cs typeface="宋体"/>
              </a:rPr>
              <a:t>什么构成一个正当理由</a:t>
            </a:r>
            <a:r>
              <a:rPr lang="zh-CN" altLang="zh-CN" sz="2800" dirty="0" smtClean="0">
                <a:latin typeface="宋体"/>
                <a:ea typeface="宋体"/>
                <a:cs typeface="宋体"/>
              </a:rPr>
              <a:t>？</a:t>
            </a:r>
            <a:endParaRPr lang="en-US" altLang="zh-CN" sz="2800" dirty="0" smtClean="0">
              <a:latin typeface="宋体"/>
              <a:ea typeface="宋体"/>
              <a:cs typeface="宋体"/>
            </a:endParaRPr>
          </a:p>
          <a:p>
            <a:r>
              <a:rPr lang="zh-CN" altLang="en-US" sz="2800" dirty="0" smtClean="0">
                <a:latin typeface="宋体"/>
                <a:ea typeface="宋体"/>
                <a:cs typeface="宋体"/>
              </a:rPr>
              <a:t>约书亚</a:t>
            </a:r>
            <a:r>
              <a:rPr lang="en-US" sz="2800" dirty="0" smtClean="0">
                <a:latin typeface="宋体"/>
                <a:ea typeface="宋体"/>
                <a:cs typeface="宋体"/>
              </a:rPr>
              <a:t> – </a:t>
            </a:r>
            <a:r>
              <a:rPr lang="zh-CN" altLang="en-US" sz="2800" dirty="0" smtClean="0">
                <a:latin typeface="宋体"/>
                <a:ea typeface="宋体"/>
                <a:cs typeface="宋体"/>
              </a:rPr>
              <a:t>有些战争是正确的</a:t>
            </a:r>
            <a:endParaRPr lang="en-US" sz="2800" dirty="0" smtClean="0">
              <a:latin typeface="宋体"/>
              <a:ea typeface="宋体"/>
              <a:cs typeface="宋体"/>
            </a:endParaRPr>
          </a:p>
          <a:p>
            <a:r>
              <a:rPr lang="zh-CN" altLang="en-US" sz="2800" dirty="0" smtClean="0">
                <a:latin typeface="宋体"/>
                <a:ea typeface="宋体"/>
                <a:cs typeface="宋体"/>
              </a:rPr>
              <a:t>传</a:t>
            </a:r>
            <a:r>
              <a:rPr lang="en-US" sz="2800" dirty="0" smtClean="0">
                <a:latin typeface="宋体"/>
                <a:ea typeface="宋体"/>
                <a:cs typeface="宋体"/>
              </a:rPr>
              <a:t> 3:1ff  -- </a:t>
            </a:r>
            <a:r>
              <a:rPr lang="zh-CN" altLang="en-US" sz="2800" dirty="0" smtClean="0">
                <a:latin typeface="宋体"/>
                <a:ea typeface="宋体"/>
                <a:cs typeface="宋体"/>
              </a:rPr>
              <a:t>争战有时</a:t>
            </a:r>
            <a:endParaRPr lang="en-US" altLang="zh-CN" sz="2800" dirty="0" smtClean="0">
              <a:latin typeface="宋体"/>
              <a:ea typeface="宋体"/>
              <a:cs typeface="宋体"/>
            </a:endParaRPr>
          </a:p>
          <a:p>
            <a:r>
              <a:rPr lang="zh-CN" altLang="en-US" sz="2800" dirty="0" smtClean="0">
                <a:latin typeface="宋体"/>
                <a:ea typeface="宋体"/>
                <a:cs typeface="宋体"/>
              </a:rPr>
              <a:t>神将自己描绘成一个战士</a:t>
            </a:r>
            <a:r>
              <a:rPr lang="en-US" sz="2800" dirty="0" smtClean="0">
                <a:latin typeface="宋体"/>
                <a:ea typeface="宋体"/>
                <a:cs typeface="宋体"/>
              </a:rPr>
              <a:t/>
            </a:r>
            <a:br>
              <a:rPr lang="en-US" sz="2800" dirty="0" smtClean="0">
                <a:latin typeface="宋体"/>
                <a:ea typeface="宋体"/>
                <a:cs typeface="宋体"/>
              </a:rPr>
            </a:br>
            <a:r>
              <a:rPr lang="en-US" sz="2800" dirty="0" smtClean="0">
                <a:latin typeface="宋体"/>
                <a:ea typeface="宋体"/>
                <a:cs typeface="宋体"/>
              </a:rPr>
              <a:t>     (</a:t>
            </a:r>
            <a:r>
              <a:rPr lang="zh-CN" altLang="en-US" sz="2800" dirty="0" smtClean="0">
                <a:latin typeface="宋体"/>
                <a:ea typeface="宋体"/>
                <a:cs typeface="宋体"/>
              </a:rPr>
              <a:t>出</a:t>
            </a:r>
            <a:r>
              <a:rPr lang="en-US" sz="2800" dirty="0" smtClean="0">
                <a:latin typeface="宋体"/>
                <a:ea typeface="宋体"/>
                <a:cs typeface="宋体"/>
              </a:rPr>
              <a:t>. 15:3; </a:t>
            </a:r>
            <a:r>
              <a:rPr lang="zh-CN" altLang="en-US" sz="2800" dirty="0" smtClean="0">
                <a:latin typeface="宋体"/>
                <a:ea typeface="宋体"/>
                <a:cs typeface="宋体"/>
              </a:rPr>
              <a:t>诗</a:t>
            </a:r>
            <a:r>
              <a:rPr lang="en-US" sz="2800" dirty="0" smtClean="0">
                <a:latin typeface="宋体"/>
                <a:ea typeface="宋体"/>
                <a:cs typeface="宋体"/>
              </a:rPr>
              <a:t>. 18).</a:t>
            </a:r>
          </a:p>
          <a:p>
            <a:r>
              <a:rPr lang="en-US" sz="2800" dirty="0" smtClean="0">
                <a:latin typeface="宋体"/>
                <a:ea typeface="宋体"/>
                <a:cs typeface="宋体"/>
              </a:rPr>
              <a:t>   </a:t>
            </a:r>
            <a:r>
              <a:rPr lang="zh-CN" altLang="en-US" sz="2800" dirty="0" smtClean="0">
                <a:latin typeface="宋体"/>
                <a:ea typeface="宋体"/>
                <a:cs typeface="宋体"/>
              </a:rPr>
              <a:t>耶稣也是</a:t>
            </a:r>
            <a:r>
              <a:rPr lang="en-US" altLang="zh-CN" sz="2800" dirty="0" smtClean="0">
                <a:latin typeface="宋体"/>
                <a:ea typeface="宋体"/>
                <a:cs typeface="宋体"/>
              </a:rPr>
              <a:t> </a:t>
            </a:r>
            <a:r>
              <a:rPr lang="en-US" sz="2800" dirty="0" smtClean="0">
                <a:latin typeface="宋体"/>
                <a:ea typeface="宋体"/>
                <a:cs typeface="宋体"/>
              </a:rPr>
              <a:t>(</a:t>
            </a:r>
            <a:r>
              <a:rPr lang="zh-CN" altLang="en-US" sz="2800" dirty="0" smtClean="0">
                <a:latin typeface="宋体"/>
                <a:ea typeface="宋体"/>
                <a:cs typeface="宋体"/>
              </a:rPr>
              <a:t>出口成剑与对圣经启示录的歪曲</a:t>
            </a:r>
            <a:r>
              <a:rPr lang="en-US" sz="2800" dirty="0" smtClean="0">
                <a:latin typeface="宋体"/>
                <a:ea typeface="宋体"/>
                <a:cs typeface="宋体"/>
              </a:rPr>
              <a:t>, Rev. 19:15, 21 )</a:t>
            </a:r>
            <a:br>
              <a:rPr lang="en-US" sz="2800" dirty="0" smtClean="0">
                <a:latin typeface="宋体"/>
                <a:ea typeface="宋体"/>
                <a:cs typeface="宋体"/>
              </a:rPr>
            </a:br>
            <a:r>
              <a:rPr lang="en-US" sz="2800" dirty="0" smtClean="0">
                <a:latin typeface="宋体"/>
                <a:ea typeface="宋体"/>
                <a:cs typeface="宋体"/>
              </a:rPr>
              <a:t>       —</a:t>
            </a:r>
            <a:r>
              <a:rPr lang="zh-CN" altLang="en-US" sz="2800" dirty="0" smtClean="0">
                <a:latin typeface="宋体"/>
                <a:ea typeface="宋体"/>
                <a:cs typeface="宋体"/>
              </a:rPr>
              <a:t>有利剑从他口中出来</a:t>
            </a:r>
            <a:r>
              <a:rPr lang="en-US" sz="2800" dirty="0" smtClean="0">
                <a:latin typeface="宋体"/>
                <a:ea typeface="宋体"/>
                <a:cs typeface="宋体"/>
              </a:rPr>
              <a:t>=</a:t>
            </a:r>
            <a:r>
              <a:rPr lang="zh-CN" altLang="en-US" sz="2800" dirty="0" smtClean="0">
                <a:latin typeface="宋体"/>
                <a:ea typeface="宋体"/>
                <a:cs typeface="宋体"/>
              </a:rPr>
              <a:t>正义</a:t>
            </a:r>
            <a:r>
              <a:rPr lang="en-US" sz="2800" dirty="0" smtClean="0">
                <a:latin typeface="宋体"/>
                <a:ea typeface="宋体"/>
                <a:cs typeface="宋体"/>
              </a:rPr>
              <a:t>/</a:t>
            </a:r>
            <a:r>
              <a:rPr lang="zh-CN" altLang="en-US" sz="2800" dirty="0" smtClean="0">
                <a:latin typeface="宋体"/>
                <a:ea typeface="宋体"/>
                <a:cs typeface="宋体"/>
              </a:rPr>
              <a:t>和平</a:t>
            </a:r>
            <a:r>
              <a:rPr lang="en-US" sz="2800" dirty="0" smtClean="0">
                <a:latin typeface="宋体"/>
                <a:ea typeface="宋体"/>
                <a:cs typeface="宋体"/>
              </a:rPr>
              <a:t>?</a:t>
            </a:r>
          </a:p>
          <a:p>
            <a:r>
              <a:rPr lang="zh-CN" altLang="en-US" sz="2800" dirty="0" smtClean="0">
                <a:latin typeface="宋体"/>
                <a:ea typeface="宋体"/>
                <a:cs typeface="宋体"/>
              </a:rPr>
              <a:t>怎样才能打一场正义的战争？</a:t>
            </a:r>
            <a:endParaRPr lang="en-US" sz="2800" dirty="0" smtClean="0">
              <a:latin typeface="宋体"/>
              <a:ea typeface="宋体"/>
              <a:cs typeface="宋体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>
                <a:latin typeface="宋体"/>
                <a:ea typeface="宋体"/>
                <a:cs typeface="宋体"/>
              </a:rPr>
              <a:t>领袖约书亚</a:t>
            </a:r>
            <a:endParaRPr lang="en-US" dirty="0">
              <a:latin typeface="宋体"/>
              <a:ea typeface="宋体"/>
              <a:cs typeface="宋体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>
                <a:latin typeface="宋体"/>
                <a:ea typeface="宋体"/>
                <a:cs typeface="宋体"/>
              </a:rPr>
              <a:t>约书亚</a:t>
            </a:r>
            <a:r>
              <a:rPr lang="en-US" dirty="0" smtClean="0">
                <a:latin typeface="宋体"/>
                <a:ea typeface="宋体"/>
                <a:cs typeface="宋体"/>
              </a:rPr>
              <a:t> 1:6f: 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你当刚强壮胆！</a:t>
            </a:r>
            <a:endParaRPr lang="en-US" altLang="zh-CN" dirty="0" smtClean="0">
              <a:latin typeface="宋体"/>
              <a:ea typeface="宋体"/>
              <a:cs typeface="宋体"/>
            </a:endParaRPr>
          </a:p>
          <a:p>
            <a:r>
              <a:rPr lang="zh-CN" altLang="en-US" dirty="0" smtClean="0">
                <a:latin typeface="宋体"/>
                <a:ea typeface="宋体"/>
                <a:cs typeface="宋体"/>
              </a:rPr>
              <a:t>和摩西比较</a:t>
            </a:r>
            <a:r>
              <a:rPr lang="en-US" dirty="0" smtClean="0">
                <a:latin typeface="宋体"/>
                <a:ea typeface="宋体"/>
                <a:cs typeface="宋体"/>
              </a:rPr>
              <a:t>: 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当我和摩西在一起的时候</a:t>
            </a:r>
            <a:r>
              <a:rPr lang="en-US" dirty="0" smtClean="0">
                <a:latin typeface="宋体"/>
                <a:ea typeface="宋体"/>
                <a:cs typeface="宋体"/>
              </a:rPr>
              <a:t>…</a:t>
            </a:r>
          </a:p>
          <a:p>
            <a:pPr lvl="1"/>
            <a:r>
              <a:rPr lang="zh-CN" altLang="en-US" dirty="0" smtClean="0"/>
              <a:t>分离约旦河的水</a:t>
            </a:r>
            <a:r>
              <a:rPr lang="en-US" dirty="0" smtClean="0"/>
              <a:t> 4:14</a:t>
            </a:r>
          </a:p>
          <a:p>
            <a:pPr lvl="1"/>
            <a:r>
              <a:rPr lang="zh-CN" altLang="en-US" dirty="0" smtClean="0"/>
              <a:t>神使敌人的心刚硬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手持标枪获胜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胜利并排放置</a:t>
            </a:r>
            <a:endParaRPr lang="en-US" altLang="zh-CN" dirty="0"/>
          </a:p>
          <a:p>
            <a:pPr lvl="1"/>
            <a:r>
              <a:rPr lang="zh-CN" altLang="en-US" dirty="0" smtClean="0"/>
              <a:t>遇见天使</a:t>
            </a:r>
            <a:r>
              <a:rPr lang="en-US" dirty="0" smtClean="0"/>
              <a:t>, </a:t>
            </a:r>
            <a:r>
              <a:rPr lang="zh-CN" altLang="en-US" dirty="0" smtClean="0"/>
              <a:t>脱下鞋子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>
                <a:latin typeface="宋体"/>
                <a:ea typeface="宋体"/>
                <a:cs typeface="宋体"/>
              </a:rPr>
              <a:t>开战的理由</a:t>
            </a:r>
            <a:endParaRPr lang="en-US" dirty="0">
              <a:latin typeface="宋体"/>
              <a:ea typeface="宋体"/>
              <a:cs typeface="宋体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>
                <a:latin typeface="宋体"/>
                <a:ea typeface="宋体"/>
                <a:cs typeface="宋体"/>
              </a:rPr>
              <a:t>圣经中发动战争的理由</a:t>
            </a:r>
            <a:r>
              <a:rPr lang="en-US" dirty="0" smtClean="0">
                <a:latin typeface="宋体"/>
                <a:ea typeface="宋体"/>
                <a:cs typeface="宋体"/>
              </a:rPr>
              <a:t>: </a:t>
            </a:r>
          </a:p>
          <a:p>
            <a:pPr lvl="1"/>
            <a:r>
              <a:rPr lang="zh-CN" altLang="en-US" dirty="0" smtClean="0"/>
              <a:t>土地</a:t>
            </a:r>
            <a:r>
              <a:rPr lang="en-US" dirty="0" smtClean="0"/>
              <a:t>, </a:t>
            </a:r>
          </a:p>
          <a:p>
            <a:pPr lvl="1"/>
            <a:r>
              <a:rPr lang="zh-CN" altLang="en-US" dirty="0" smtClean="0"/>
              <a:t>神的命令</a:t>
            </a:r>
            <a:r>
              <a:rPr lang="en-US" dirty="0" smtClean="0"/>
              <a:t>, </a:t>
            </a:r>
          </a:p>
          <a:p>
            <a:pPr lvl="1"/>
            <a:r>
              <a:rPr lang="zh-CN" altLang="en-US" dirty="0" smtClean="0"/>
              <a:t>道德违规</a:t>
            </a:r>
            <a:r>
              <a:rPr lang="en-US" dirty="0" smtClean="0"/>
              <a:t>, </a:t>
            </a:r>
          </a:p>
          <a:p>
            <a:pPr lvl="1"/>
            <a:r>
              <a:rPr lang="zh-CN" altLang="en-US" dirty="0" smtClean="0"/>
              <a:t>侮辱</a:t>
            </a:r>
            <a:r>
              <a:rPr lang="en-US" dirty="0" smtClean="0"/>
              <a:t>, </a:t>
            </a:r>
          </a:p>
          <a:p>
            <a:pPr lvl="1"/>
            <a:r>
              <a:rPr lang="zh-CN" altLang="en-US" dirty="0" smtClean="0"/>
              <a:t>防御</a:t>
            </a:r>
            <a:r>
              <a:rPr lang="en-US" dirty="0" smtClean="0"/>
              <a:t>, </a:t>
            </a:r>
          </a:p>
          <a:p>
            <a:pPr lvl="1"/>
            <a:r>
              <a:rPr lang="zh-CN" altLang="en-US" dirty="0" smtClean="0"/>
              <a:t>压迫</a:t>
            </a:r>
            <a:r>
              <a:rPr lang="en-US" dirty="0" smtClean="0"/>
              <a:t>, </a:t>
            </a:r>
          </a:p>
          <a:p>
            <a:pPr lvl="1"/>
            <a:r>
              <a:rPr lang="zh-CN" altLang="en-US" dirty="0" smtClean="0"/>
              <a:t>帮助他人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>
                <a:latin typeface="宋体"/>
                <a:ea typeface="宋体"/>
                <a:cs typeface="宋体"/>
              </a:rPr>
              <a:t>预防性战争</a:t>
            </a:r>
            <a:endParaRPr lang="en-US" dirty="0">
              <a:latin typeface="宋体"/>
              <a:ea typeface="宋体"/>
              <a:cs typeface="宋体"/>
            </a:endParaRPr>
          </a:p>
        </p:txBody>
      </p:sp>
      <p:sp>
        <p:nvSpPr>
          <p:cNvPr id="3891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>
                <a:latin typeface="宋体"/>
                <a:ea typeface="宋体"/>
                <a:cs typeface="宋体"/>
              </a:rPr>
              <a:t>首先发难以此来避免之后的冲突和损伤</a:t>
            </a:r>
            <a:endParaRPr lang="en-US" altLang="zh-CN" dirty="0" smtClean="0">
              <a:latin typeface="宋体"/>
              <a:ea typeface="宋体"/>
              <a:cs typeface="宋体"/>
            </a:endParaRPr>
          </a:p>
          <a:p>
            <a:r>
              <a:rPr lang="zh-CN" altLang="en-US" dirty="0" smtClean="0">
                <a:latin typeface="宋体"/>
                <a:ea typeface="宋体"/>
                <a:cs typeface="宋体"/>
              </a:rPr>
              <a:t>你怎么看</a:t>
            </a:r>
            <a:r>
              <a:rPr lang="en-US" dirty="0" smtClean="0">
                <a:latin typeface="宋体"/>
                <a:ea typeface="宋体"/>
                <a:cs typeface="宋体"/>
              </a:rPr>
              <a:t>?</a:t>
            </a:r>
          </a:p>
          <a:p>
            <a:r>
              <a:rPr lang="zh-CN" altLang="en-US" dirty="0" smtClean="0">
                <a:latin typeface="宋体"/>
                <a:ea typeface="宋体"/>
                <a:cs typeface="宋体"/>
              </a:rPr>
              <a:t>未来的问题</a:t>
            </a:r>
            <a:r>
              <a:rPr lang="en-US" dirty="0" smtClean="0">
                <a:latin typeface="宋体"/>
                <a:ea typeface="宋体"/>
                <a:cs typeface="宋体"/>
              </a:rPr>
              <a:t>:  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城市中的核武器</a:t>
            </a:r>
            <a:r>
              <a:rPr lang="en-US" dirty="0" smtClean="0">
                <a:latin typeface="宋体"/>
                <a:ea typeface="宋体"/>
                <a:cs typeface="宋体"/>
              </a:rPr>
              <a:t>; 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勒索</a:t>
            </a:r>
            <a:r>
              <a:rPr lang="en-US" dirty="0" smtClean="0">
                <a:latin typeface="宋体"/>
                <a:ea typeface="宋体"/>
                <a:cs typeface="宋体"/>
              </a:rPr>
              <a:t>, 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没有国家的存在</a:t>
            </a:r>
            <a:r>
              <a:rPr lang="en-US" dirty="0" smtClean="0">
                <a:latin typeface="宋体"/>
                <a:ea typeface="宋体"/>
                <a:cs typeface="宋体"/>
              </a:rPr>
              <a:t>—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个人意识形态群体而不是国家</a:t>
            </a:r>
            <a:endParaRPr lang="en-US" dirty="0" smtClean="0">
              <a:latin typeface="宋体"/>
              <a:ea typeface="宋体"/>
              <a:cs typeface="宋体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>
                <a:latin typeface="宋体"/>
                <a:ea typeface="宋体"/>
                <a:cs typeface="宋体"/>
              </a:rPr>
              <a:t>最后的想法</a:t>
            </a:r>
            <a:endParaRPr lang="en-US" dirty="0">
              <a:latin typeface="宋体"/>
              <a:ea typeface="宋体"/>
              <a:cs typeface="宋体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219200"/>
            <a:ext cx="7762875" cy="4181475"/>
          </a:xfrm>
        </p:spPr>
        <p:txBody>
          <a:bodyPr/>
          <a:lstStyle/>
          <a:p>
            <a:r>
              <a:rPr lang="zh-CN" altLang="en-US" dirty="0" smtClean="0">
                <a:latin typeface="宋体"/>
                <a:ea typeface="宋体"/>
                <a:cs typeface="宋体"/>
              </a:rPr>
              <a:t>这律法书不可离开你的口，总要昼夜思想，好使你谨守遵行这书上所写的一切的话。如此，你的道路就可以亨通，凡事顺利。（约书亚记</a:t>
            </a:r>
            <a:r>
              <a:rPr lang="en-US" altLang="zh-CN" dirty="0" smtClean="0">
                <a:latin typeface="宋体"/>
                <a:ea typeface="宋体"/>
                <a:cs typeface="宋体"/>
              </a:rPr>
              <a:t>1:8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）</a:t>
            </a:r>
            <a:endParaRPr lang="en-US" dirty="0" smtClean="0">
              <a:latin typeface="宋体"/>
              <a:ea typeface="宋体"/>
              <a:cs typeface="宋体"/>
            </a:endParaRPr>
          </a:p>
          <a:p>
            <a:r>
              <a:rPr lang="zh-CN" altLang="en-US" dirty="0" smtClean="0">
                <a:latin typeface="宋体"/>
                <a:ea typeface="宋体"/>
                <a:cs typeface="宋体"/>
              </a:rPr>
              <a:t>诗篇</a:t>
            </a:r>
            <a:r>
              <a:rPr lang="en-US" dirty="0" smtClean="0">
                <a:latin typeface="宋体"/>
                <a:ea typeface="宋体"/>
                <a:cs typeface="宋体"/>
              </a:rPr>
              <a:t>1:2 (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从众先知起</a:t>
            </a:r>
            <a:r>
              <a:rPr lang="en-US" dirty="0" smtClean="0">
                <a:latin typeface="宋体"/>
                <a:ea typeface="宋体"/>
                <a:cs typeface="宋体"/>
              </a:rPr>
              <a:t>, 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诗歌智慧书</a:t>
            </a:r>
            <a:r>
              <a:rPr lang="en-US" dirty="0" smtClean="0">
                <a:latin typeface="宋体"/>
                <a:ea typeface="宋体"/>
                <a:cs typeface="宋体"/>
              </a:rPr>
              <a:t>) 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同样的想法</a:t>
            </a:r>
            <a:endParaRPr lang="en-US" altLang="zh-CN" dirty="0" smtClean="0">
              <a:latin typeface="宋体"/>
              <a:ea typeface="宋体"/>
              <a:cs typeface="宋体"/>
            </a:endParaRPr>
          </a:p>
          <a:p>
            <a:r>
              <a:rPr lang="zh-CN" altLang="en-US" dirty="0" smtClean="0">
                <a:latin typeface="宋体"/>
                <a:ea typeface="宋体"/>
                <a:cs typeface="宋体"/>
              </a:rPr>
              <a:t>盟约在示剑的更新</a:t>
            </a:r>
            <a:r>
              <a:rPr lang="en-US" dirty="0" smtClean="0">
                <a:latin typeface="宋体"/>
                <a:ea typeface="宋体"/>
                <a:cs typeface="宋体"/>
              </a:rPr>
              <a:t> 24:25</a:t>
            </a:r>
          </a:p>
          <a:p>
            <a:r>
              <a:rPr lang="zh-CN" altLang="en-US" dirty="0" smtClean="0">
                <a:latin typeface="宋体"/>
                <a:ea typeface="宋体"/>
                <a:cs typeface="宋体"/>
              </a:rPr>
              <a:t>对决定的最后呼召</a:t>
            </a:r>
            <a:r>
              <a:rPr lang="en-US" dirty="0" smtClean="0">
                <a:latin typeface="宋体"/>
                <a:ea typeface="宋体"/>
                <a:cs typeface="宋体"/>
              </a:rPr>
              <a:t>: 24:15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>
                <a:latin typeface="宋体"/>
                <a:ea typeface="宋体"/>
                <a:cs typeface="宋体"/>
              </a:rPr>
              <a:t>以色列的统一</a:t>
            </a:r>
            <a:endParaRPr lang="en-US" dirty="0">
              <a:latin typeface="宋体"/>
              <a:ea typeface="宋体"/>
              <a:cs typeface="宋体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>
                <a:latin typeface="宋体"/>
                <a:ea typeface="宋体"/>
                <a:cs typeface="宋体"/>
              </a:rPr>
              <a:t>所有以色列人</a:t>
            </a:r>
            <a:r>
              <a:rPr lang="en-US" dirty="0" smtClean="0">
                <a:latin typeface="宋体"/>
                <a:ea typeface="宋体"/>
                <a:cs typeface="宋体"/>
              </a:rPr>
              <a:t> (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约书亚</a:t>
            </a:r>
            <a:r>
              <a:rPr lang="en-US" dirty="0" smtClean="0">
                <a:latin typeface="宋体"/>
                <a:ea typeface="宋体"/>
                <a:cs typeface="宋体"/>
              </a:rPr>
              <a:t> 1:12f; 4:12) 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流便人</a:t>
            </a:r>
            <a:r>
              <a:rPr lang="en-US" dirty="0" smtClean="0">
                <a:latin typeface="宋体"/>
                <a:ea typeface="宋体"/>
                <a:cs typeface="宋体"/>
              </a:rPr>
              <a:t>/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迦得人</a:t>
            </a:r>
            <a:r>
              <a:rPr lang="en-US" dirty="0" smtClean="0">
                <a:latin typeface="宋体"/>
                <a:ea typeface="宋体"/>
                <a:cs typeface="宋体"/>
              </a:rPr>
              <a:t>/ 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玛拿西半支派相伴</a:t>
            </a:r>
            <a:r>
              <a:rPr lang="en-US" dirty="0" smtClean="0">
                <a:latin typeface="宋体"/>
                <a:ea typeface="宋体"/>
                <a:cs typeface="宋体"/>
              </a:rPr>
              <a:t>; 12 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个石头</a:t>
            </a:r>
            <a:endParaRPr lang="en-US" dirty="0" smtClean="0">
              <a:latin typeface="宋体"/>
              <a:ea typeface="宋体"/>
              <a:cs typeface="宋体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>
                <a:latin typeface="宋体"/>
                <a:ea typeface="宋体"/>
                <a:cs typeface="宋体"/>
              </a:rPr>
              <a:t>耶利哥</a:t>
            </a:r>
            <a:endParaRPr lang="en-US" dirty="0">
              <a:latin typeface="宋体"/>
              <a:ea typeface="宋体"/>
              <a:cs typeface="宋体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>
                <a:latin typeface="宋体"/>
                <a:ea typeface="宋体"/>
                <a:cs typeface="宋体"/>
              </a:rPr>
              <a:t>为什么攻克耶利哥城如此重要</a:t>
            </a:r>
            <a:endParaRPr lang="en-US" altLang="zh-CN" dirty="0" smtClean="0">
              <a:latin typeface="宋体"/>
              <a:ea typeface="宋体"/>
              <a:cs typeface="宋体"/>
            </a:endParaRPr>
          </a:p>
          <a:p>
            <a:r>
              <a:rPr lang="zh-CN" altLang="en-US" dirty="0" smtClean="0">
                <a:latin typeface="宋体"/>
                <a:ea typeface="宋体"/>
                <a:cs typeface="宋体"/>
              </a:rPr>
              <a:t>耶利哥的地理位置</a:t>
            </a:r>
            <a:endParaRPr lang="en-US" dirty="0" smtClean="0">
              <a:latin typeface="宋体"/>
              <a:ea typeface="宋体"/>
              <a:cs typeface="宋体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Israel-Topographical</a:t>
            </a:r>
          </a:p>
        </p:txBody>
      </p:sp>
      <p:sp>
        <p:nvSpPr>
          <p:cNvPr id="717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17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6800"/>
            <a:ext cx="9144000" cy="840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>
            <a:cxnSpLocks noChangeShapeType="1"/>
          </p:cNvCxnSpPr>
          <p:nvPr/>
        </p:nvCxnSpPr>
        <p:spPr bwMode="auto">
          <a:xfrm flipH="1">
            <a:off x="6042025" y="457200"/>
            <a:ext cx="206375" cy="5867400"/>
          </a:xfrm>
          <a:prstGeom prst="line">
            <a:avLst/>
          </a:prstGeom>
          <a:noFill/>
          <a:ln w="41275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324600" y="1600200"/>
            <a:ext cx="2419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King’s Highway</a:t>
            </a:r>
          </a:p>
        </p:txBody>
      </p: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 flipH="1">
            <a:off x="2286000" y="1600200"/>
            <a:ext cx="1295400" cy="2895600"/>
          </a:xfrm>
          <a:prstGeom prst="line">
            <a:avLst/>
          </a:prstGeom>
          <a:noFill/>
          <a:ln w="41275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 flipH="1">
            <a:off x="304800" y="4495800"/>
            <a:ext cx="1981200" cy="685800"/>
          </a:xfrm>
          <a:prstGeom prst="line">
            <a:avLst/>
          </a:prstGeom>
          <a:noFill/>
          <a:ln w="41275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27050" y="2586038"/>
            <a:ext cx="2555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Coastal Highway</a:t>
            </a:r>
          </a:p>
        </p:txBody>
      </p: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 flipH="1">
            <a:off x="2819400" y="3048000"/>
            <a:ext cx="3325813" cy="158750"/>
          </a:xfrm>
          <a:prstGeom prst="line">
            <a:avLst/>
          </a:prstGeom>
          <a:noFill/>
          <a:ln w="41275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mmon-Par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76400" y="5791200"/>
            <a:ext cx="762000" cy="76200"/>
          </a:xfrm>
        </p:spPr>
        <p:txBody>
          <a:bodyPr/>
          <a:lstStyle/>
          <a:p>
            <a:pPr>
              <a:defRPr/>
            </a:pPr>
            <a:r>
              <a:rPr lang="en-US" sz="100"/>
              <a:t>Ammon-PartA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5486400" y="2286000"/>
            <a:ext cx="1066800" cy="838200"/>
          </a:xfrm>
          <a:prstGeom prst="ellips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4876800" y="5943600"/>
            <a:ext cx="1066800" cy="838200"/>
          </a:xfrm>
          <a:prstGeom prst="ellips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>
                <a:latin typeface="宋体"/>
                <a:ea typeface="宋体"/>
                <a:cs typeface="宋体"/>
              </a:rPr>
              <a:t>虚拟耶利哥</a:t>
            </a:r>
            <a:endParaRPr lang="en-US" dirty="0">
              <a:latin typeface="宋体"/>
              <a:ea typeface="宋体"/>
              <a:cs typeface="宋体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>
                <a:latin typeface="宋体"/>
                <a:ea typeface="宋体"/>
                <a:cs typeface="宋体"/>
              </a:rPr>
              <a:t>耶利哥</a:t>
            </a:r>
            <a:endParaRPr lang="en-US" dirty="0">
              <a:latin typeface="宋体"/>
              <a:ea typeface="宋体"/>
              <a:cs typeface="宋体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>
                <a:latin typeface="宋体"/>
                <a:ea typeface="宋体"/>
                <a:cs typeface="宋体"/>
              </a:rPr>
              <a:t>喇合</a:t>
            </a:r>
            <a:r>
              <a:rPr lang="en-US" dirty="0" smtClean="0">
                <a:latin typeface="宋体"/>
                <a:ea typeface="宋体"/>
                <a:cs typeface="宋体"/>
              </a:rPr>
              <a:t>:  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女英雄</a:t>
            </a:r>
            <a:r>
              <a:rPr lang="en-US" dirty="0" smtClean="0">
                <a:latin typeface="宋体"/>
                <a:ea typeface="宋体"/>
                <a:cs typeface="宋体"/>
              </a:rPr>
              <a:t>: 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约书亚记</a:t>
            </a:r>
            <a:r>
              <a:rPr lang="en-US" dirty="0" smtClean="0">
                <a:latin typeface="宋体"/>
                <a:ea typeface="宋体"/>
                <a:cs typeface="宋体"/>
              </a:rPr>
              <a:t>2:1-5</a:t>
            </a:r>
          </a:p>
          <a:p>
            <a:r>
              <a:rPr lang="zh-CN" altLang="en-US" dirty="0" smtClean="0">
                <a:latin typeface="宋体"/>
                <a:ea typeface="宋体"/>
                <a:cs typeface="宋体"/>
              </a:rPr>
              <a:t>善意的谎言是可行的吗？</a:t>
            </a:r>
            <a:endParaRPr lang="en-US" altLang="zh-CN" dirty="0" smtClean="0">
              <a:latin typeface="宋体"/>
              <a:ea typeface="宋体"/>
              <a:cs typeface="宋体"/>
            </a:endParaRPr>
          </a:p>
          <a:p>
            <a:r>
              <a:rPr lang="zh-CN" altLang="en-US" dirty="0" smtClean="0">
                <a:latin typeface="宋体"/>
                <a:ea typeface="宋体"/>
                <a:cs typeface="宋体"/>
              </a:rPr>
              <a:t>喇合的忏悔，约书亚记</a:t>
            </a:r>
            <a:r>
              <a:rPr lang="en-US" dirty="0" smtClean="0">
                <a:latin typeface="宋体"/>
                <a:ea typeface="宋体"/>
                <a:cs typeface="宋体"/>
              </a:rPr>
              <a:t>2:9ff</a:t>
            </a:r>
          </a:p>
          <a:p>
            <a:r>
              <a:rPr lang="zh-CN" altLang="en-US" dirty="0" smtClean="0">
                <a:latin typeface="宋体"/>
                <a:ea typeface="宋体"/>
                <a:cs typeface="宋体"/>
              </a:rPr>
              <a:t>我们从女人和战争中学到利什么？</a:t>
            </a:r>
            <a:r>
              <a:rPr lang="en-US" dirty="0" smtClean="0">
                <a:latin typeface="宋体"/>
                <a:ea typeface="宋体"/>
                <a:cs typeface="宋体"/>
              </a:rPr>
              <a:t>2:15f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theme/theme1.xml><?xml version="1.0" encoding="utf-8"?>
<a:theme xmlns:a="http://schemas.openxmlformats.org/drawingml/2006/main" name="movnglns">
  <a:themeElements>
    <a:clrScheme name="">
      <a:dk1>
        <a:srgbClr val="000000"/>
      </a:dk1>
      <a:lt1>
        <a:srgbClr val="FFFFFF"/>
      </a:lt1>
      <a:dk2>
        <a:srgbClr val="00279F"/>
      </a:dk2>
      <a:lt2>
        <a:srgbClr val="FAFD00"/>
      </a:lt2>
      <a:accent1>
        <a:srgbClr val="FE9B03"/>
      </a:accent1>
      <a:accent2>
        <a:srgbClr val="FF0000"/>
      </a:accent2>
      <a:accent3>
        <a:srgbClr val="AAACCD"/>
      </a:accent3>
      <a:accent4>
        <a:srgbClr val="DADADA"/>
      </a:accent4>
      <a:accent5>
        <a:srgbClr val="FECBAA"/>
      </a:accent5>
      <a:accent6>
        <a:srgbClr val="E70000"/>
      </a:accent6>
      <a:hlink>
        <a:srgbClr val="00FF00"/>
      </a:hlink>
      <a:folHlink>
        <a:srgbClr val="CF0E30"/>
      </a:folHlink>
    </a:clrScheme>
    <a:fontScheme name="movnglns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movnglns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ngln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vnglns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nglns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nglns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nglns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ngln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c:\msoffice\powerpnt\template\sldshow\movnglns.ppt</Template>
  <TotalTime>1088</TotalTime>
  <Pages>21</Pages>
  <Words>1503</Words>
  <Application>Microsoft Office PowerPoint</Application>
  <PresentationFormat>On-screen Show (4:3)</PresentationFormat>
  <Paragraphs>144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宋体</vt:lpstr>
      <vt:lpstr>Arial</vt:lpstr>
      <vt:lpstr>Book Antiqua</vt:lpstr>
      <vt:lpstr>Monotype Sorts</vt:lpstr>
      <vt:lpstr>Times New Roman</vt:lpstr>
      <vt:lpstr>movnglns</vt:lpstr>
      <vt:lpstr>约书亚:  得到应许之地</vt:lpstr>
      <vt:lpstr>英雄的性质</vt:lpstr>
      <vt:lpstr>领袖约书亚</vt:lpstr>
      <vt:lpstr>以色列的统一</vt:lpstr>
      <vt:lpstr>耶利哥</vt:lpstr>
      <vt:lpstr>Israel-Topographical</vt:lpstr>
      <vt:lpstr>Ammon-PartA</vt:lpstr>
      <vt:lpstr>虚拟耶利哥</vt:lpstr>
      <vt:lpstr>耶利哥</vt:lpstr>
      <vt:lpstr>约旦河</vt:lpstr>
      <vt:lpstr>耶利哥的城墙</vt:lpstr>
      <vt:lpstr>Benjamin</vt:lpstr>
      <vt:lpstr>南方的战役</vt:lpstr>
      <vt:lpstr>什么是雅煞珥书</vt:lpstr>
      <vt:lpstr>北方的战役</vt:lpstr>
      <vt:lpstr>Israel-Topographical</vt:lpstr>
      <vt:lpstr>2个问题:</vt:lpstr>
      <vt:lpstr>基遍人的欺骗</vt:lpstr>
      <vt:lpstr>土地分割:</vt:lpstr>
      <vt:lpstr>Tribal Map – Benjamin</vt:lpstr>
      <vt:lpstr>Tribal Map-Judah</vt:lpstr>
      <vt:lpstr>Tribal Map-Ephraim</vt:lpstr>
      <vt:lpstr>PowerPoint Presentation</vt:lpstr>
      <vt:lpstr>圣洁的神怎么会杀害婴儿？</vt:lpstr>
      <vt:lpstr>战争:  到底有什么益处？</vt:lpstr>
      <vt:lpstr>对战争的4个看法： 不抵抗</vt:lpstr>
      <vt:lpstr>不抵抗的问题</vt:lpstr>
      <vt:lpstr>和平主义：</vt:lpstr>
      <vt:lpstr>正义战争理论</vt:lpstr>
      <vt:lpstr>开战的理由</vt:lpstr>
      <vt:lpstr>预防性战争</vt:lpstr>
      <vt:lpstr>最后的想法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Joshua:  Taking the Land</dc:title>
  <dc:creator>ted hildebrandt</dc:creator>
  <cp:lastModifiedBy>Ted Hildebrandt</cp:lastModifiedBy>
  <cp:revision>125</cp:revision>
  <cp:lastPrinted>1601-01-01T00:00:00Z</cp:lastPrinted>
  <dcterms:created xsi:type="dcterms:W3CDTF">1995-11-07T12:00:40Z</dcterms:created>
  <dcterms:modified xsi:type="dcterms:W3CDTF">2015-11-24T13:32:59Z</dcterms:modified>
</cp:coreProperties>
</file>