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86" r:id="rId4"/>
    <p:sldId id="287" r:id="rId5"/>
    <p:sldId id="258" r:id="rId6"/>
    <p:sldId id="282" r:id="rId7"/>
    <p:sldId id="278" r:id="rId8"/>
    <p:sldId id="294" r:id="rId9"/>
    <p:sldId id="296" r:id="rId10"/>
    <p:sldId id="288" r:id="rId11"/>
    <p:sldId id="259" r:id="rId12"/>
    <p:sldId id="260" r:id="rId13"/>
    <p:sldId id="298" r:id="rId14"/>
    <p:sldId id="279" r:id="rId15"/>
    <p:sldId id="261" r:id="rId16"/>
    <p:sldId id="262" r:id="rId17"/>
    <p:sldId id="263" r:id="rId18"/>
    <p:sldId id="285" r:id="rId19"/>
    <p:sldId id="264" r:id="rId20"/>
    <p:sldId id="265" r:id="rId21"/>
    <p:sldId id="266" r:id="rId22"/>
    <p:sldId id="289" r:id="rId23"/>
    <p:sldId id="283" r:id="rId24"/>
    <p:sldId id="293" r:id="rId25"/>
    <p:sldId id="297" r:id="rId26"/>
    <p:sldId id="267" r:id="rId27"/>
    <p:sldId id="268" r:id="rId28"/>
    <p:sldId id="269" r:id="rId29"/>
    <p:sldId id="270" r:id="rId30"/>
    <p:sldId id="271" r:id="rId31"/>
    <p:sldId id="272" r:id="rId32"/>
    <p:sldId id="292" r:id="rId33"/>
    <p:sldId id="273" r:id="rId34"/>
    <p:sldId id="276" r:id="rId35"/>
    <p:sldId id="299" r:id="rId36"/>
    <p:sldId id="29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0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595" autoAdjust="0"/>
  </p:normalViewPr>
  <p:slideViewPr>
    <p:cSldViewPr>
      <p:cViewPr varScale="1">
        <p:scale>
          <a:sx n="83" d="100"/>
          <a:sy n="83" d="100"/>
        </p:scale>
        <p:origin x="86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fld id="{C39FB3A7-6BB1-4F08-A0C8-2CEA2B1CE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D227EDC-7F06-4F9F-9CE6-9585FF398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252103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defRPr/>
            </a:pPr>
            <a:fld id="{A0F9B8F8-B1CA-4130-A417-8A1474BFB2FA}" type="slidenum">
              <a:rPr lang="en-US" sz="1000" smtClean="0">
                <a:latin typeface="Times New Roman" pitchFamily="18" charset="0"/>
              </a:rPr>
              <a:pPr>
                <a:defRPr/>
              </a:pPr>
              <a:t>1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EE918-7BFA-423C-A018-BFADBADC1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2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29FDF-8188-4386-A792-3CC6603F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3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71463"/>
            <a:ext cx="1943100" cy="5595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1463"/>
            <a:ext cx="5680075" cy="5595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E912B-A2E1-4425-89C3-827483462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7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BFF5E-6227-48C3-B7FD-08E46EF70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3BB05-EF1B-4347-B1FC-325069FE4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4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85925"/>
            <a:ext cx="3805238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8238" y="1685925"/>
            <a:ext cx="3805237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0CD67-1142-4C2D-AD60-87E971E3D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1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D6BB8-8815-4A45-95CD-D01BF0697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6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DF9D-21C0-4F8B-8051-14CEF66B7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1D0CC-4930-4331-BE7B-3AA187436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3D6A0-2824-4713-9CD9-35A7DBD5C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8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6262B-911A-42A7-8718-E710E8FBF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0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90BEABB-A9D0-4360-9BDC-F3E6F707F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0" y="385763"/>
            <a:ext cx="9134475" cy="6188075"/>
            <a:chOff x="0" y="243"/>
            <a:chExt cx="5754" cy="3898"/>
          </a:xfrm>
        </p:grpSpPr>
        <p:grpSp>
          <p:nvGrpSpPr>
            <p:cNvPr id="1032" name="Group 10"/>
            <p:cNvGrpSpPr>
              <a:grpSpLocks/>
            </p:cNvGrpSpPr>
            <p:nvPr/>
          </p:nvGrpSpPr>
          <p:grpSpPr bwMode="auto">
            <a:xfrm>
              <a:off x="0" y="243"/>
              <a:ext cx="609" cy="288"/>
              <a:chOff x="0" y="243"/>
              <a:chExt cx="609" cy="288"/>
            </a:xfrm>
          </p:grpSpPr>
          <p:sp>
            <p:nvSpPr>
              <p:cNvPr id="1037" name="Freeform 5"/>
              <p:cNvSpPr>
                <a:spLocks/>
              </p:cNvSpPr>
              <p:nvPr/>
            </p:nvSpPr>
            <p:spPr bwMode="auto">
              <a:xfrm>
                <a:off x="0" y="243"/>
                <a:ext cx="202" cy="288"/>
              </a:xfrm>
              <a:custGeom>
                <a:avLst/>
                <a:gdLst>
                  <a:gd name="T0" fmla="*/ 0 w 202"/>
                  <a:gd name="T1" fmla="*/ 0 h 288"/>
                  <a:gd name="T2" fmla="*/ 201 w 202"/>
                  <a:gd name="T3" fmla="*/ 0 h 288"/>
                  <a:gd name="T4" fmla="*/ 165 w 202"/>
                  <a:gd name="T5" fmla="*/ 287 h 288"/>
                  <a:gd name="T6" fmla="*/ 0 w 202"/>
                  <a:gd name="T7" fmla="*/ 287 h 288"/>
                  <a:gd name="T8" fmla="*/ 0 w 202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2" h="288">
                    <a:moveTo>
                      <a:pt x="0" y="0"/>
                    </a:moveTo>
                    <a:lnTo>
                      <a:pt x="201" y="0"/>
                    </a:lnTo>
                    <a:lnTo>
                      <a:pt x="165" y="287"/>
                    </a:lnTo>
                    <a:lnTo>
                      <a:pt x="0" y="28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6"/>
              <p:cNvSpPr>
                <a:spLocks/>
              </p:cNvSpPr>
              <p:nvPr/>
            </p:nvSpPr>
            <p:spPr bwMode="auto">
              <a:xfrm>
                <a:off x="187" y="243"/>
                <a:ext cx="167" cy="288"/>
              </a:xfrm>
              <a:custGeom>
                <a:avLst/>
                <a:gdLst>
                  <a:gd name="T0" fmla="*/ 34 w 167"/>
                  <a:gd name="T1" fmla="*/ 0 h 288"/>
                  <a:gd name="T2" fmla="*/ 0 w 167"/>
                  <a:gd name="T3" fmla="*/ 287 h 288"/>
                  <a:gd name="T4" fmla="*/ 132 w 167"/>
                  <a:gd name="T5" fmla="*/ 287 h 288"/>
                  <a:gd name="T6" fmla="*/ 166 w 167"/>
                  <a:gd name="T7" fmla="*/ 0 h 288"/>
                  <a:gd name="T8" fmla="*/ 34 w 167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7" h="288">
                    <a:moveTo>
                      <a:pt x="34" y="0"/>
                    </a:moveTo>
                    <a:lnTo>
                      <a:pt x="0" y="287"/>
                    </a:lnTo>
                    <a:lnTo>
                      <a:pt x="132" y="287"/>
                    </a:lnTo>
                    <a:lnTo>
                      <a:pt x="166" y="0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auto">
              <a:xfrm>
                <a:off x="337" y="243"/>
                <a:ext cx="139" cy="288"/>
              </a:xfrm>
              <a:custGeom>
                <a:avLst/>
                <a:gdLst>
                  <a:gd name="T0" fmla="*/ 35 w 139"/>
                  <a:gd name="T1" fmla="*/ 0 h 288"/>
                  <a:gd name="T2" fmla="*/ 0 w 139"/>
                  <a:gd name="T3" fmla="*/ 287 h 288"/>
                  <a:gd name="T4" fmla="*/ 104 w 139"/>
                  <a:gd name="T5" fmla="*/ 287 h 288"/>
                  <a:gd name="T6" fmla="*/ 138 w 139"/>
                  <a:gd name="T7" fmla="*/ 0 h 288"/>
                  <a:gd name="T8" fmla="*/ 35 w 139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" h="288">
                    <a:moveTo>
                      <a:pt x="35" y="0"/>
                    </a:moveTo>
                    <a:lnTo>
                      <a:pt x="0" y="287"/>
                    </a:lnTo>
                    <a:lnTo>
                      <a:pt x="104" y="287"/>
                    </a:lnTo>
                    <a:lnTo>
                      <a:pt x="138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" name="Freeform 8"/>
              <p:cNvSpPr>
                <a:spLocks/>
              </p:cNvSpPr>
              <p:nvPr/>
            </p:nvSpPr>
            <p:spPr bwMode="auto">
              <a:xfrm>
                <a:off x="457" y="243"/>
                <a:ext cx="103" cy="288"/>
              </a:xfrm>
              <a:custGeom>
                <a:avLst/>
                <a:gdLst>
                  <a:gd name="T0" fmla="*/ 34 w 103"/>
                  <a:gd name="T1" fmla="*/ 0 h 288"/>
                  <a:gd name="T2" fmla="*/ 0 w 103"/>
                  <a:gd name="T3" fmla="*/ 287 h 288"/>
                  <a:gd name="T4" fmla="*/ 68 w 103"/>
                  <a:gd name="T5" fmla="*/ 287 h 288"/>
                  <a:gd name="T6" fmla="*/ 102 w 103"/>
                  <a:gd name="T7" fmla="*/ 0 h 288"/>
                  <a:gd name="T8" fmla="*/ 34 w 10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288">
                    <a:moveTo>
                      <a:pt x="34" y="0"/>
                    </a:moveTo>
                    <a:lnTo>
                      <a:pt x="0" y="287"/>
                    </a:lnTo>
                    <a:lnTo>
                      <a:pt x="68" y="287"/>
                    </a:lnTo>
                    <a:lnTo>
                      <a:pt x="102" y="0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9"/>
              <p:cNvSpPr>
                <a:spLocks/>
              </p:cNvSpPr>
              <p:nvPr/>
            </p:nvSpPr>
            <p:spPr bwMode="auto">
              <a:xfrm>
                <a:off x="539" y="243"/>
                <a:ext cx="70" cy="288"/>
              </a:xfrm>
              <a:custGeom>
                <a:avLst/>
                <a:gdLst>
                  <a:gd name="T0" fmla="*/ 33 w 70"/>
                  <a:gd name="T1" fmla="*/ 0 h 288"/>
                  <a:gd name="T2" fmla="*/ 0 w 70"/>
                  <a:gd name="T3" fmla="*/ 287 h 288"/>
                  <a:gd name="T4" fmla="*/ 35 w 70"/>
                  <a:gd name="T5" fmla="*/ 287 h 288"/>
                  <a:gd name="T6" fmla="*/ 69 w 70"/>
                  <a:gd name="T7" fmla="*/ 0 h 288"/>
                  <a:gd name="T8" fmla="*/ 33 w 70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288">
                    <a:moveTo>
                      <a:pt x="33" y="0"/>
                    </a:moveTo>
                    <a:lnTo>
                      <a:pt x="0" y="287"/>
                    </a:lnTo>
                    <a:lnTo>
                      <a:pt x="35" y="287"/>
                    </a:lnTo>
                    <a:lnTo>
                      <a:pt x="69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4"/>
            <p:cNvGrpSpPr>
              <a:grpSpLocks/>
            </p:cNvGrpSpPr>
            <p:nvPr/>
          </p:nvGrpSpPr>
          <p:grpSpPr bwMode="auto">
            <a:xfrm>
              <a:off x="528" y="3942"/>
              <a:ext cx="5226" cy="199"/>
              <a:chOff x="528" y="3942"/>
              <a:chExt cx="5226" cy="199"/>
            </a:xfrm>
          </p:grpSpPr>
          <p:sp>
            <p:nvSpPr>
              <p:cNvPr id="1034" name="Freeform 11"/>
              <p:cNvSpPr>
                <a:spLocks/>
              </p:cNvSpPr>
              <p:nvPr/>
            </p:nvSpPr>
            <p:spPr bwMode="auto">
              <a:xfrm>
                <a:off x="528" y="4092"/>
                <a:ext cx="5226" cy="49"/>
              </a:xfrm>
              <a:custGeom>
                <a:avLst/>
                <a:gdLst>
                  <a:gd name="T0" fmla="*/ 0 w 5226"/>
                  <a:gd name="T1" fmla="*/ 48 h 49"/>
                  <a:gd name="T2" fmla="*/ 5225 w 5226"/>
                  <a:gd name="T3" fmla="*/ 48 h 49"/>
                  <a:gd name="T4" fmla="*/ 5225 w 5226"/>
                  <a:gd name="T5" fmla="*/ 0 h 49"/>
                  <a:gd name="T6" fmla="*/ 12 w 5226"/>
                  <a:gd name="T7" fmla="*/ 0 h 49"/>
                  <a:gd name="T8" fmla="*/ 0 w 5226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26" h="49">
                    <a:moveTo>
                      <a:pt x="0" y="48"/>
                    </a:moveTo>
                    <a:lnTo>
                      <a:pt x="5225" y="48"/>
                    </a:lnTo>
                    <a:lnTo>
                      <a:pt x="5225" y="0"/>
                    </a:lnTo>
                    <a:lnTo>
                      <a:pt x="12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2"/>
              <p:cNvSpPr>
                <a:spLocks/>
              </p:cNvSpPr>
              <p:nvPr/>
            </p:nvSpPr>
            <p:spPr bwMode="auto">
              <a:xfrm>
                <a:off x="545" y="4017"/>
                <a:ext cx="5209" cy="49"/>
              </a:xfrm>
              <a:custGeom>
                <a:avLst/>
                <a:gdLst>
                  <a:gd name="T0" fmla="*/ 0 w 5209"/>
                  <a:gd name="T1" fmla="*/ 48 h 49"/>
                  <a:gd name="T2" fmla="*/ 5208 w 5209"/>
                  <a:gd name="T3" fmla="*/ 48 h 49"/>
                  <a:gd name="T4" fmla="*/ 5208 w 5209"/>
                  <a:gd name="T5" fmla="*/ 0 h 49"/>
                  <a:gd name="T6" fmla="*/ 12 w 5209"/>
                  <a:gd name="T7" fmla="*/ 0 h 49"/>
                  <a:gd name="T8" fmla="*/ 0 w 5209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09" h="49">
                    <a:moveTo>
                      <a:pt x="0" y="48"/>
                    </a:moveTo>
                    <a:lnTo>
                      <a:pt x="5208" y="48"/>
                    </a:lnTo>
                    <a:lnTo>
                      <a:pt x="5208" y="0"/>
                    </a:lnTo>
                    <a:lnTo>
                      <a:pt x="12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3"/>
              <p:cNvSpPr>
                <a:spLocks/>
              </p:cNvSpPr>
              <p:nvPr/>
            </p:nvSpPr>
            <p:spPr bwMode="auto">
              <a:xfrm>
                <a:off x="562" y="3942"/>
                <a:ext cx="5192" cy="51"/>
              </a:xfrm>
              <a:custGeom>
                <a:avLst/>
                <a:gdLst>
                  <a:gd name="T0" fmla="*/ 0 w 5192"/>
                  <a:gd name="T1" fmla="*/ 50 h 51"/>
                  <a:gd name="T2" fmla="*/ 5191 w 5192"/>
                  <a:gd name="T3" fmla="*/ 48 h 51"/>
                  <a:gd name="T4" fmla="*/ 5191 w 5192"/>
                  <a:gd name="T5" fmla="*/ 0 h 51"/>
                  <a:gd name="T6" fmla="*/ 12 w 5192"/>
                  <a:gd name="T7" fmla="*/ 0 h 51"/>
                  <a:gd name="T8" fmla="*/ 0 w 5192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92" h="51">
                    <a:moveTo>
                      <a:pt x="0" y="50"/>
                    </a:moveTo>
                    <a:lnTo>
                      <a:pt x="5191" y="48"/>
                    </a:lnTo>
                    <a:lnTo>
                      <a:pt x="5191" y="0"/>
                    </a:lnTo>
                    <a:lnTo>
                      <a:pt x="12" y="0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1463"/>
            <a:ext cx="77755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85925"/>
            <a:ext cx="77628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W0AudMnw6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biblicalelearning.org/shechem-360-image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.gordon.edu/hu/bi/ted_hildebrandt/OTLit/IsraelVR/Jericho/Jericho_Pano2VR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pPr algn="ctr">
              <a:defRPr/>
            </a:pPr>
            <a:r>
              <a:rPr lang="en-US" dirty="0"/>
              <a:t>Joshua:  Taking the Land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3 Victories</a:t>
            </a:r>
            <a:br>
              <a:rPr lang="en-US" dirty="0" smtClean="0"/>
            </a:br>
            <a:r>
              <a:rPr lang="en-US" dirty="0" smtClean="0"/>
              <a:t>2 Problems</a:t>
            </a:r>
            <a:br>
              <a:rPr lang="en-US" dirty="0" smtClean="0"/>
            </a:br>
            <a:r>
              <a:rPr lang="en-US" dirty="0" smtClean="0"/>
              <a:t>War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Jericho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Rahab</a:t>
            </a:r>
            <a:r>
              <a:rPr lang="en-US" dirty="0" smtClean="0"/>
              <a:t>:  heroine: Josh. 2:1-5</a:t>
            </a:r>
          </a:p>
          <a:p>
            <a:r>
              <a:rPr lang="en-US" dirty="0" smtClean="0"/>
              <a:t>Is it okay to lie if have good reason?  Where else have we seen this?</a:t>
            </a:r>
          </a:p>
          <a:p>
            <a:r>
              <a:rPr lang="en-US" dirty="0" err="1" smtClean="0"/>
              <a:t>Rahab’s</a:t>
            </a:r>
            <a:r>
              <a:rPr lang="en-US" dirty="0" smtClean="0"/>
              <a:t> confession, Josh. 2:9ff</a:t>
            </a:r>
          </a:p>
          <a:p>
            <a:r>
              <a:rPr lang="en-US" dirty="0" smtClean="0"/>
              <a:t>What do we learn about women and war? 2:15f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Jordan River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Width/depth</a:t>
            </a:r>
          </a:p>
          <a:p>
            <a:r>
              <a:rPr lang="en-US" dirty="0" smtClean="0"/>
              <a:t>Crossing:  miracle or natural phenomena: Josh. 3:16</a:t>
            </a:r>
          </a:p>
          <a:p>
            <a:r>
              <a:rPr lang="en-US" dirty="0" smtClean="0"/>
              <a:t>Why 12 stones?—unity 4:8</a:t>
            </a:r>
          </a:p>
          <a:p>
            <a:r>
              <a:rPr lang="en-US" dirty="0" smtClean="0"/>
              <a:t>“There till this day”?  (Josh 4:9; 6:25)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Gilgal</a:t>
            </a:r>
            <a:r>
              <a:rPr lang="en-US" dirty="0" smtClean="0"/>
              <a:t> things: Passover, circumcision, manna stopped—etiology (5:9)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Walls of Jericho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Garstang</a:t>
            </a:r>
            <a:r>
              <a:rPr lang="en-US" dirty="0" smtClean="0"/>
              <a:t>– yes LB --1930’s</a:t>
            </a:r>
          </a:p>
          <a:p>
            <a:r>
              <a:rPr lang="en-US" dirty="0" smtClean="0"/>
              <a:t>Kenyon – no LB only EB—1960-70’s</a:t>
            </a:r>
          </a:p>
          <a:p>
            <a:r>
              <a:rPr lang="en-US" dirty="0" smtClean="0"/>
              <a:t>Bryant Wood – yes LB—1990’s</a:t>
            </a:r>
          </a:p>
          <a:p>
            <a:r>
              <a:rPr lang="en-US" dirty="0" smtClean="0"/>
              <a:t>Archaeology = truth ? </a:t>
            </a:r>
          </a:p>
          <a:p>
            <a:r>
              <a:rPr lang="en-US" dirty="0" smtClean="0"/>
              <a:t>Mount </a:t>
            </a:r>
            <a:r>
              <a:rPr lang="en-US" dirty="0" err="1" smtClean="0"/>
              <a:t>Ebal</a:t>
            </a:r>
            <a:r>
              <a:rPr lang="en-US" dirty="0" smtClean="0"/>
              <a:t> altar:   Josh 8:30  yes/no?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Altar on Mount </a:t>
            </a:r>
            <a:r>
              <a:rPr lang="en-US" dirty="0" err="1" smtClean="0"/>
              <a:t>Ebal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924800" cy="3962400"/>
          </a:xfrm>
        </p:spPr>
      </p:pic>
    </p:spTree>
    <p:extLst>
      <p:ext uri="{BB962C8B-B14F-4D97-AF65-F5344CB8AC3E}">
        <p14:creationId xmlns:p14="http://schemas.microsoft.com/office/powerpoint/2010/main" val="15115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enjamin-P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0" y="6096000"/>
            <a:ext cx="1143000" cy="76200"/>
          </a:xfrm>
        </p:spPr>
        <p:txBody>
          <a:bodyPr/>
          <a:lstStyle/>
          <a:p>
            <a:pPr>
              <a:defRPr/>
            </a:pPr>
            <a:r>
              <a:rPr lang="en-US" sz="100"/>
              <a:t>Benjamin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267200" y="1371600"/>
            <a:ext cx="1066800" cy="8382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638800" y="4343400"/>
            <a:ext cx="1066800" cy="8382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Southern Campaign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81125"/>
            <a:ext cx="8001000" cy="4791075"/>
          </a:xfrm>
        </p:spPr>
        <p:txBody>
          <a:bodyPr/>
          <a:lstStyle/>
          <a:p>
            <a:r>
              <a:rPr lang="en-US" dirty="0" err="1" smtClean="0"/>
              <a:t>Gibeonites</a:t>
            </a:r>
            <a:r>
              <a:rPr lang="en-US" dirty="0" smtClean="0"/>
              <a:t> slickness (Josh. 9)</a:t>
            </a:r>
          </a:p>
          <a:p>
            <a:r>
              <a:rPr lang="en-US" dirty="0" smtClean="0"/>
              <a:t>On marching all night and sun standing still (Josh. 10: 11ff)</a:t>
            </a:r>
          </a:p>
          <a:p>
            <a:r>
              <a:rPr lang="en-US" dirty="0" smtClean="0"/>
              <a:t>What does the sun stood still mean?  </a:t>
            </a:r>
          </a:p>
          <a:p>
            <a:pPr lvl="1"/>
            <a:r>
              <a:rPr lang="en-US" dirty="0" smtClean="0"/>
              <a:t>Standing still --24 </a:t>
            </a:r>
            <a:r>
              <a:rPr lang="en-US" dirty="0" err="1" smtClean="0"/>
              <a:t>hrs</a:t>
            </a:r>
            <a:r>
              <a:rPr lang="en-US" dirty="0" smtClean="0"/>
              <a:t> extra (computer)</a:t>
            </a:r>
          </a:p>
          <a:p>
            <a:pPr lvl="1"/>
            <a:r>
              <a:rPr lang="en-US" dirty="0" smtClean="0"/>
              <a:t>Silenced (cooled down)</a:t>
            </a:r>
          </a:p>
          <a:p>
            <a:pPr lvl="1"/>
            <a:r>
              <a:rPr lang="en-US" dirty="0" smtClean="0"/>
              <a:t>Omen text (positioning)  + Poetic </a:t>
            </a:r>
            <a:r>
              <a:rPr lang="en-US" dirty="0" err="1" smtClean="0"/>
              <a:t>Judg</a:t>
            </a:r>
            <a:r>
              <a:rPr lang="en-US" dirty="0" smtClean="0"/>
              <a:t> 5:20</a:t>
            </a:r>
          </a:p>
          <a:p>
            <a:r>
              <a:rPr lang="en-US" dirty="0" smtClean="0"/>
              <a:t>What does it mean God listened to a man?  (Josh. 10:14)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the book of </a:t>
            </a:r>
            <a:r>
              <a:rPr lang="en-US" dirty="0" err="1"/>
              <a:t>Jasher</a:t>
            </a:r>
            <a:r>
              <a:rPr lang="en-US" dirty="0"/>
              <a:t>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 10:13?   Is the book of </a:t>
            </a:r>
            <a:r>
              <a:rPr lang="en-US" dirty="0" err="1" smtClean="0"/>
              <a:t>Jashar</a:t>
            </a:r>
            <a:r>
              <a:rPr lang="en-US" dirty="0" smtClean="0"/>
              <a:t> inspired? (cf. 2 Sam 1:18)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Northern Campaign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Josh 11:1, 4ff Jabin king of Hazor league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Israel-Topographical</a:t>
            </a:r>
          </a:p>
        </p:txBody>
      </p:sp>
      <p:pic>
        <p:nvPicPr>
          <p:cNvPr id="17411" name="Picture 5" descr="Israel-Northern-Col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62000"/>
            <a:ext cx="9144000" cy="7748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Oval 7"/>
          <p:cNvSpPr>
            <a:spLocks noChangeArrowheads="1"/>
          </p:cNvSpPr>
          <p:nvPr/>
        </p:nvSpPr>
        <p:spPr bwMode="auto">
          <a:xfrm>
            <a:off x="4191000" y="2514600"/>
            <a:ext cx="152400" cy="152400"/>
          </a:xfrm>
          <a:prstGeom prst="ellipse">
            <a:avLst/>
          </a:prstGeom>
          <a:solidFill>
            <a:srgbClr val="180E0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4343400" y="2362200"/>
            <a:ext cx="103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en-US">
                <a:solidFill>
                  <a:srgbClr val="180E00"/>
                </a:solidFill>
              </a:rPr>
              <a:t>Hazor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733800" y="2171700"/>
            <a:ext cx="1066800" cy="838200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 Problems: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84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Ai:   Situation (Josh 7-8) Arrogance, First Loss (7:6f)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Problems: </a:t>
            </a:r>
            <a:r>
              <a:rPr lang="en-US" dirty="0" err="1" smtClean="0"/>
              <a:t>Achan’s</a:t>
            </a:r>
            <a:r>
              <a:rPr lang="en-US" dirty="0" smtClean="0"/>
              <a:t> sin—family sin</a:t>
            </a:r>
            <a:r>
              <a:rPr lang="en-US" dirty="0"/>
              <a:t>? —social structure </a:t>
            </a:r>
            <a:r>
              <a:rPr lang="en-US" dirty="0" smtClean="0"/>
              <a:t>7:14</a:t>
            </a: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Corporate Personality versus Individual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God predictable ... habituation rather than choice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“God is with us” assumption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They sin then Joshua blames God: 7:7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One sin effects community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On nature of heroes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 of Leadership difficulties</a:t>
            </a:r>
          </a:p>
          <a:p>
            <a:r>
              <a:rPr lang="en-US" dirty="0" smtClean="0"/>
              <a:t>God:  the ever-present hero</a:t>
            </a:r>
          </a:p>
          <a:p>
            <a:r>
              <a:rPr lang="en-US" dirty="0" smtClean="0"/>
              <a:t>Leader’s need for encouragement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Gibeonite</a:t>
            </a:r>
            <a:r>
              <a:rPr lang="en-US" dirty="0"/>
              <a:t> deception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Situation—ruse 9:4f</a:t>
            </a:r>
          </a:p>
          <a:p>
            <a:r>
              <a:rPr lang="en-US" dirty="0" smtClean="0"/>
              <a:t>Be careful of no-brainers  9:14 did not inquire of the Lord</a:t>
            </a:r>
          </a:p>
          <a:p>
            <a:pPr lvl="1"/>
            <a:r>
              <a:rPr lang="en-US" dirty="0" smtClean="0"/>
              <a:t>Trust God in the uniqueness of each decision</a:t>
            </a:r>
          </a:p>
          <a:p>
            <a:r>
              <a:rPr lang="en-US" dirty="0" smtClean="0"/>
              <a:t>Woodcutters and water bearers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Land division: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 tribes to know</a:t>
            </a:r>
          </a:p>
          <a:p>
            <a:pPr lvl="1"/>
            <a:r>
              <a:rPr lang="en-US" dirty="0" smtClean="0"/>
              <a:t>Ephraim, Benjamin, Judah, (Dan)</a:t>
            </a:r>
          </a:p>
          <a:p>
            <a:r>
              <a:rPr lang="en-US" dirty="0" smtClean="0"/>
              <a:t>Six cities to know: </a:t>
            </a:r>
          </a:p>
          <a:p>
            <a:pPr lvl="1"/>
            <a:r>
              <a:rPr lang="en-US" dirty="0" smtClean="0"/>
              <a:t>Jericho, Gibeon, Jerusalem, Bethlehem, Hebron, Beersheba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Tribal Map-Judah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2" name="Picture 4" descr="Tribe - Ju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053138" y="1246188"/>
            <a:ext cx="838200" cy="6858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943600" y="1981200"/>
            <a:ext cx="838200" cy="6858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257800" y="3505200"/>
            <a:ext cx="533400" cy="4572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581400" y="5791200"/>
            <a:ext cx="838200" cy="6858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Tribal Map – Benjamin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4" descr="Tribe - Benja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324600" y="3276600"/>
            <a:ext cx="1066800" cy="8382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209800" y="3346450"/>
            <a:ext cx="1066800" cy="8382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965450" y="4800600"/>
            <a:ext cx="1066800" cy="8382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5"/>
          <p:cNvSpPr>
            <a:spLocks/>
          </p:cNvSpPr>
          <p:nvPr/>
        </p:nvSpPr>
        <p:spPr bwMode="auto">
          <a:xfrm>
            <a:off x="5962650" y="3767138"/>
            <a:ext cx="1133475" cy="2468562"/>
          </a:xfrm>
          <a:custGeom>
            <a:avLst/>
            <a:gdLst>
              <a:gd name="T0" fmla="*/ 2147483647 w 714"/>
              <a:gd name="T1" fmla="*/ 2147483647 h 1555"/>
              <a:gd name="T2" fmla="*/ 2147483647 w 714"/>
              <a:gd name="T3" fmla="*/ 2147483647 h 1555"/>
              <a:gd name="T4" fmla="*/ 2147483647 w 714"/>
              <a:gd name="T5" fmla="*/ 2147483647 h 1555"/>
              <a:gd name="T6" fmla="*/ 2147483647 w 714"/>
              <a:gd name="T7" fmla="*/ 2147483647 h 1555"/>
              <a:gd name="T8" fmla="*/ 2147483647 w 714"/>
              <a:gd name="T9" fmla="*/ 2147483647 h 1555"/>
              <a:gd name="T10" fmla="*/ 2147483647 w 714"/>
              <a:gd name="T11" fmla="*/ 2147483647 h 1555"/>
              <a:gd name="T12" fmla="*/ 2147483647 w 714"/>
              <a:gd name="T13" fmla="*/ 2147483647 h 1555"/>
              <a:gd name="T14" fmla="*/ 2147483647 w 714"/>
              <a:gd name="T15" fmla="*/ 2147483647 h 1555"/>
              <a:gd name="T16" fmla="*/ 2147483647 w 714"/>
              <a:gd name="T17" fmla="*/ 2147483647 h 1555"/>
              <a:gd name="T18" fmla="*/ 2147483647 w 714"/>
              <a:gd name="T19" fmla="*/ 2147483647 h 1555"/>
              <a:gd name="T20" fmla="*/ 2147483647 w 714"/>
              <a:gd name="T21" fmla="*/ 2147483647 h 1555"/>
              <a:gd name="T22" fmla="*/ 2147483647 w 714"/>
              <a:gd name="T23" fmla="*/ 2147483647 h 1555"/>
              <a:gd name="T24" fmla="*/ 2147483647 w 714"/>
              <a:gd name="T25" fmla="*/ 2147483647 h 1555"/>
              <a:gd name="T26" fmla="*/ 2147483647 w 714"/>
              <a:gd name="T27" fmla="*/ 2147483647 h 1555"/>
              <a:gd name="T28" fmla="*/ 2147483647 w 714"/>
              <a:gd name="T29" fmla="*/ 2147483647 h 1555"/>
              <a:gd name="T30" fmla="*/ 2147483647 w 714"/>
              <a:gd name="T31" fmla="*/ 2147483647 h 15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4" h="1555">
                <a:moveTo>
                  <a:pt x="11" y="1521"/>
                </a:moveTo>
                <a:cubicBezTo>
                  <a:pt x="15" y="1348"/>
                  <a:pt x="16" y="1175"/>
                  <a:pt x="23" y="1002"/>
                </a:cubicBezTo>
                <a:cubicBezTo>
                  <a:pt x="28" y="884"/>
                  <a:pt x="46" y="959"/>
                  <a:pt x="23" y="887"/>
                </a:cubicBezTo>
                <a:cubicBezTo>
                  <a:pt x="28" y="744"/>
                  <a:pt x="0" y="474"/>
                  <a:pt x="92" y="334"/>
                </a:cubicBezTo>
                <a:cubicBezTo>
                  <a:pt x="96" y="319"/>
                  <a:pt x="97" y="303"/>
                  <a:pt x="103" y="288"/>
                </a:cubicBezTo>
                <a:cubicBezTo>
                  <a:pt x="108" y="275"/>
                  <a:pt x="121" y="267"/>
                  <a:pt x="126" y="254"/>
                </a:cubicBezTo>
                <a:cubicBezTo>
                  <a:pt x="156" y="176"/>
                  <a:pt x="143" y="120"/>
                  <a:pt x="207" y="58"/>
                </a:cubicBezTo>
                <a:cubicBezTo>
                  <a:pt x="211" y="46"/>
                  <a:pt x="206" y="27"/>
                  <a:pt x="218" y="23"/>
                </a:cubicBezTo>
                <a:cubicBezTo>
                  <a:pt x="294" y="0"/>
                  <a:pt x="490" y="19"/>
                  <a:pt x="552" y="23"/>
                </a:cubicBezTo>
                <a:cubicBezTo>
                  <a:pt x="575" y="28"/>
                  <a:pt x="628" y="31"/>
                  <a:pt x="645" y="58"/>
                </a:cubicBezTo>
                <a:cubicBezTo>
                  <a:pt x="664" y="89"/>
                  <a:pt x="659" y="131"/>
                  <a:pt x="679" y="161"/>
                </a:cubicBezTo>
                <a:cubicBezTo>
                  <a:pt x="709" y="206"/>
                  <a:pt x="697" y="183"/>
                  <a:pt x="714" y="231"/>
                </a:cubicBezTo>
                <a:cubicBezTo>
                  <a:pt x="682" y="355"/>
                  <a:pt x="697" y="283"/>
                  <a:pt x="691" y="530"/>
                </a:cubicBezTo>
                <a:cubicBezTo>
                  <a:pt x="685" y="764"/>
                  <a:pt x="686" y="999"/>
                  <a:pt x="679" y="1233"/>
                </a:cubicBezTo>
                <a:cubicBezTo>
                  <a:pt x="678" y="1268"/>
                  <a:pt x="657" y="1301"/>
                  <a:pt x="656" y="1336"/>
                </a:cubicBezTo>
                <a:cubicBezTo>
                  <a:pt x="653" y="1409"/>
                  <a:pt x="656" y="1482"/>
                  <a:pt x="656" y="155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Freeform 6"/>
          <p:cNvSpPr>
            <a:spLocks/>
          </p:cNvSpPr>
          <p:nvPr/>
        </p:nvSpPr>
        <p:spPr bwMode="auto">
          <a:xfrm>
            <a:off x="6400800" y="365125"/>
            <a:ext cx="339725" cy="3328988"/>
          </a:xfrm>
          <a:custGeom>
            <a:avLst/>
            <a:gdLst>
              <a:gd name="T0" fmla="*/ 2147483647 w 214"/>
              <a:gd name="T1" fmla="*/ 2147483647 h 2097"/>
              <a:gd name="T2" fmla="*/ 2147483647 w 214"/>
              <a:gd name="T3" fmla="*/ 2147483647 h 2097"/>
              <a:gd name="T4" fmla="*/ 2147483647 w 214"/>
              <a:gd name="T5" fmla="*/ 2147483647 h 2097"/>
              <a:gd name="T6" fmla="*/ 2147483647 w 214"/>
              <a:gd name="T7" fmla="*/ 2147483647 h 2097"/>
              <a:gd name="T8" fmla="*/ 2147483647 w 214"/>
              <a:gd name="T9" fmla="*/ 2147483647 h 2097"/>
              <a:gd name="T10" fmla="*/ 0 w 214"/>
              <a:gd name="T11" fmla="*/ 0 h 20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4" h="2097">
                <a:moveTo>
                  <a:pt x="150" y="2097"/>
                </a:moveTo>
                <a:cubicBezTo>
                  <a:pt x="214" y="1999"/>
                  <a:pt x="177" y="2070"/>
                  <a:pt x="161" y="1832"/>
                </a:cubicBezTo>
                <a:cubicBezTo>
                  <a:pt x="154" y="1730"/>
                  <a:pt x="141" y="1638"/>
                  <a:pt x="104" y="1544"/>
                </a:cubicBezTo>
                <a:cubicBezTo>
                  <a:pt x="91" y="1421"/>
                  <a:pt x="77" y="1297"/>
                  <a:pt x="58" y="1175"/>
                </a:cubicBezTo>
                <a:cubicBezTo>
                  <a:pt x="51" y="839"/>
                  <a:pt x="49" y="690"/>
                  <a:pt x="23" y="415"/>
                </a:cubicBezTo>
                <a:cubicBezTo>
                  <a:pt x="12" y="14"/>
                  <a:pt x="72" y="139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Freeform 7"/>
          <p:cNvSpPr>
            <a:spLocks/>
          </p:cNvSpPr>
          <p:nvPr/>
        </p:nvSpPr>
        <p:spPr bwMode="auto">
          <a:xfrm>
            <a:off x="-165100" y="109538"/>
            <a:ext cx="1066800" cy="3895725"/>
          </a:xfrm>
          <a:custGeom>
            <a:avLst/>
            <a:gdLst>
              <a:gd name="T0" fmla="*/ 2147483647 w 672"/>
              <a:gd name="T1" fmla="*/ 0 h 2454"/>
              <a:gd name="T2" fmla="*/ 2147483647 w 672"/>
              <a:gd name="T3" fmla="*/ 2147483647 h 2454"/>
              <a:gd name="T4" fmla="*/ 2147483647 w 672"/>
              <a:gd name="T5" fmla="*/ 2147483647 h 2454"/>
              <a:gd name="T6" fmla="*/ 2147483647 w 672"/>
              <a:gd name="T7" fmla="*/ 2147483647 h 2454"/>
              <a:gd name="T8" fmla="*/ 2147483647 w 672"/>
              <a:gd name="T9" fmla="*/ 2147483647 h 2454"/>
              <a:gd name="T10" fmla="*/ 2147483647 w 672"/>
              <a:gd name="T11" fmla="*/ 2147483647 h 2454"/>
              <a:gd name="T12" fmla="*/ 2147483647 w 672"/>
              <a:gd name="T13" fmla="*/ 2147483647 h 2454"/>
              <a:gd name="T14" fmla="*/ 2147483647 w 672"/>
              <a:gd name="T15" fmla="*/ 2147483647 h 2454"/>
              <a:gd name="T16" fmla="*/ 2147483647 w 672"/>
              <a:gd name="T17" fmla="*/ 2147483647 h 2454"/>
              <a:gd name="T18" fmla="*/ 2147483647 w 672"/>
              <a:gd name="T19" fmla="*/ 2147483647 h 2454"/>
              <a:gd name="T20" fmla="*/ 2147483647 w 672"/>
              <a:gd name="T21" fmla="*/ 2147483647 h 2454"/>
              <a:gd name="T22" fmla="*/ 2147483647 w 672"/>
              <a:gd name="T23" fmla="*/ 2147483647 h 2454"/>
              <a:gd name="T24" fmla="*/ 0 w 672"/>
              <a:gd name="T25" fmla="*/ 2147483647 h 24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72" h="2454">
                <a:moveTo>
                  <a:pt x="634" y="0"/>
                </a:moveTo>
                <a:cubicBezTo>
                  <a:pt x="632" y="75"/>
                  <a:pt x="672" y="489"/>
                  <a:pt x="588" y="657"/>
                </a:cubicBezTo>
                <a:cubicBezTo>
                  <a:pt x="584" y="730"/>
                  <a:pt x="583" y="803"/>
                  <a:pt x="576" y="876"/>
                </a:cubicBezTo>
                <a:cubicBezTo>
                  <a:pt x="568" y="961"/>
                  <a:pt x="480" y="1007"/>
                  <a:pt x="427" y="1060"/>
                </a:cubicBezTo>
                <a:cubicBezTo>
                  <a:pt x="388" y="1246"/>
                  <a:pt x="444" y="1443"/>
                  <a:pt x="380" y="1624"/>
                </a:cubicBezTo>
                <a:cubicBezTo>
                  <a:pt x="376" y="1697"/>
                  <a:pt x="376" y="1770"/>
                  <a:pt x="369" y="1843"/>
                </a:cubicBezTo>
                <a:cubicBezTo>
                  <a:pt x="367" y="1871"/>
                  <a:pt x="322" y="1943"/>
                  <a:pt x="311" y="1947"/>
                </a:cubicBezTo>
                <a:cubicBezTo>
                  <a:pt x="264" y="1964"/>
                  <a:pt x="287" y="1952"/>
                  <a:pt x="242" y="1982"/>
                </a:cubicBezTo>
                <a:cubicBezTo>
                  <a:pt x="231" y="2016"/>
                  <a:pt x="219" y="2051"/>
                  <a:pt x="208" y="2085"/>
                </a:cubicBezTo>
                <a:cubicBezTo>
                  <a:pt x="204" y="2097"/>
                  <a:pt x="196" y="2120"/>
                  <a:pt x="196" y="2120"/>
                </a:cubicBezTo>
                <a:cubicBezTo>
                  <a:pt x="192" y="2181"/>
                  <a:pt x="205" y="2246"/>
                  <a:pt x="185" y="2304"/>
                </a:cubicBezTo>
                <a:cubicBezTo>
                  <a:pt x="176" y="2330"/>
                  <a:pt x="139" y="2335"/>
                  <a:pt x="116" y="2350"/>
                </a:cubicBezTo>
                <a:cubicBezTo>
                  <a:pt x="72" y="2379"/>
                  <a:pt x="38" y="2416"/>
                  <a:pt x="0" y="245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Freeform 8"/>
          <p:cNvSpPr>
            <a:spLocks/>
          </p:cNvSpPr>
          <p:nvPr/>
        </p:nvSpPr>
        <p:spPr bwMode="auto">
          <a:xfrm>
            <a:off x="603250" y="3575050"/>
            <a:ext cx="5988050" cy="2679700"/>
          </a:xfrm>
          <a:custGeom>
            <a:avLst/>
            <a:gdLst>
              <a:gd name="T0" fmla="*/ 2147483647 w 3772"/>
              <a:gd name="T1" fmla="*/ 2147483647 h 1688"/>
              <a:gd name="T2" fmla="*/ 2147483647 w 3772"/>
              <a:gd name="T3" fmla="*/ 2147483647 h 1688"/>
              <a:gd name="T4" fmla="*/ 2147483647 w 3772"/>
              <a:gd name="T5" fmla="*/ 2147483647 h 1688"/>
              <a:gd name="T6" fmla="*/ 2147483647 w 3772"/>
              <a:gd name="T7" fmla="*/ 2147483647 h 1688"/>
              <a:gd name="T8" fmla="*/ 2147483647 w 3772"/>
              <a:gd name="T9" fmla="*/ 2147483647 h 1688"/>
              <a:gd name="T10" fmla="*/ 2147483647 w 3772"/>
              <a:gd name="T11" fmla="*/ 2147483647 h 1688"/>
              <a:gd name="T12" fmla="*/ 2147483647 w 3772"/>
              <a:gd name="T13" fmla="*/ 2147483647 h 1688"/>
              <a:gd name="T14" fmla="*/ 2147483647 w 3772"/>
              <a:gd name="T15" fmla="*/ 2147483647 h 1688"/>
              <a:gd name="T16" fmla="*/ 2147483647 w 3772"/>
              <a:gd name="T17" fmla="*/ 2147483647 h 1688"/>
              <a:gd name="T18" fmla="*/ 2147483647 w 3772"/>
              <a:gd name="T19" fmla="*/ 2147483647 h 1688"/>
              <a:gd name="T20" fmla="*/ 2147483647 w 3772"/>
              <a:gd name="T21" fmla="*/ 2147483647 h 1688"/>
              <a:gd name="T22" fmla="*/ 2147483647 w 3772"/>
              <a:gd name="T23" fmla="*/ 2147483647 h 1688"/>
              <a:gd name="T24" fmla="*/ 2147483647 w 3772"/>
              <a:gd name="T25" fmla="*/ 2147483647 h 1688"/>
              <a:gd name="T26" fmla="*/ 2147483647 w 3772"/>
              <a:gd name="T27" fmla="*/ 2147483647 h 1688"/>
              <a:gd name="T28" fmla="*/ 2147483647 w 3772"/>
              <a:gd name="T29" fmla="*/ 2147483647 h 1688"/>
              <a:gd name="T30" fmla="*/ 2147483647 w 3772"/>
              <a:gd name="T31" fmla="*/ 2147483647 h 1688"/>
              <a:gd name="T32" fmla="*/ 2147483647 w 3772"/>
              <a:gd name="T33" fmla="*/ 2147483647 h 1688"/>
              <a:gd name="T34" fmla="*/ 0 w 3772"/>
              <a:gd name="T35" fmla="*/ 2147483647 h 16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72" h="1688">
                <a:moveTo>
                  <a:pt x="3710" y="29"/>
                </a:moveTo>
                <a:cubicBezTo>
                  <a:pt x="3209" y="0"/>
                  <a:pt x="3772" y="26"/>
                  <a:pt x="2800" y="40"/>
                </a:cubicBezTo>
                <a:cubicBezTo>
                  <a:pt x="2205" y="48"/>
                  <a:pt x="1609" y="48"/>
                  <a:pt x="1014" y="52"/>
                </a:cubicBezTo>
                <a:cubicBezTo>
                  <a:pt x="988" y="129"/>
                  <a:pt x="980" y="202"/>
                  <a:pt x="910" y="248"/>
                </a:cubicBezTo>
                <a:cubicBezTo>
                  <a:pt x="896" y="291"/>
                  <a:pt x="872" y="320"/>
                  <a:pt x="841" y="352"/>
                </a:cubicBezTo>
                <a:cubicBezTo>
                  <a:pt x="813" y="438"/>
                  <a:pt x="855" y="334"/>
                  <a:pt x="795" y="409"/>
                </a:cubicBezTo>
                <a:cubicBezTo>
                  <a:pt x="787" y="419"/>
                  <a:pt x="790" y="434"/>
                  <a:pt x="784" y="444"/>
                </a:cubicBezTo>
                <a:cubicBezTo>
                  <a:pt x="769" y="469"/>
                  <a:pt x="746" y="470"/>
                  <a:pt x="726" y="490"/>
                </a:cubicBezTo>
                <a:cubicBezTo>
                  <a:pt x="712" y="504"/>
                  <a:pt x="704" y="522"/>
                  <a:pt x="691" y="536"/>
                </a:cubicBezTo>
                <a:cubicBezTo>
                  <a:pt x="669" y="560"/>
                  <a:pt x="622" y="605"/>
                  <a:pt x="622" y="605"/>
                </a:cubicBezTo>
                <a:cubicBezTo>
                  <a:pt x="608" y="692"/>
                  <a:pt x="568" y="750"/>
                  <a:pt x="519" y="824"/>
                </a:cubicBezTo>
                <a:cubicBezTo>
                  <a:pt x="506" y="844"/>
                  <a:pt x="508" y="872"/>
                  <a:pt x="496" y="893"/>
                </a:cubicBezTo>
                <a:cubicBezTo>
                  <a:pt x="480" y="922"/>
                  <a:pt x="458" y="947"/>
                  <a:pt x="438" y="974"/>
                </a:cubicBezTo>
                <a:cubicBezTo>
                  <a:pt x="423" y="993"/>
                  <a:pt x="392" y="1031"/>
                  <a:pt x="392" y="1031"/>
                </a:cubicBezTo>
                <a:cubicBezTo>
                  <a:pt x="370" y="1096"/>
                  <a:pt x="353" y="1137"/>
                  <a:pt x="311" y="1192"/>
                </a:cubicBezTo>
                <a:cubicBezTo>
                  <a:pt x="308" y="1220"/>
                  <a:pt x="300" y="1337"/>
                  <a:pt x="288" y="1377"/>
                </a:cubicBezTo>
                <a:cubicBezTo>
                  <a:pt x="266" y="1450"/>
                  <a:pt x="165" y="1532"/>
                  <a:pt x="104" y="1573"/>
                </a:cubicBezTo>
                <a:cubicBezTo>
                  <a:pt x="63" y="1600"/>
                  <a:pt x="35" y="1653"/>
                  <a:pt x="0" y="16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Freeform 9"/>
          <p:cNvSpPr>
            <a:spLocks/>
          </p:cNvSpPr>
          <p:nvPr/>
        </p:nvSpPr>
        <p:spPr bwMode="auto">
          <a:xfrm>
            <a:off x="2157413" y="2468563"/>
            <a:ext cx="4335462" cy="1262062"/>
          </a:xfrm>
          <a:custGeom>
            <a:avLst/>
            <a:gdLst>
              <a:gd name="T0" fmla="*/ 2147483647 w 2731"/>
              <a:gd name="T1" fmla="*/ 2147483647 h 795"/>
              <a:gd name="T2" fmla="*/ 2147483647 w 2731"/>
              <a:gd name="T3" fmla="*/ 2147483647 h 795"/>
              <a:gd name="T4" fmla="*/ 2147483647 w 2731"/>
              <a:gd name="T5" fmla="*/ 0 h 795"/>
              <a:gd name="T6" fmla="*/ 2147483647 w 2731"/>
              <a:gd name="T7" fmla="*/ 2147483647 h 795"/>
              <a:gd name="T8" fmla="*/ 2147483647 w 2731"/>
              <a:gd name="T9" fmla="*/ 2147483647 h 795"/>
              <a:gd name="T10" fmla="*/ 2147483647 w 2731"/>
              <a:gd name="T11" fmla="*/ 2147483647 h 795"/>
              <a:gd name="T12" fmla="*/ 2147483647 w 2731"/>
              <a:gd name="T13" fmla="*/ 2147483647 h 795"/>
              <a:gd name="T14" fmla="*/ 2147483647 w 2731"/>
              <a:gd name="T15" fmla="*/ 2147483647 h 795"/>
              <a:gd name="T16" fmla="*/ 2147483647 w 2731"/>
              <a:gd name="T17" fmla="*/ 2147483647 h 795"/>
              <a:gd name="T18" fmla="*/ 0 w 2731"/>
              <a:gd name="T19" fmla="*/ 2147483647 h 795"/>
              <a:gd name="T20" fmla="*/ 2147483647 w 2731"/>
              <a:gd name="T21" fmla="*/ 2147483647 h 7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31" h="795">
                <a:moveTo>
                  <a:pt x="2731" y="23"/>
                </a:moveTo>
                <a:cubicBezTo>
                  <a:pt x="2346" y="42"/>
                  <a:pt x="2628" y="36"/>
                  <a:pt x="2212" y="23"/>
                </a:cubicBezTo>
                <a:cubicBezTo>
                  <a:pt x="1920" y="14"/>
                  <a:pt x="1337" y="0"/>
                  <a:pt x="1337" y="0"/>
                </a:cubicBezTo>
                <a:cubicBezTo>
                  <a:pt x="1022" y="4"/>
                  <a:pt x="707" y="5"/>
                  <a:pt x="392" y="12"/>
                </a:cubicBezTo>
                <a:cubicBezTo>
                  <a:pt x="323" y="14"/>
                  <a:pt x="252" y="80"/>
                  <a:pt x="185" y="104"/>
                </a:cubicBezTo>
                <a:cubicBezTo>
                  <a:pt x="149" y="157"/>
                  <a:pt x="149" y="201"/>
                  <a:pt x="139" y="265"/>
                </a:cubicBezTo>
                <a:cubicBezTo>
                  <a:pt x="130" y="320"/>
                  <a:pt x="113" y="371"/>
                  <a:pt x="104" y="426"/>
                </a:cubicBezTo>
                <a:cubicBezTo>
                  <a:pt x="92" y="500"/>
                  <a:pt x="101" y="578"/>
                  <a:pt x="35" y="622"/>
                </a:cubicBezTo>
                <a:cubicBezTo>
                  <a:pt x="31" y="641"/>
                  <a:pt x="28" y="661"/>
                  <a:pt x="23" y="680"/>
                </a:cubicBezTo>
                <a:cubicBezTo>
                  <a:pt x="17" y="703"/>
                  <a:pt x="0" y="749"/>
                  <a:pt x="0" y="749"/>
                </a:cubicBezTo>
                <a:cubicBezTo>
                  <a:pt x="4" y="764"/>
                  <a:pt x="12" y="795"/>
                  <a:pt x="12" y="79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Freeform 10"/>
          <p:cNvSpPr>
            <a:spLocks/>
          </p:cNvSpPr>
          <p:nvPr/>
        </p:nvSpPr>
        <p:spPr bwMode="auto">
          <a:xfrm>
            <a:off x="2382838" y="381000"/>
            <a:ext cx="4017962" cy="2270125"/>
          </a:xfrm>
          <a:custGeom>
            <a:avLst/>
            <a:gdLst>
              <a:gd name="T0" fmla="*/ 2147483647 w 2531"/>
              <a:gd name="T1" fmla="*/ 2147483647 h 1430"/>
              <a:gd name="T2" fmla="*/ 2147483647 w 2531"/>
              <a:gd name="T3" fmla="*/ 2147483647 h 1430"/>
              <a:gd name="T4" fmla="*/ 2147483647 w 2531"/>
              <a:gd name="T5" fmla="*/ 2147483647 h 1430"/>
              <a:gd name="T6" fmla="*/ 2147483647 w 2531"/>
              <a:gd name="T7" fmla="*/ 2147483647 h 1430"/>
              <a:gd name="T8" fmla="*/ 2147483647 w 2531"/>
              <a:gd name="T9" fmla="*/ 2147483647 h 1430"/>
              <a:gd name="T10" fmla="*/ 2147483647 w 2531"/>
              <a:gd name="T11" fmla="*/ 2147483647 h 1430"/>
              <a:gd name="T12" fmla="*/ 2147483647 w 2531"/>
              <a:gd name="T13" fmla="*/ 2147483647 h 1430"/>
              <a:gd name="T14" fmla="*/ 2147483647 w 2531"/>
              <a:gd name="T15" fmla="*/ 2147483647 h 1430"/>
              <a:gd name="T16" fmla="*/ 2147483647 w 2531"/>
              <a:gd name="T17" fmla="*/ 2147483647 h 14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31" h="1430">
                <a:moveTo>
                  <a:pt x="2531" y="2"/>
                </a:moveTo>
                <a:cubicBezTo>
                  <a:pt x="2091" y="32"/>
                  <a:pt x="1648" y="0"/>
                  <a:pt x="1206" y="13"/>
                </a:cubicBezTo>
                <a:cubicBezTo>
                  <a:pt x="1022" y="78"/>
                  <a:pt x="498" y="48"/>
                  <a:pt x="480" y="48"/>
                </a:cubicBezTo>
                <a:cubicBezTo>
                  <a:pt x="357" y="57"/>
                  <a:pt x="284" y="54"/>
                  <a:pt x="181" y="106"/>
                </a:cubicBezTo>
                <a:cubicBezTo>
                  <a:pt x="147" y="157"/>
                  <a:pt x="110" y="168"/>
                  <a:pt x="54" y="186"/>
                </a:cubicBezTo>
                <a:cubicBezTo>
                  <a:pt x="0" y="358"/>
                  <a:pt x="47" y="618"/>
                  <a:pt x="54" y="797"/>
                </a:cubicBezTo>
                <a:cubicBezTo>
                  <a:pt x="50" y="974"/>
                  <a:pt x="50" y="1150"/>
                  <a:pt x="43" y="1327"/>
                </a:cubicBezTo>
                <a:cubicBezTo>
                  <a:pt x="42" y="1351"/>
                  <a:pt x="28" y="1373"/>
                  <a:pt x="20" y="1396"/>
                </a:cubicBezTo>
                <a:cubicBezTo>
                  <a:pt x="16" y="1407"/>
                  <a:pt x="8" y="1430"/>
                  <a:pt x="8" y="143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3276600" y="4572000"/>
            <a:ext cx="1289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en-US" sz="3200" b="1"/>
              <a:t>Judah</a:t>
            </a: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3429000" y="2667000"/>
            <a:ext cx="1989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en-US" sz="3200" b="1"/>
              <a:t>Benjamin</a:t>
            </a: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3352800" y="990600"/>
            <a:ext cx="1785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en-US" sz="3200" b="1" dirty="0"/>
              <a:t>Ephraim</a:t>
            </a:r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 rot="17865374">
            <a:off x="-344556" y="3406483"/>
            <a:ext cx="2249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en-US" sz="3200" b="1" dirty="0" err="1"/>
              <a:t>Philstines</a:t>
            </a:r>
            <a:endParaRPr lang="en-US" sz="3200" b="1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34200" y="0"/>
            <a:ext cx="20762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en-US" sz="3200" b="1" dirty="0" smtClean="0"/>
              <a:t>Manasseh</a:t>
            </a:r>
            <a:endParaRPr lang="en-US" sz="3200" b="1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315200" y="2395986"/>
            <a:ext cx="9813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en-US" sz="3200" b="1" dirty="0" smtClean="0"/>
              <a:t>Gad</a:t>
            </a:r>
            <a:endParaRPr lang="en-US" sz="3200" b="1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315200" y="4172409"/>
            <a:ext cx="16417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en-US" sz="3200" b="1" dirty="0" smtClean="0"/>
              <a:t>Reuben</a:t>
            </a:r>
            <a:endParaRPr lang="en-US" sz="3200" b="1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17532450">
            <a:off x="1375787" y="2688373"/>
            <a:ext cx="11455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r>
              <a:rPr lang="en-US" sz="3200" b="1" dirty="0" smtClean="0"/>
              <a:t>Dan</a:t>
            </a:r>
            <a:endParaRPr lang="en-US" sz="3200" b="1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057400" y="152400"/>
            <a:ext cx="1676400" cy="24987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Edwin Starr, War, 1970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www.youtube.com/watch?v=BW0AudMnw6g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18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5575" cy="1176337"/>
          </a:xfrm>
        </p:spPr>
        <p:txBody>
          <a:bodyPr/>
          <a:lstStyle/>
          <a:p>
            <a:pPr>
              <a:defRPr/>
            </a:pPr>
            <a:r>
              <a:rPr lang="en-US" dirty="0"/>
              <a:t>How can a holy God kill babies? 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095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Holy War:   </a:t>
            </a:r>
            <a:r>
              <a:rPr lang="en-US" sz="2800" dirty="0" err="1" smtClean="0"/>
              <a:t>Herem</a:t>
            </a:r>
            <a:r>
              <a:rPr lang="en-US" sz="2800" dirty="0" smtClean="0"/>
              <a:t>  (</a:t>
            </a:r>
            <a:r>
              <a:rPr lang="en-US" sz="2800" dirty="0" err="1" smtClean="0"/>
              <a:t>Deut</a:t>
            </a:r>
            <a:r>
              <a:rPr lang="en-US" sz="2800" dirty="0" smtClean="0"/>
              <a:t> 7; 20:1-20; Josh 6:21)—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Give peace a chance Deut. 20:10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Judgment on sin of Amorites (Gen 15:16; Deut. 9:5)—Lord hardened hearts so no peace treaty Josh. 11:19f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Leaving them in land would lead Israel into sin a la Judges –Deut. 20:18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Victory Rhetoric and hyperbole Josh 11:15, 23 – Lawson Younger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God’s life/death prerogative—innocent parties?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Rarely practiced:  Jericho, Ai, </a:t>
            </a:r>
            <a:r>
              <a:rPr lang="en-US" sz="2800" dirty="0" err="1" smtClean="0"/>
              <a:t>Hazor</a:t>
            </a:r>
            <a:r>
              <a:rPr lang="en-US" sz="2800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Day of the Lord harbinger –warning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Not universal principle – special command by God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Prophet speaking for God directly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War:  What is it good for?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62875" cy="4495800"/>
          </a:xfrm>
        </p:spPr>
        <p:txBody>
          <a:bodyPr/>
          <a:lstStyle/>
          <a:p>
            <a:r>
              <a:rPr lang="en-US" dirty="0" smtClean="0"/>
              <a:t>What do you think of war?  Is it ever legitimate? </a:t>
            </a:r>
          </a:p>
          <a:p>
            <a:r>
              <a:rPr lang="en-US" dirty="0" smtClean="0"/>
              <a:t>What would you be willing to die for? </a:t>
            </a:r>
          </a:p>
          <a:p>
            <a:r>
              <a:rPr lang="en-US" dirty="0" smtClean="0"/>
              <a:t>For what would you kill someone? </a:t>
            </a:r>
          </a:p>
          <a:p>
            <a:r>
              <a:rPr lang="en-US" dirty="0" smtClean="0"/>
              <a:t>Can academics decide this issue?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War 4 views: Non-resistance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62875" cy="4181475"/>
          </a:xfrm>
        </p:spPr>
        <p:txBody>
          <a:bodyPr/>
          <a:lstStyle/>
          <a:p>
            <a:r>
              <a:rPr lang="en-US" dirty="0" smtClean="0"/>
              <a:t>Mat 5:39:  turn the cheek; </a:t>
            </a:r>
          </a:p>
          <a:p>
            <a:r>
              <a:rPr lang="en-US" dirty="0" smtClean="0"/>
              <a:t>Peter uses sword rebuked Mat 26:52-54;  </a:t>
            </a:r>
          </a:p>
          <a:p>
            <a:r>
              <a:rPr lang="en-US" dirty="0" smtClean="0"/>
              <a:t>Love neighbor not = killing (?) [murder]</a:t>
            </a:r>
          </a:p>
          <a:p>
            <a:r>
              <a:rPr lang="en-US" dirty="0" smtClean="0"/>
              <a:t>Separation of church and state (</a:t>
            </a:r>
            <a:r>
              <a:rPr lang="en-US" dirty="0" err="1" smtClean="0"/>
              <a:t>Jn</a:t>
            </a:r>
            <a:r>
              <a:rPr lang="en-US" dirty="0" smtClean="0"/>
              <a:t> 18:36 If my kingdom were of this world my servants would fight)</a:t>
            </a:r>
          </a:p>
          <a:p>
            <a:r>
              <a:rPr lang="en-US" dirty="0" smtClean="0"/>
              <a:t>Christ’s dying for others 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Problem with Non-resistance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Dualism:   spiritual / natural world;  do you eat?</a:t>
            </a:r>
          </a:p>
          <a:p>
            <a:pPr>
              <a:lnSpc>
                <a:spcPct val="90000"/>
              </a:lnSpc>
            </a:pPr>
            <a:r>
              <a:rPr lang="en-US" smtClean="0"/>
              <a:t>Dual citizenship</a:t>
            </a:r>
          </a:p>
          <a:p>
            <a:pPr>
              <a:lnSpc>
                <a:spcPct val="90000"/>
              </a:lnSpc>
            </a:pPr>
            <a:r>
              <a:rPr lang="en-US" smtClean="0"/>
              <a:t>Other Scriptural remarks:  Matt 10:34;  Lk 22:35-38—I did not come to bring peace but the sword…</a:t>
            </a:r>
          </a:p>
          <a:p>
            <a:pPr>
              <a:lnSpc>
                <a:spcPct val="90000"/>
              </a:lnSpc>
            </a:pPr>
            <a:r>
              <a:rPr lang="en-US" smtClean="0"/>
              <a:t>What if you saw someone being raped, would you not act forcefully? Dialogue?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Joshua the leader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85925"/>
            <a:ext cx="8220075" cy="4181475"/>
          </a:xfrm>
        </p:spPr>
        <p:txBody>
          <a:bodyPr/>
          <a:lstStyle/>
          <a:p>
            <a:r>
              <a:rPr lang="en-US" dirty="0" smtClean="0"/>
              <a:t>Josh 1:6f:  be strong and very courageous</a:t>
            </a:r>
          </a:p>
          <a:p>
            <a:r>
              <a:rPr lang="en-US" dirty="0" smtClean="0"/>
              <a:t>Comp Moses: as I was with Moses…</a:t>
            </a:r>
          </a:p>
          <a:p>
            <a:pPr lvl="1"/>
            <a:r>
              <a:rPr lang="en-US" dirty="0" smtClean="0"/>
              <a:t>Splitting waters Josh. 4:14</a:t>
            </a:r>
          </a:p>
          <a:p>
            <a:pPr lvl="1"/>
            <a:r>
              <a:rPr lang="en-US" dirty="0" smtClean="0"/>
              <a:t>God hardens hearts of enemies  11:20</a:t>
            </a:r>
          </a:p>
          <a:p>
            <a:pPr lvl="1"/>
            <a:r>
              <a:rPr lang="en-US" dirty="0" smtClean="0"/>
              <a:t>Holds up javelin to win 8:18 Ai</a:t>
            </a:r>
          </a:p>
          <a:p>
            <a:pPr lvl="1"/>
            <a:r>
              <a:rPr lang="en-US" dirty="0" smtClean="0"/>
              <a:t>Victories put side by side </a:t>
            </a:r>
            <a:r>
              <a:rPr lang="en-US" dirty="0" err="1" smtClean="0"/>
              <a:t>ch.</a:t>
            </a:r>
            <a:r>
              <a:rPr lang="en-US" dirty="0" smtClean="0"/>
              <a:t> 12</a:t>
            </a:r>
          </a:p>
          <a:p>
            <a:pPr lvl="1"/>
            <a:r>
              <a:rPr lang="en-US" dirty="0" smtClean="0"/>
              <a:t>Meets angel, take off sandals  5:15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Pacifism:  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762875" cy="5105400"/>
          </a:xfrm>
        </p:spPr>
        <p:txBody>
          <a:bodyPr/>
          <a:lstStyle/>
          <a:p>
            <a:r>
              <a:rPr lang="en-US" dirty="0" smtClean="0"/>
              <a:t>Mic 4:3  beat swords into plowshares</a:t>
            </a:r>
          </a:p>
          <a:p>
            <a:r>
              <a:rPr lang="en-US" dirty="0" smtClean="0"/>
              <a:t>Kingdom of God:  lion laying down with calf (Isa 11:6-9)  Shalom rules</a:t>
            </a:r>
          </a:p>
          <a:p>
            <a:r>
              <a:rPr lang="en-US" dirty="0" smtClean="0"/>
              <a:t>Passive resistance:  dying / self-sacrifice </a:t>
            </a:r>
          </a:p>
          <a:p>
            <a:r>
              <a:rPr lang="en-US" dirty="0" smtClean="0"/>
              <a:t>Possibility of individual calling (diversity)—nation?</a:t>
            </a:r>
          </a:p>
          <a:p>
            <a:r>
              <a:rPr lang="en-US" dirty="0" smtClean="0"/>
              <a:t>Beware of flag burners, spitting on Vets</a:t>
            </a:r>
          </a:p>
          <a:p>
            <a:r>
              <a:rPr lang="en-US" dirty="0" smtClean="0"/>
              <a:t>Caution Prophets of Shalom: </a:t>
            </a:r>
            <a:r>
              <a:rPr lang="en-US" dirty="0" err="1" smtClean="0"/>
              <a:t>Jer</a:t>
            </a:r>
            <a:r>
              <a:rPr lang="en-US" dirty="0" smtClean="0"/>
              <a:t> 6:14/ 8:11; 23:16f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 War theory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4800600"/>
          </a:xfrm>
        </p:spPr>
        <p:txBody>
          <a:bodyPr/>
          <a:lstStyle/>
          <a:p>
            <a:r>
              <a:rPr lang="en-US" sz="2800" dirty="0" smtClean="0"/>
              <a:t>Go to war for good cause</a:t>
            </a:r>
          </a:p>
          <a:p>
            <a:r>
              <a:rPr lang="en-US" sz="2800" dirty="0" smtClean="0"/>
              <a:t>What constitutes a good cause?  </a:t>
            </a:r>
          </a:p>
          <a:p>
            <a:r>
              <a:rPr lang="en-US" sz="2800" dirty="0" smtClean="0"/>
              <a:t>Joshua – some wars are right—Some say: War is never the answer!  Is that true?</a:t>
            </a:r>
          </a:p>
          <a:p>
            <a:r>
              <a:rPr lang="en-US" sz="2800" dirty="0" err="1" smtClean="0"/>
              <a:t>Eccles</a:t>
            </a:r>
            <a:r>
              <a:rPr lang="en-US" sz="2800" dirty="0" smtClean="0"/>
              <a:t> 3:8  -- a time for war</a:t>
            </a:r>
          </a:p>
          <a:p>
            <a:r>
              <a:rPr lang="en-US" sz="2800" dirty="0" smtClean="0"/>
              <a:t>God portraying himself as a warrior</a:t>
            </a:r>
            <a:br>
              <a:rPr lang="en-US" sz="2800" dirty="0" smtClean="0"/>
            </a:br>
            <a:r>
              <a:rPr lang="en-US" sz="2800" dirty="0" smtClean="0"/>
              <a:t>     (Exod. 15:3; Ps. 18:8ff.).</a:t>
            </a:r>
          </a:p>
          <a:p>
            <a:r>
              <a:rPr lang="en-US" sz="2800" dirty="0" smtClean="0"/>
              <a:t>   Jesus too (SM versus Revelation on Scripture</a:t>
            </a:r>
            <a:br>
              <a:rPr lang="en-US" sz="2800" dirty="0" smtClean="0"/>
            </a:br>
            <a:r>
              <a:rPr lang="en-US" sz="2800" dirty="0" smtClean="0"/>
              <a:t>       twisting, Rev. 19:15, 21 )</a:t>
            </a:r>
            <a:br>
              <a:rPr lang="en-US" sz="2800" dirty="0" smtClean="0"/>
            </a:br>
            <a:r>
              <a:rPr lang="en-US" sz="2800" dirty="0" smtClean="0"/>
              <a:t>       —J. Wallis: sword out of mouth=justice/peace?</a:t>
            </a:r>
          </a:p>
          <a:p>
            <a:r>
              <a:rPr lang="en-US" sz="2800" dirty="0" smtClean="0"/>
              <a:t>How does one fight a good war?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Reasons for going to war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62875" cy="4648200"/>
          </a:xfrm>
        </p:spPr>
        <p:txBody>
          <a:bodyPr/>
          <a:lstStyle/>
          <a:p>
            <a:r>
              <a:rPr lang="en-US" dirty="0" smtClean="0"/>
              <a:t>Biblical reasons for going to war: </a:t>
            </a:r>
          </a:p>
          <a:p>
            <a:pPr lvl="1"/>
            <a:r>
              <a:rPr lang="en-US" dirty="0" smtClean="0"/>
              <a:t>land --</a:t>
            </a:r>
            <a:r>
              <a:rPr lang="en-US" dirty="0" err="1" smtClean="0"/>
              <a:t>Og</a:t>
            </a:r>
            <a:endParaRPr lang="en-US" dirty="0" smtClean="0"/>
          </a:p>
          <a:p>
            <a:pPr lvl="1"/>
            <a:r>
              <a:rPr lang="en-US" dirty="0" smtClean="0"/>
              <a:t>divine command --Jericho</a:t>
            </a:r>
          </a:p>
          <a:p>
            <a:pPr lvl="1"/>
            <a:r>
              <a:rPr lang="en-US" dirty="0" smtClean="0"/>
              <a:t>moral violation --</a:t>
            </a:r>
            <a:r>
              <a:rPr lang="en-US" dirty="0" err="1" smtClean="0"/>
              <a:t>Gibeah</a:t>
            </a:r>
            <a:r>
              <a:rPr lang="en-US" dirty="0" smtClean="0"/>
              <a:t> &amp; concubine</a:t>
            </a:r>
          </a:p>
          <a:p>
            <a:pPr lvl="1"/>
            <a:r>
              <a:rPr lang="en-US" dirty="0" smtClean="0"/>
              <a:t>insult --</a:t>
            </a:r>
            <a:r>
              <a:rPr lang="en-US" dirty="0" err="1" smtClean="0"/>
              <a:t>Rabbah</a:t>
            </a:r>
            <a:r>
              <a:rPr lang="en-US" dirty="0" smtClean="0"/>
              <a:t> &amp; David </a:t>
            </a:r>
          </a:p>
          <a:p>
            <a:pPr lvl="1"/>
            <a:r>
              <a:rPr lang="en-US" dirty="0" smtClean="0"/>
              <a:t>defense -- Sennacherib</a:t>
            </a:r>
          </a:p>
          <a:p>
            <a:pPr lvl="1"/>
            <a:r>
              <a:rPr lang="en-US" dirty="0" smtClean="0"/>
              <a:t>oppression -- Gideon</a:t>
            </a:r>
          </a:p>
          <a:p>
            <a:pPr lvl="1"/>
            <a:r>
              <a:rPr lang="en-US" dirty="0" smtClean="0"/>
              <a:t>helping others – </a:t>
            </a:r>
            <a:r>
              <a:rPr lang="en-US" dirty="0" err="1" smtClean="0"/>
              <a:t>Gibeonites</a:t>
            </a:r>
            <a:r>
              <a:rPr lang="en-US" dirty="0" smtClean="0"/>
              <a:t> &amp; Joshua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Preventive War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strike to avoid latter conflict or prevent damage</a:t>
            </a:r>
          </a:p>
          <a:p>
            <a:r>
              <a:rPr lang="en-US" dirty="0" smtClean="0"/>
              <a:t>What do you think?</a:t>
            </a:r>
          </a:p>
          <a:p>
            <a:r>
              <a:rPr lang="en-US" dirty="0" smtClean="0"/>
              <a:t>Future problems:  nukes in cities; killer robots, biological blackmail, no national entity—ideological groups of individuals not nations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Final Thoughts:  TANAK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001000" cy="5257800"/>
          </a:xfrm>
        </p:spPr>
        <p:txBody>
          <a:bodyPr/>
          <a:lstStyle/>
          <a:p>
            <a:r>
              <a:rPr lang="en-US" dirty="0"/>
              <a:t>Beginning Prophets-Josh 1:8, 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 err="1"/>
              <a:t>Kethubim</a:t>
            </a:r>
            <a:r>
              <a:rPr lang="en-US" dirty="0"/>
              <a:t> Ps. 1:2 same idea- </a:t>
            </a:r>
            <a:r>
              <a:rPr lang="en-US" dirty="0" err="1"/>
              <a:t>TaNaK</a:t>
            </a:r>
            <a:endParaRPr lang="en-US" dirty="0"/>
          </a:p>
          <a:p>
            <a:r>
              <a:rPr lang="en-US" dirty="0" smtClean="0"/>
              <a:t>Do not let this book of the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Law</a:t>
            </a:r>
            <a:r>
              <a:rPr lang="en-US" dirty="0" smtClean="0"/>
              <a:t> depart from your mouth; </a:t>
            </a:r>
            <a:r>
              <a:rPr lang="en-US" dirty="0" smtClean="0">
                <a:solidFill>
                  <a:schemeClr val="tx2"/>
                </a:solidFill>
              </a:rPr>
              <a:t>meditate</a:t>
            </a:r>
            <a:r>
              <a:rPr lang="en-US" dirty="0" smtClean="0"/>
              <a:t> on it </a:t>
            </a:r>
            <a:r>
              <a:rPr lang="en-US" dirty="0" smtClean="0">
                <a:solidFill>
                  <a:schemeClr val="tx2"/>
                </a:solidFill>
              </a:rPr>
              <a:t>day and night</a:t>
            </a:r>
            <a:r>
              <a:rPr lang="en-US" dirty="0" smtClean="0"/>
              <a:t>, so that you may be careful to do everything written in it.  Then you will be prosperous and successful. Josh 1:8</a:t>
            </a:r>
          </a:p>
          <a:p>
            <a:r>
              <a:rPr lang="en-US" dirty="0" smtClean="0"/>
              <a:t>Ps. 1:2  but whose delight is in the law of the LORD, and in his </a:t>
            </a:r>
            <a:r>
              <a:rPr lang="en-US" dirty="0" smtClean="0">
                <a:solidFill>
                  <a:schemeClr val="tx2"/>
                </a:solidFill>
              </a:rPr>
              <a:t>law</a:t>
            </a:r>
            <a:r>
              <a:rPr lang="en-US" dirty="0" smtClean="0"/>
              <a:t> he </a:t>
            </a:r>
            <a:r>
              <a:rPr lang="en-US" dirty="0" smtClean="0">
                <a:solidFill>
                  <a:schemeClr val="tx2"/>
                </a:solidFill>
              </a:rPr>
              <a:t>meditates day and night.</a:t>
            </a:r>
            <a:r>
              <a:rPr lang="en-US" dirty="0" smtClean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Shechem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http://biblicalelearning.org/shechem-360-images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Covenant renewal at </a:t>
            </a:r>
            <a:r>
              <a:rPr lang="en-US" dirty="0" err="1"/>
              <a:t>Shechem</a:t>
            </a:r>
            <a:r>
              <a:rPr lang="en-US" dirty="0"/>
              <a:t> 24:25f—adds to the Book of the </a:t>
            </a:r>
            <a:r>
              <a:rPr lang="en-US" dirty="0" smtClean="0"/>
              <a:t>Law as an approved prophet of God. </a:t>
            </a:r>
            <a:endParaRPr lang="en-US" dirty="0"/>
          </a:p>
          <a:p>
            <a:r>
              <a:rPr lang="en-US" dirty="0"/>
              <a:t>Final call to decision: 24:15 as for me…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4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Unity of Israel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Israel (Josh 1:12f; 4:12) Reuben/Gad/ Half-Manasseh go with; 12 stones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Jericho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was the taking of Jericho such a big deal?</a:t>
            </a:r>
          </a:p>
          <a:p>
            <a:r>
              <a:rPr lang="en-US" dirty="0" smtClean="0"/>
              <a:t>Location of Jericho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Israel-Topographical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9144000" cy="840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 flipH="1">
            <a:off x="6042025" y="457200"/>
            <a:ext cx="206375" cy="586740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1600200"/>
            <a:ext cx="2419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King’s Highway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H="1">
            <a:off x="2286000" y="1600200"/>
            <a:ext cx="1295400" cy="289560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H="1">
            <a:off x="304800" y="4495800"/>
            <a:ext cx="1981200" cy="68580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7050" y="2586038"/>
            <a:ext cx="255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Coastal Highway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2819400" y="3048000"/>
            <a:ext cx="3325813" cy="15875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mmon-P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5791200"/>
            <a:ext cx="762000" cy="76200"/>
          </a:xfrm>
        </p:spPr>
        <p:txBody>
          <a:bodyPr/>
          <a:lstStyle/>
          <a:p>
            <a:pPr>
              <a:defRPr/>
            </a:pPr>
            <a:r>
              <a:rPr lang="en-US" sz="100"/>
              <a:t>Ammon-PartA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486400" y="2286000"/>
            <a:ext cx="1066800" cy="8382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876800" y="5943600"/>
            <a:ext cx="1066800" cy="8382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486400" y="3124200"/>
            <a:ext cx="381000" cy="28194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791200" y="685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276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10600" y="4719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65342" cy="5410200"/>
          </a:xfrm>
        </p:spPr>
      </p:pic>
    </p:spTree>
    <p:extLst>
      <p:ext uri="{BB962C8B-B14F-4D97-AF65-F5344CB8AC3E}">
        <p14:creationId xmlns:p14="http://schemas.microsoft.com/office/powerpoint/2010/main" val="14198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faculty.gordon.edu/hu/bi/ted_hildebrandt/OTLit/IsraelVR/Jericho/Jericho_Pano2VR/index.html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41938"/>
      </p:ext>
    </p:extLst>
  </p:cSld>
  <p:clrMapOvr>
    <a:masterClrMapping/>
  </p:clrMapOvr>
</p:sld>
</file>

<file path=ppt/theme/theme1.xml><?xml version="1.0" encoding="utf-8"?>
<a:theme xmlns:a="http://schemas.openxmlformats.org/drawingml/2006/main" name="movnglns">
  <a:themeElements>
    <a:clrScheme name="">
      <a:dk1>
        <a:srgbClr val="000000"/>
      </a:dk1>
      <a:lt1>
        <a:srgbClr val="FFFFFF"/>
      </a:lt1>
      <a:dk2>
        <a:srgbClr val="00279F"/>
      </a:dk2>
      <a:lt2>
        <a:srgbClr val="FAFD00"/>
      </a:lt2>
      <a:accent1>
        <a:srgbClr val="FE9B03"/>
      </a:accent1>
      <a:accent2>
        <a:srgbClr val="FF0000"/>
      </a:accent2>
      <a:accent3>
        <a:srgbClr val="AAACCD"/>
      </a:accent3>
      <a:accent4>
        <a:srgbClr val="DADADA"/>
      </a:accent4>
      <a:accent5>
        <a:srgbClr val="FECBAA"/>
      </a:accent5>
      <a:accent6>
        <a:srgbClr val="E70000"/>
      </a:accent6>
      <a:hlink>
        <a:srgbClr val="00FF00"/>
      </a:hlink>
      <a:folHlink>
        <a:srgbClr val="CF0E30"/>
      </a:folHlink>
    </a:clrScheme>
    <a:fontScheme name="movngln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movngl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c:\msoffice\powerpnt\template\sldshow\movnglns.ppt</Template>
  <TotalTime>3302</TotalTime>
  <Pages>21</Pages>
  <Words>975</Words>
  <Application>Microsoft Office PowerPoint</Application>
  <PresentationFormat>On-screen Show (4:3)</PresentationFormat>
  <Paragraphs>156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Book Antiqua</vt:lpstr>
      <vt:lpstr>Monotype Sorts</vt:lpstr>
      <vt:lpstr>Times New Roman</vt:lpstr>
      <vt:lpstr>movnglns</vt:lpstr>
      <vt:lpstr>Joshua:  Taking the Land</vt:lpstr>
      <vt:lpstr>On nature of heroes</vt:lpstr>
      <vt:lpstr>Joshua the leader</vt:lpstr>
      <vt:lpstr>Unity of Israel</vt:lpstr>
      <vt:lpstr>Jericho</vt:lpstr>
      <vt:lpstr>Israel-Topographical</vt:lpstr>
      <vt:lpstr>Ammon-PartA</vt:lpstr>
      <vt:lpstr>PowerPoint Presentation</vt:lpstr>
      <vt:lpstr>PowerPoint Presentation</vt:lpstr>
      <vt:lpstr>Jericho</vt:lpstr>
      <vt:lpstr>Jordan River</vt:lpstr>
      <vt:lpstr>Walls of Jericho</vt:lpstr>
      <vt:lpstr>Altar on Mount Ebal</vt:lpstr>
      <vt:lpstr>Benjamin</vt:lpstr>
      <vt:lpstr>Southern Campaign</vt:lpstr>
      <vt:lpstr>What is the book of Jasher?</vt:lpstr>
      <vt:lpstr>Northern Campaign</vt:lpstr>
      <vt:lpstr>Israel-Topographical</vt:lpstr>
      <vt:lpstr>2 Problems:</vt:lpstr>
      <vt:lpstr>Gibeonite deception</vt:lpstr>
      <vt:lpstr>Land division:</vt:lpstr>
      <vt:lpstr>Tribal Map-Judah</vt:lpstr>
      <vt:lpstr>Tribal Map – Benjamin</vt:lpstr>
      <vt:lpstr>PowerPoint Presentation</vt:lpstr>
      <vt:lpstr>PowerPoint Presentation</vt:lpstr>
      <vt:lpstr>How can a holy God kill babies?  </vt:lpstr>
      <vt:lpstr>War:  What is it good for?</vt:lpstr>
      <vt:lpstr>War 4 views: Non-resistance</vt:lpstr>
      <vt:lpstr>Problem with Non-resistance</vt:lpstr>
      <vt:lpstr>Pacifism:  </vt:lpstr>
      <vt:lpstr>Just War theory</vt:lpstr>
      <vt:lpstr>Reasons for going to war</vt:lpstr>
      <vt:lpstr>Preventive War</vt:lpstr>
      <vt:lpstr>Final Thoughts:  TANAK</vt:lpstr>
      <vt:lpstr>Shechem</vt:lpstr>
      <vt:lpstr>Final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Joshua:  Taking the Land</dc:title>
  <dc:creator>ted hildebrandt</dc:creator>
  <cp:lastModifiedBy>Ted Hildebrandt</cp:lastModifiedBy>
  <cp:revision>166</cp:revision>
  <cp:lastPrinted>1601-01-01T00:00:00Z</cp:lastPrinted>
  <dcterms:created xsi:type="dcterms:W3CDTF">1995-11-07T12:00:40Z</dcterms:created>
  <dcterms:modified xsi:type="dcterms:W3CDTF">2019-11-12T20:43:41Z</dcterms:modified>
</cp:coreProperties>
</file>