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6" r:id="rId13"/>
    <p:sldId id="267" r:id="rId14"/>
    <p:sldId id="268" r:id="rId15"/>
    <p:sldId id="273" r:id="rId16"/>
    <p:sldId id="275" r:id="rId17"/>
    <p:sldId id="276" r:id="rId18"/>
    <p:sldId id="277" r:id="rId19"/>
    <p:sldId id="278" r:id="rId20"/>
    <p:sldId id="279" r:id="rId21"/>
    <p:sldId id="269" r:id="rId22"/>
    <p:sldId id="270" r:id="rId23"/>
    <p:sldId id="271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A37B5A8A-2939-47DE-9440-CDFF2FE4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7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156B4AF-60C7-4167-A3F0-238E1894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11503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0865AD9-2949-4DAE-9C89-93B581508718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780094A-9224-4A61-9C70-6804697EA0F3}" type="slidenum">
              <a:rPr lang="en-US" sz="1000" smtClean="0">
                <a:latin typeface="Times New Roman" pitchFamily="18" charset="0"/>
              </a:rPr>
              <a:pPr/>
              <a:t>12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56D3517-9BDE-47E2-AD2A-06739F2E091D}" type="slidenum">
              <a:rPr lang="en-US" sz="1000" smtClean="0">
                <a:latin typeface="Times New Roman" pitchFamily="18" charset="0"/>
              </a:rPr>
              <a:pPr/>
              <a:t>13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90BB1AE-896A-4EDE-BA0A-C2447F806CEA}" type="slidenum">
              <a:rPr lang="en-US" sz="1000" smtClean="0">
                <a:latin typeface="Times New Roman" pitchFamily="18" charset="0"/>
              </a:rPr>
              <a:pPr/>
              <a:t>14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A9C993-D32C-4D79-8ED0-812C4EF6443B}" type="slidenum">
              <a:rPr lang="en-US" sz="1000" smtClean="0">
                <a:latin typeface="Times New Roman" pitchFamily="18" charset="0"/>
              </a:rPr>
              <a:pPr/>
              <a:t>15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F602B6B-7BAA-4E9E-865D-D552A3649C7D}" type="slidenum">
              <a:rPr lang="en-US" sz="1000" smtClean="0">
                <a:latin typeface="Times New Roman" pitchFamily="18" charset="0"/>
              </a:rPr>
              <a:pPr/>
              <a:t>16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466555A-AC58-415F-B3F7-07BF6FB2A794}" type="slidenum">
              <a:rPr lang="en-US" sz="1000" smtClean="0">
                <a:latin typeface="Times New Roman" pitchFamily="18" charset="0"/>
              </a:rPr>
              <a:pPr/>
              <a:t>17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D6DD2EA-0564-4E41-8212-BAA9343363AE}" type="slidenum">
              <a:rPr lang="en-US" sz="1000" smtClean="0">
                <a:latin typeface="Times New Roman" pitchFamily="18" charset="0"/>
              </a:rPr>
              <a:pPr/>
              <a:t>18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C956D1A-89A1-4C44-8CAD-B66F560F5C22}" type="slidenum">
              <a:rPr lang="en-US" sz="1000" smtClean="0">
                <a:latin typeface="Times New Roman" pitchFamily="18" charset="0"/>
              </a:rPr>
              <a:pPr/>
              <a:t>19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8874109-7664-41F0-80C4-786D1B96BAAB}" type="slidenum">
              <a:rPr lang="en-US" sz="1000" smtClean="0">
                <a:latin typeface="Times New Roman" pitchFamily="18" charset="0"/>
              </a:rPr>
              <a:pPr/>
              <a:t>20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1EF0E92-3BAD-4FB7-9BDE-EED4739605DC}" type="slidenum">
              <a:rPr lang="en-US" sz="1000" smtClean="0">
                <a:latin typeface="Times New Roman" pitchFamily="18" charset="0"/>
              </a:rPr>
              <a:pPr/>
              <a:t>21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61D07F-2F14-430A-80E6-EEA2057A4FE6}" type="slidenum">
              <a:rPr lang="en-US" sz="1000" smtClean="0">
                <a:latin typeface="Times New Roman" pitchFamily="18" charset="0"/>
              </a:rPr>
              <a:pPr/>
              <a:t>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0212DA4-25C5-4528-B600-8622C7964CE2}" type="slidenum">
              <a:rPr lang="en-US" sz="1000" smtClean="0">
                <a:latin typeface="Times New Roman" pitchFamily="18" charset="0"/>
              </a:rPr>
              <a:pPr/>
              <a:t>22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0678A13-5A8D-4289-8FAB-AE5EB9AC361B}" type="slidenum">
              <a:rPr lang="en-US" sz="1000" smtClean="0">
                <a:latin typeface="Times New Roman" pitchFamily="18" charset="0"/>
              </a:rPr>
              <a:pPr/>
              <a:t>23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E971222-7D38-47C4-B0B7-FA413FCA47E9}" type="slidenum">
              <a:rPr lang="en-US" sz="1000" smtClean="0">
                <a:latin typeface="Times New Roman" pitchFamily="18" charset="0"/>
              </a:rPr>
              <a:pPr/>
              <a:t>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73FED7E-5BAA-4136-8AC1-916995A065D6}" type="slidenum">
              <a:rPr lang="en-US" sz="1000" smtClean="0">
                <a:latin typeface="Times New Roman" pitchFamily="18" charset="0"/>
              </a:rPr>
              <a:pPr/>
              <a:t>4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B04229-E536-4148-9632-869FCEAAA610}" type="slidenum">
              <a:rPr lang="en-US" sz="1000" smtClean="0">
                <a:latin typeface="Times New Roman" pitchFamily="18" charset="0"/>
              </a:rPr>
              <a:pPr/>
              <a:t>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12465BE-5C08-4797-B2A0-95644108EE5A}" type="slidenum">
              <a:rPr lang="en-US" sz="1000" smtClean="0">
                <a:latin typeface="Times New Roman" pitchFamily="18" charset="0"/>
              </a:rPr>
              <a:pPr/>
              <a:t>6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4F4D4D-77AF-4E07-8964-A9FCF97273D1}" type="slidenum">
              <a:rPr lang="en-US" sz="1000" smtClean="0">
                <a:latin typeface="Times New Roman" pitchFamily="18" charset="0"/>
              </a:rPr>
              <a:pPr/>
              <a:t>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1F55CF-0654-4D5D-90EC-E8EAF5495B42}" type="slidenum">
              <a:rPr lang="en-US" sz="1000" smtClean="0">
                <a:latin typeface="Times New Roman" pitchFamily="18" charset="0"/>
              </a:rPr>
              <a:pPr/>
              <a:t>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7BB4EF2-63B6-4062-A012-231E0D031DEA}" type="slidenum">
              <a:rPr lang="en-US" sz="1000" smtClean="0">
                <a:latin typeface="Times New Roman" pitchFamily="18" charset="0"/>
              </a:rPr>
              <a:pPr/>
              <a:t>9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74E6-06A8-48E4-BE6B-F5565353E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31E9-BBB5-4573-8826-F229BD6C8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9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93D4-D0D4-4BE6-B4AF-9CE9E3E3D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5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14500"/>
            <a:ext cx="7772400" cy="4152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2B67-5110-43D2-BCE4-DC279831F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4C76-8A3D-4233-A9C0-F7391D77D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4EC9-AB98-42C3-A265-C1E690660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7DC4-AAA3-42BF-8841-DBDE77D64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0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89A8-A804-436B-AB72-4D604D8D5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9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8506-C106-4F9E-9B28-95FDB7671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C406-344D-428C-BDCD-58F14B3C8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94E53-8988-4CF8-9120-C7646CCB4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4AC-3236-4F60-B5AF-983BFD8A5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B4D03922-3354-482E-B044-5E10230CD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20"/>
          <p:cNvGrpSpPr>
            <a:grpSpLocks/>
          </p:cNvGrpSpPr>
          <p:nvPr/>
        </p:nvGrpSpPr>
        <p:grpSpPr bwMode="auto">
          <a:xfrm>
            <a:off x="0" y="5797550"/>
            <a:ext cx="9132888" cy="1049338"/>
            <a:chOff x="0" y="3652"/>
            <a:chExt cx="5753" cy="661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05184B"/>
                </a:gs>
                <a:gs pos="100000">
                  <a:srgbClr val="114FFB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19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>
                  <a:gd name="T0" fmla="*/ 0 w 577"/>
                  <a:gd name="T1" fmla="*/ 660 h 661"/>
                  <a:gd name="T2" fmla="*/ 480 w 577"/>
                  <a:gd name="T3" fmla="*/ 0 h 661"/>
                  <a:gd name="T4" fmla="*/ 576 w 577"/>
                  <a:gd name="T5" fmla="*/ 0 h 661"/>
                  <a:gd name="T6" fmla="*/ 96 w 577"/>
                  <a:gd name="T7" fmla="*/ 660 h 661"/>
                  <a:gd name="T8" fmla="*/ 0 w 577"/>
                  <a:gd name="T9" fmla="*/ 660 h 6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>
                  <a:gd name="T0" fmla="*/ 0 w 361"/>
                  <a:gd name="T1" fmla="*/ 492 h 493"/>
                  <a:gd name="T2" fmla="*/ 360 w 361"/>
                  <a:gd name="T3" fmla="*/ 0 h 493"/>
                  <a:gd name="T4" fmla="*/ 360 w 361"/>
                  <a:gd name="T5" fmla="*/ 120 h 493"/>
                  <a:gd name="T6" fmla="*/ 96 w 361"/>
                  <a:gd name="T7" fmla="*/ 492 h 493"/>
                  <a:gd name="T8" fmla="*/ 0 w 361"/>
                  <a:gd name="T9" fmla="*/ 492 h 4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8153400" cy="1143000"/>
          </a:xfrm>
          <a:noFill/>
        </p:spPr>
        <p:txBody>
          <a:bodyPr/>
          <a:lstStyle/>
          <a:p>
            <a:r>
              <a:rPr lang="en-US" smtClean="0"/>
              <a:t>Deuteronomy:  Covenant Renewal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Assyrian Treaties (700 BC)</a:t>
            </a:r>
          </a:p>
        </p:txBody>
      </p:sp>
      <p:graphicFrame>
        <p:nvGraphicFramePr>
          <p:cNvPr id="11267" name="Object 3"/>
          <p:cNvGraphicFramePr>
            <a:graphicFrameLocks noGrp="1"/>
          </p:cNvGraphicFramePr>
          <p:nvPr>
            <p:ph type="tbl" idx="1"/>
          </p:nvPr>
        </p:nvGraphicFramePr>
        <p:xfrm>
          <a:off x="696913" y="1714500"/>
          <a:ext cx="7748587" cy="435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Document" r:id="rId3" imgW="7677184" imgH="4267268" progId="Word.Document.8">
                  <p:embed/>
                </p:oleObj>
              </mc:Choice>
              <mc:Fallback>
                <p:oleObj name="Document" r:id="rId3" imgW="7677184" imgH="4267268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714500"/>
                        <a:ext cx="7748587" cy="435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Assyrian Treaties (700 BC)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685800" y="1714500"/>
            <a:ext cx="8458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/>
              <a:t>                                      Hittite      Assyrian</a:t>
            </a:r>
            <a:br>
              <a:rPr lang="en-US" sz="3200"/>
            </a:br>
            <a:r>
              <a:rPr lang="en-US" sz="3200"/>
              <a:t>Preamble (title)                X              X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/>
              <a:t>Historical Prologue          X              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/>
              <a:t>Stipulations                      X              X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/>
              <a:t>Witnesses                        X              X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/>
              <a:t>Blessings                         X              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3200"/>
              <a:t>Cursings                          X              X</a:t>
            </a:r>
            <a:br>
              <a:rPr lang="en-US" sz="3200"/>
            </a:br>
            <a:r>
              <a:rPr lang="en-US" sz="3200"/>
              <a:t>                               loyalty/trust      fear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Deuteronomy &amp; Treaty Form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Preamble:  Deut 1:1-5</a:t>
            </a:r>
          </a:p>
          <a:p>
            <a:r>
              <a:rPr lang="en-US" smtClean="0"/>
              <a:t>Historical Prologue:  1:6-3:29</a:t>
            </a:r>
          </a:p>
          <a:p>
            <a:r>
              <a:rPr lang="en-US" smtClean="0"/>
              <a:t>Stipulations  (Dt 4:1-11:32)</a:t>
            </a:r>
          </a:p>
          <a:p>
            <a:pPr lvl="1"/>
            <a:r>
              <a:rPr lang="en-US" smtClean="0"/>
              <a:t>General (Dt 4:1-11:32)  </a:t>
            </a:r>
          </a:p>
          <a:p>
            <a:pPr lvl="1"/>
            <a:r>
              <a:rPr lang="en-US" smtClean="0"/>
              <a:t>Specific (Dt 12-26)</a:t>
            </a:r>
          </a:p>
          <a:p>
            <a:r>
              <a:rPr lang="en-US" smtClean="0"/>
              <a:t>Witnesses (Dt 27:2-4)</a:t>
            </a:r>
          </a:p>
          <a:p>
            <a:r>
              <a:rPr lang="en-US" smtClean="0"/>
              <a:t>Curses and Blessings (Dt 28)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General Stipulations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Ten Words (</a:t>
            </a:r>
            <a:r>
              <a:rPr lang="en-US" dirty="0" err="1" smtClean="0"/>
              <a:t>Deut</a:t>
            </a:r>
            <a:r>
              <a:rPr lang="en-US" dirty="0" smtClean="0"/>
              <a:t> 5) (+/</a:t>
            </a:r>
            <a:r>
              <a:rPr lang="en-US" dirty="0" smtClean="0">
                <a:sym typeface="Wingdings" panose="05000000000000000000" pitchFamily="2" charset="2"/>
              </a:rPr>
              <a:t>)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BIG  LC  SPAMS (1) - </a:t>
            </a:r>
            <a:r>
              <a:rPr lang="en-US" dirty="0" smtClean="0">
                <a:sym typeface="Wingdings" panose="05000000000000000000" pitchFamily="2" charset="2"/>
              </a:rPr>
              <a:t>+;   (2)  heart)</a:t>
            </a:r>
            <a:endParaRPr lang="en-US" dirty="0" smtClean="0"/>
          </a:p>
          <a:p>
            <a:r>
              <a:rPr lang="en-US" dirty="0" smtClean="0"/>
              <a:t>Shema (</a:t>
            </a:r>
            <a:r>
              <a:rPr lang="en-US" dirty="0" err="1" smtClean="0"/>
              <a:t>Deut</a:t>
            </a:r>
            <a:r>
              <a:rPr lang="en-US" dirty="0" smtClean="0"/>
              <a:t> 6:4)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Specific Stipulations:  Institutions in Israel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Prophets (</a:t>
            </a:r>
            <a:r>
              <a:rPr lang="en-US" dirty="0" err="1" smtClean="0"/>
              <a:t>Deut</a:t>
            </a:r>
            <a:r>
              <a:rPr lang="en-US" dirty="0" smtClean="0"/>
              <a:t> 13:1ff; 18:17ff)</a:t>
            </a:r>
          </a:p>
          <a:p>
            <a:r>
              <a:rPr lang="en-US" dirty="0" smtClean="0"/>
              <a:t>Judges (</a:t>
            </a:r>
            <a:r>
              <a:rPr lang="en-US" dirty="0" err="1" smtClean="0"/>
              <a:t>Deut</a:t>
            </a:r>
            <a:r>
              <a:rPr lang="en-US" dirty="0" smtClean="0"/>
              <a:t> 16:18)</a:t>
            </a:r>
          </a:p>
          <a:p>
            <a:pPr lvl="1"/>
            <a:r>
              <a:rPr lang="en-US" dirty="0" smtClean="0"/>
              <a:t>Cities of Refuge (</a:t>
            </a:r>
            <a:r>
              <a:rPr lang="en-US" dirty="0" err="1" smtClean="0"/>
              <a:t>Deut</a:t>
            </a:r>
            <a:r>
              <a:rPr lang="en-US" dirty="0" smtClean="0"/>
              <a:t> 19:2)</a:t>
            </a:r>
          </a:p>
          <a:p>
            <a:r>
              <a:rPr lang="en-US" dirty="0" smtClean="0"/>
              <a:t>Kings (</a:t>
            </a:r>
            <a:r>
              <a:rPr lang="en-US" dirty="0" err="1" smtClean="0"/>
              <a:t>Deut</a:t>
            </a:r>
            <a:r>
              <a:rPr lang="en-US" dirty="0" smtClean="0"/>
              <a:t> 17:14-19)—like the nations</a:t>
            </a:r>
          </a:p>
          <a:p>
            <a:pPr lvl="1"/>
            <a:r>
              <a:rPr lang="en-US" dirty="0" smtClean="0"/>
              <a:t>Not to ---</a:t>
            </a:r>
          </a:p>
          <a:p>
            <a:pPr lvl="1"/>
            <a:r>
              <a:rPr lang="en-US" dirty="0" smtClean="0"/>
              <a:t>To do -- </a:t>
            </a:r>
          </a:p>
          <a:p>
            <a:r>
              <a:rPr lang="en-US" dirty="0" smtClean="0"/>
              <a:t>Priests &amp; Levites:  no land (</a:t>
            </a:r>
            <a:r>
              <a:rPr lang="en-US" dirty="0" err="1" smtClean="0"/>
              <a:t>Deut</a:t>
            </a:r>
            <a:r>
              <a:rPr lang="en-US" dirty="0" smtClean="0"/>
              <a:t> 18:2f)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do you go from “then” to “now”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On women wearing pants:  </a:t>
            </a:r>
            <a:r>
              <a:rPr lang="en-US" dirty="0" err="1" smtClean="0"/>
              <a:t>Deut</a:t>
            </a:r>
            <a:r>
              <a:rPr lang="en-US" dirty="0" smtClean="0"/>
              <a:t> 22:5</a:t>
            </a:r>
          </a:p>
          <a:p>
            <a:r>
              <a:rPr lang="en-US" dirty="0" smtClean="0"/>
              <a:t>Principle of differentiation</a:t>
            </a:r>
          </a:p>
          <a:p>
            <a:r>
              <a:rPr lang="en-US" dirty="0" smtClean="0"/>
              <a:t>Real issue</a:t>
            </a:r>
          </a:p>
          <a:p>
            <a:r>
              <a:rPr lang="en-US" dirty="0" smtClean="0"/>
              <a:t>Does culture impact God’s law? </a:t>
            </a:r>
          </a:p>
          <a:p>
            <a:pPr lvl="1"/>
            <a:r>
              <a:rPr lang="en-US" dirty="0" smtClean="0"/>
              <a:t>Cf. king laws </a:t>
            </a:r>
            <a:r>
              <a:rPr lang="en-US" dirty="0" err="1" smtClean="0"/>
              <a:t>Deut</a:t>
            </a:r>
            <a:r>
              <a:rPr lang="en-US" dirty="0" smtClean="0"/>
              <a:t> 17:16f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Christ’s view of law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Not come to destroy it (Matt 5:17f)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Uses it to defend himself against Satan (Matt 4)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Greatest command (Matt 22:37f)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Permanence of law (</a:t>
            </a:r>
            <a:r>
              <a:rPr lang="en-US" dirty="0" err="1" smtClean="0"/>
              <a:t>Lk</a:t>
            </a:r>
            <a:r>
              <a:rPr lang="en-US" dirty="0" smtClean="0"/>
              <a:t> 16:17)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Separation from Pharisaic misinterpretation of the law (you have heard it said, but I say...)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Paul’s view of law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Is Paul opposed to the law?  (Gal 5:4)</a:t>
            </a:r>
          </a:p>
          <a:p>
            <a:r>
              <a:rPr lang="en-US" dirty="0" smtClean="0"/>
              <a:t>Condemnatory nature of law (Gal. 3:10f) </a:t>
            </a:r>
          </a:p>
          <a:p>
            <a:r>
              <a:rPr lang="en-US" dirty="0" smtClean="0"/>
              <a:t>Never justified by law (Gal 2:16;  Rom 4:3)</a:t>
            </a:r>
          </a:p>
          <a:p>
            <a:r>
              <a:rPr lang="en-US" dirty="0" smtClean="0"/>
              <a:t>Holy and good (Rom 7:12)</a:t>
            </a:r>
          </a:p>
          <a:p>
            <a:r>
              <a:rPr lang="en-US" dirty="0" smtClean="0"/>
              <a:t>Pedagogical function:  Gal 3:24 to bring us to Christ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still stands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334000"/>
          </a:xfrm>
          <a:noFill/>
        </p:spPr>
        <p:txBody>
          <a:bodyPr/>
          <a:lstStyle/>
          <a:p>
            <a:r>
              <a:rPr lang="en-US" sz="2800" dirty="0" smtClean="0"/>
              <a:t>Civil, ceremonial and moral division (?) </a:t>
            </a:r>
          </a:p>
          <a:p>
            <a:r>
              <a:rPr lang="en-US" sz="2800" dirty="0" smtClean="0"/>
              <a:t>Universal Principles:  care for poor</a:t>
            </a:r>
          </a:p>
          <a:p>
            <a:pPr lvl="1"/>
            <a:r>
              <a:rPr lang="en-US" sz="2400" dirty="0" smtClean="0"/>
              <a:t>Love God, be holy</a:t>
            </a:r>
          </a:p>
          <a:p>
            <a:r>
              <a:rPr lang="en-US" sz="2800" dirty="0" smtClean="0"/>
              <a:t>Cultural re-particularization:  no Baal, sacrifices, clean/unclean, altars built, unequally yoked </a:t>
            </a:r>
          </a:p>
          <a:p>
            <a:r>
              <a:rPr lang="en-US" sz="2800" dirty="0" smtClean="0"/>
              <a:t>Key: Underlying principle—parapet Dt 22:8</a:t>
            </a:r>
          </a:p>
          <a:p>
            <a:r>
              <a:rPr lang="en-US" sz="2800" dirty="0" smtClean="0"/>
              <a:t>Sermon on Mount as model:  into the heart</a:t>
            </a:r>
          </a:p>
          <a:p>
            <a:r>
              <a:rPr lang="en-US" sz="2800" dirty="0" smtClean="0"/>
              <a:t>Accommodation: Hardness of your heart: Mat 19:8 (Deut. 24:1--Mal. 2:16 NIV/NRSV)</a:t>
            </a:r>
          </a:p>
          <a:p>
            <a:r>
              <a:rPr lang="en-US" sz="2800" dirty="0" smtClean="0"/>
              <a:t>Canonical continuity or clashing (e.g. dietary laws; Acts </a:t>
            </a:r>
            <a:r>
              <a:rPr lang="en-US" sz="2800" dirty="0" smtClean="0"/>
              <a:t>15, sacrifices—fulfillment, Shabbat)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Is law good or bad?  Bad if ...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Legalism</a:t>
            </a:r>
          </a:p>
          <a:p>
            <a:r>
              <a:rPr lang="en-US" dirty="0" smtClean="0"/>
              <a:t>Security in performance</a:t>
            </a:r>
          </a:p>
          <a:p>
            <a:r>
              <a:rPr lang="en-US" dirty="0" smtClean="0"/>
              <a:t>Externalization of religion</a:t>
            </a:r>
          </a:p>
          <a:p>
            <a:r>
              <a:rPr lang="en-US" dirty="0" smtClean="0"/>
              <a:t>Condemnatory of others</a:t>
            </a:r>
          </a:p>
          <a:p>
            <a:r>
              <a:rPr lang="en-US" dirty="0" smtClean="0"/>
              <a:t>Pride</a:t>
            </a:r>
          </a:p>
          <a:p>
            <a:r>
              <a:rPr lang="en-US" dirty="0" smtClean="0"/>
              <a:t>Earning salvation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Facing Change: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Promise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 Possession</a:t>
            </a:r>
          </a:p>
          <a:p>
            <a:r>
              <a:rPr lang="en-US" smtClean="0"/>
              <a:t>Testing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 Resting</a:t>
            </a:r>
          </a:p>
          <a:p>
            <a:r>
              <a:rPr lang="en-US" smtClean="0"/>
              <a:t>Transientness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Permanence</a:t>
            </a:r>
          </a:p>
          <a:p>
            <a:r>
              <a:rPr lang="en-US" smtClean="0"/>
              <a:t>Space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Is grace good or bad?  Bad if...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Leads to license</a:t>
            </a:r>
          </a:p>
          <a:p>
            <a:r>
              <a:rPr lang="en-US" dirty="0" smtClean="0"/>
              <a:t>Can do anything and I’ll be forgiven</a:t>
            </a:r>
          </a:p>
          <a:p>
            <a:r>
              <a:rPr lang="en-US" dirty="0" smtClean="0"/>
              <a:t>Devaluing of sin</a:t>
            </a:r>
          </a:p>
          <a:p>
            <a:r>
              <a:rPr lang="en-US" dirty="0" smtClean="0"/>
              <a:t>Entitlement – I deserve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Laws that rattle our bones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610100"/>
          </a:xfrm>
          <a:noFill/>
        </p:spPr>
        <p:txBody>
          <a:bodyPr/>
          <a:lstStyle/>
          <a:p>
            <a:r>
              <a:rPr lang="en-US" dirty="0" smtClean="0"/>
              <a:t>War laws:</a:t>
            </a:r>
          </a:p>
          <a:p>
            <a:pPr lvl="1"/>
            <a:r>
              <a:rPr lang="en-US" dirty="0" smtClean="0"/>
              <a:t>Building home exemption:  Dt 20:4ff</a:t>
            </a:r>
          </a:p>
          <a:p>
            <a:pPr lvl="1"/>
            <a:r>
              <a:rPr lang="en-US" dirty="0" smtClean="0"/>
              <a:t>Marriage exemption Dt 20:7</a:t>
            </a:r>
          </a:p>
          <a:p>
            <a:pPr lvl="1"/>
            <a:r>
              <a:rPr lang="en-US" dirty="0" smtClean="0"/>
              <a:t>Give peace a chance Dt 20:10</a:t>
            </a:r>
          </a:p>
          <a:p>
            <a:pPr lvl="1"/>
            <a:r>
              <a:rPr lang="en-US" dirty="0" err="1" smtClean="0"/>
              <a:t>Herem</a:t>
            </a:r>
            <a:r>
              <a:rPr lang="en-US" dirty="0" smtClean="0"/>
              <a:t>?  Dt 20:17f;  7:2 Complete destruction</a:t>
            </a:r>
          </a:p>
          <a:p>
            <a:pPr lvl="1"/>
            <a:r>
              <a:rPr lang="en-US" dirty="0" smtClean="0"/>
              <a:t>Yet plunder (20:14f) of non-combatants  nations at a distance…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Laws that rattle our bones (cont)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05300"/>
          </a:xfrm>
          <a:noFill/>
        </p:spPr>
        <p:txBody>
          <a:bodyPr/>
          <a:lstStyle/>
          <a:p>
            <a:r>
              <a:rPr lang="en-US" dirty="0" smtClean="0"/>
              <a:t>Rape laws (</a:t>
            </a:r>
            <a:r>
              <a:rPr lang="en-US" dirty="0" err="1" smtClean="0"/>
              <a:t>Deut</a:t>
            </a:r>
            <a:r>
              <a:rPr lang="en-US" dirty="0" smtClean="0"/>
              <a:t> 22:23ff)—city/field, forced marriage? </a:t>
            </a:r>
            <a:r>
              <a:rPr lang="en-US" dirty="0" err="1" smtClean="0"/>
              <a:t>Rape</a:t>
            </a:r>
            <a:r>
              <a:rPr lang="en-US" dirty="0" err="1" smtClean="0">
                <a:sym typeface="Wingdings" panose="05000000000000000000" pitchFamily="2" charset="2"/>
              </a:rPr>
              <a:t>Marry</a:t>
            </a:r>
            <a:r>
              <a:rPr lang="en-US" dirty="0" smtClean="0">
                <a:sym typeface="Wingdings" panose="05000000000000000000" pitchFamily="2" charset="2"/>
              </a:rPr>
              <a:t> (22:28)?</a:t>
            </a:r>
            <a:endParaRPr lang="en-US" dirty="0" smtClean="0"/>
          </a:p>
          <a:p>
            <a:r>
              <a:rPr lang="en-US" dirty="0" smtClean="0"/>
              <a:t>Death penalty </a:t>
            </a:r>
          </a:p>
          <a:p>
            <a:pPr lvl="1"/>
            <a:r>
              <a:rPr lang="en-US" dirty="0" smtClean="0"/>
              <a:t>False prophet (Dt 13:10f)</a:t>
            </a:r>
          </a:p>
          <a:p>
            <a:pPr lvl="1"/>
            <a:r>
              <a:rPr lang="en-US" dirty="0" smtClean="0"/>
              <a:t>Idolater (Dt 18:2f)</a:t>
            </a:r>
          </a:p>
          <a:p>
            <a:pPr lvl="1"/>
            <a:r>
              <a:rPr lang="en-US" dirty="0" smtClean="0"/>
              <a:t>Rebellious son (Dt 21:18f)</a:t>
            </a:r>
          </a:p>
          <a:p>
            <a:pPr lvl="1"/>
            <a:r>
              <a:rPr lang="en-US" dirty="0" smtClean="0"/>
              <a:t>Non-virgin that marries (Dt 22:20f)?</a:t>
            </a:r>
          </a:p>
          <a:p>
            <a:r>
              <a:rPr lang="en-US" dirty="0" smtClean="0"/>
              <a:t>Law as values signal not just moral/ legal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Laws that rattle our bones (cont)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Dismemberment punishments:  </a:t>
            </a:r>
            <a:r>
              <a:rPr lang="en-US" dirty="0" err="1" smtClean="0"/>
              <a:t>Deut</a:t>
            </a:r>
            <a:r>
              <a:rPr lang="en-US" dirty="0" smtClean="0"/>
              <a:t> 25:11-12 eye </a:t>
            </a:r>
            <a:r>
              <a:rPr lang="en-US" smtClean="0"/>
              <a:t>for eye</a:t>
            </a:r>
            <a:endParaRPr lang="en-US" dirty="0" smtClean="0"/>
          </a:p>
          <a:p>
            <a:r>
              <a:rPr lang="en-US" dirty="0" smtClean="0"/>
              <a:t>Polygamy laws?  (</a:t>
            </a:r>
            <a:r>
              <a:rPr lang="en-US" dirty="0" err="1" smtClean="0"/>
              <a:t>Deut</a:t>
            </a:r>
            <a:r>
              <a:rPr lang="en-US" dirty="0" smtClean="0"/>
              <a:t> 21:15)</a:t>
            </a:r>
          </a:p>
          <a:p>
            <a:r>
              <a:rPr lang="en-US" dirty="0" smtClean="0"/>
              <a:t>Slavery laws? (</a:t>
            </a:r>
            <a:r>
              <a:rPr lang="en-US" dirty="0" err="1" smtClean="0"/>
              <a:t>Deut</a:t>
            </a:r>
            <a:r>
              <a:rPr lang="en-US" dirty="0" smtClean="0"/>
              <a:t> 15:12ff)</a:t>
            </a:r>
          </a:p>
          <a:p>
            <a:r>
              <a:rPr lang="en-US" dirty="0" smtClean="0"/>
              <a:t>Animal treatment laws (</a:t>
            </a:r>
            <a:r>
              <a:rPr lang="en-US" dirty="0" err="1" smtClean="0"/>
              <a:t>Deut</a:t>
            </a:r>
            <a:r>
              <a:rPr lang="en-US" dirty="0" smtClean="0"/>
              <a:t> 22:10; 25:4; 1 Tim 5:18)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839200" cy="1219200"/>
          </a:xfrm>
          <a:noFill/>
        </p:spPr>
        <p:txBody>
          <a:bodyPr/>
          <a:lstStyle/>
          <a:p>
            <a:r>
              <a:rPr lang="en-US" dirty="0" smtClean="0"/>
              <a:t>Law and Culture:  Final Questions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486400"/>
          </a:xfrm>
          <a:noFill/>
        </p:spPr>
        <p:txBody>
          <a:bodyPr/>
          <a:lstStyle/>
          <a:p>
            <a:r>
              <a:rPr lang="en-US" dirty="0" smtClean="0"/>
              <a:t>The church is not Israel (nation): </a:t>
            </a:r>
          </a:p>
          <a:p>
            <a:r>
              <a:rPr lang="en-US" dirty="0" smtClean="0"/>
              <a:t>What are the differences?</a:t>
            </a:r>
          </a:p>
          <a:p>
            <a:r>
              <a:rPr lang="en-US" dirty="0" smtClean="0"/>
              <a:t>Underlying principle is key</a:t>
            </a:r>
          </a:p>
          <a:p>
            <a:r>
              <a:rPr lang="en-US" dirty="0" smtClean="0"/>
              <a:t>What is the relationship to culture and the expression of the law? –Mat. 19:8  </a:t>
            </a:r>
          </a:p>
          <a:p>
            <a:r>
              <a:rPr lang="en-US" dirty="0" smtClean="0"/>
              <a:t>Law as a values signal</a:t>
            </a:r>
          </a:p>
          <a:p>
            <a:r>
              <a:rPr lang="en-US" dirty="0" smtClean="0"/>
              <a:t>Israel is not America (prisons…) </a:t>
            </a:r>
          </a:p>
          <a:p>
            <a:r>
              <a:rPr lang="en-US" sz="2800" dirty="0" smtClean="0"/>
              <a:t>Canonical context:  continuity (love God/neighbor, 10 commands) and discontinuity</a:t>
            </a:r>
            <a:r>
              <a:rPr lang="en-US" sz="2800" dirty="0" smtClean="0"/>
              <a:t>/ clashes </a:t>
            </a:r>
            <a:r>
              <a:rPr lang="en-US" sz="2800" dirty="0" smtClean="0"/>
              <a:t>(Acts 15 diet; </a:t>
            </a:r>
            <a:r>
              <a:rPr lang="en-US" sz="2800" dirty="0" smtClean="0"/>
              <a:t>sacrifices </a:t>
            </a:r>
            <a:r>
              <a:rPr lang="en-US" sz="2800" smtClean="0"/>
              <a:t>[fulfillment], </a:t>
            </a:r>
            <a:r>
              <a:rPr lang="en-US" sz="2800" dirty="0" smtClean="0"/>
              <a:t>Shabbat)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Is where you dwell important?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Does the “where” question affect behavior and destiny?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Land Concept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Not Merit   Dt. 9:5</a:t>
            </a:r>
          </a:p>
          <a:p>
            <a:r>
              <a:rPr lang="en-US" smtClean="0"/>
              <a:t>Not Effort   Dt. 6:10-11</a:t>
            </a:r>
          </a:p>
          <a:p>
            <a:r>
              <a:rPr lang="en-US" smtClean="0"/>
              <a:t>Promised Land:  Dt. 6:10</a:t>
            </a:r>
          </a:p>
          <a:p>
            <a:r>
              <a:rPr lang="en-US" smtClean="0"/>
              <a:t>Promise --&gt; fathers;   </a:t>
            </a:r>
          </a:p>
          <a:p>
            <a:r>
              <a:rPr lang="en-US" smtClean="0"/>
              <a:t>Possession --&gt; descendants</a:t>
            </a:r>
          </a:p>
          <a:p>
            <a:r>
              <a:rPr lang="en-US" smtClean="0"/>
              <a:t>Participating in a tradition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Land Concept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Land as Gift:   Dt. 6:10-11</a:t>
            </a:r>
          </a:p>
          <a:p>
            <a:r>
              <a:rPr lang="en-US" smtClean="0"/>
              <a:t>God’s choosing, loving and making them special Dt. 7:7f</a:t>
            </a:r>
          </a:p>
          <a:p>
            <a:r>
              <a:rPr lang="en-US" smtClean="0"/>
              <a:t>Good land</a:t>
            </a:r>
          </a:p>
          <a:p>
            <a:pPr lvl="1"/>
            <a:r>
              <a:rPr lang="en-US" smtClean="0"/>
              <a:t>Flowing with milk and honey:   Dt. 6:3</a:t>
            </a:r>
          </a:p>
          <a:p>
            <a:pPr lvl="1"/>
            <a:r>
              <a:rPr lang="en-US" smtClean="0"/>
              <a:t>Filled land:  Dt. 8:7-10 </a:t>
            </a:r>
          </a:p>
          <a:p>
            <a:pPr lvl="1"/>
            <a:r>
              <a:rPr lang="en-US" smtClean="0"/>
              <a:t>Satisfying land Dt. 8:10-12</a:t>
            </a:r>
          </a:p>
          <a:p>
            <a:r>
              <a:rPr lang="en-US" smtClean="0"/>
              <a:t>Land of God’s presence:  Deut 12:5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Major Problems: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Forgetting where you came from:  </a:t>
            </a:r>
            <a:r>
              <a:rPr lang="en-US" dirty="0" err="1" smtClean="0"/>
              <a:t>Deut</a:t>
            </a:r>
            <a:r>
              <a:rPr lang="en-US" dirty="0" smtClean="0"/>
              <a:t> 8:10f</a:t>
            </a:r>
          </a:p>
          <a:p>
            <a:r>
              <a:rPr lang="en-US" dirty="0" smtClean="0"/>
              <a:t>On remembering:  </a:t>
            </a:r>
          </a:p>
          <a:p>
            <a:pPr lvl="1"/>
            <a:r>
              <a:rPr lang="en-US" dirty="0" smtClean="0"/>
              <a:t>House of bondage  Dt 6:12 </a:t>
            </a:r>
          </a:p>
          <a:p>
            <a:pPr lvl="1"/>
            <a:r>
              <a:rPr lang="en-US" dirty="0" smtClean="0"/>
              <a:t>Remember you were slaves  </a:t>
            </a:r>
            <a:r>
              <a:rPr lang="en-US" dirty="0" err="1" smtClean="0"/>
              <a:t>Dt</a:t>
            </a:r>
            <a:r>
              <a:rPr lang="en-US" dirty="0" smtClean="0"/>
              <a:t> 15:15</a:t>
            </a:r>
          </a:p>
          <a:p>
            <a:pPr lvl="1"/>
            <a:r>
              <a:rPr lang="en-US" dirty="0" smtClean="0"/>
              <a:t>Remember God’s deliverance with a mighty hand and out stretched arm (</a:t>
            </a:r>
            <a:r>
              <a:rPr lang="en-US" dirty="0" err="1" smtClean="0"/>
              <a:t>Dt</a:t>
            </a:r>
            <a:r>
              <a:rPr lang="en-US" dirty="0" smtClean="0"/>
              <a:t> 4:34)</a:t>
            </a:r>
          </a:p>
          <a:p>
            <a:r>
              <a:rPr lang="en-US" dirty="0" smtClean="0"/>
              <a:t>Remembering as basis of praise (</a:t>
            </a:r>
            <a:r>
              <a:rPr lang="en-US" dirty="0" err="1" smtClean="0"/>
              <a:t>Deut</a:t>
            </a:r>
            <a:r>
              <a:rPr lang="en-US" dirty="0" smtClean="0"/>
              <a:t> 8:10f)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Reflection Question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Where do you dwell?</a:t>
            </a:r>
          </a:p>
          <a:p>
            <a:r>
              <a:rPr lang="en-US" dirty="0" smtClean="0"/>
              <a:t>Do you remember?  (Praise...?)</a:t>
            </a:r>
          </a:p>
          <a:p>
            <a:r>
              <a:rPr lang="en-US" dirty="0" smtClean="0"/>
              <a:t>How do you experience the presence of God in the where </a:t>
            </a:r>
            <a:r>
              <a:rPr lang="en-US" smtClean="0"/>
              <a:t>and history of </a:t>
            </a:r>
            <a:r>
              <a:rPr lang="en-US" dirty="0" smtClean="0"/>
              <a:t>which you live?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Moses and Deuteronomy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 Deut. as covenant renewal </a:t>
            </a:r>
          </a:p>
          <a:p>
            <a:r>
              <a:rPr lang="en-US" smtClean="0"/>
              <a:t>JEDP theory again:</a:t>
            </a:r>
          </a:p>
          <a:p>
            <a:pPr lvl="1"/>
            <a:r>
              <a:rPr lang="en-US" smtClean="0"/>
              <a:t>J = Jehovah document (850 BC)</a:t>
            </a:r>
          </a:p>
          <a:p>
            <a:pPr lvl="1"/>
            <a:r>
              <a:rPr lang="en-US" smtClean="0"/>
              <a:t>E = Elohim document (750 BC)</a:t>
            </a:r>
          </a:p>
          <a:p>
            <a:pPr lvl="1"/>
            <a:r>
              <a:rPr lang="en-US" smtClean="0"/>
              <a:t>D = Deuteronomy (620 BC)</a:t>
            </a:r>
          </a:p>
          <a:p>
            <a:pPr lvl="1"/>
            <a:r>
              <a:rPr lang="en-US" smtClean="0"/>
              <a:t>P = Priestly writer (450 BC)</a:t>
            </a:r>
          </a:p>
          <a:p>
            <a:r>
              <a:rPr lang="en-US" smtClean="0"/>
              <a:t>Josiah finds (writes?) the book of the law (2 Chr 34:33)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Hittite Treaties (1200 BC)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Preamble (title)</a:t>
            </a:r>
          </a:p>
          <a:p>
            <a:r>
              <a:rPr lang="en-US" dirty="0" smtClean="0"/>
              <a:t>Historical Prologue</a:t>
            </a:r>
          </a:p>
          <a:p>
            <a:r>
              <a:rPr lang="en-US" dirty="0" smtClean="0"/>
              <a:t>Stipulations</a:t>
            </a:r>
          </a:p>
          <a:p>
            <a:r>
              <a:rPr lang="en-US" dirty="0" smtClean="0"/>
              <a:t>Witnesses</a:t>
            </a:r>
          </a:p>
          <a:p>
            <a:r>
              <a:rPr lang="en-US" dirty="0" smtClean="0"/>
              <a:t>Blessings </a:t>
            </a:r>
          </a:p>
          <a:p>
            <a:r>
              <a:rPr lang="en-US" dirty="0" err="1" smtClean="0"/>
              <a:t>Cursings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c:\msoffice\powerpnt\template\sldshow\linsblus.ppt</Template>
  <TotalTime>1739</TotalTime>
  <Pages>24</Pages>
  <Words>934</Words>
  <Application>Microsoft Office PowerPoint</Application>
  <PresentationFormat>On-screen Show (4:3)</PresentationFormat>
  <Paragraphs>165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Monotype Sorts</vt:lpstr>
      <vt:lpstr>Times New Roman</vt:lpstr>
      <vt:lpstr>Wingdings</vt:lpstr>
      <vt:lpstr>linsblus</vt:lpstr>
      <vt:lpstr>Document</vt:lpstr>
      <vt:lpstr>Deuteronomy:  Covenant Renewal</vt:lpstr>
      <vt:lpstr>Facing Change:</vt:lpstr>
      <vt:lpstr>Is where you dwell important?</vt:lpstr>
      <vt:lpstr>Land Concept</vt:lpstr>
      <vt:lpstr>Land Concept (cont.)</vt:lpstr>
      <vt:lpstr>Major Problems:</vt:lpstr>
      <vt:lpstr>Reflection Question</vt:lpstr>
      <vt:lpstr>Moses and Deuteronomy</vt:lpstr>
      <vt:lpstr>Hittite Treaties (1200 BC) </vt:lpstr>
      <vt:lpstr>Assyrian Treaties (700 BC)</vt:lpstr>
      <vt:lpstr>Assyrian Treaties (700 BC)</vt:lpstr>
      <vt:lpstr>Deuteronomy &amp; Treaty Form</vt:lpstr>
      <vt:lpstr>General Stipulations </vt:lpstr>
      <vt:lpstr>Specific Stipulations:  Institutions in Israel</vt:lpstr>
      <vt:lpstr>How do you go from “then” to “now”</vt:lpstr>
      <vt:lpstr>Christ’s view of law</vt:lpstr>
      <vt:lpstr>Paul’s view of law</vt:lpstr>
      <vt:lpstr>What still stands</vt:lpstr>
      <vt:lpstr>Is law good or bad?  Bad if ...</vt:lpstr>
      <vt:lpstr>Is grace good or bad?  Bad if...</vt:lpstr>
      <vt:lpstr>Laws that rattle our bones</vt:lpstr>
      <vt:lpstr>Laws that rattle our bones (cont)</vt:lpstr>
      <vt:lpstr>Laws that rattle our bones (cont)</vt:lpstr>
      <vt:lpstr>Law and Culture:  Final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Deuteronomy:  The Land</dc:title>
  <dc:creator>ted hildebrandt</dc:creator>
  <cp:lastModifiedBy>Ted Hildebrandt</cp:lastModifiedBy>
  <cp:revision>96</cp:revision>
  <cp:lastPrinted>1601-01-01T00:00:00Z</cp:lastPrinted>
  <dcterms:created xsi:type="dcterms:W3CDTF">1995-10-24T11:55:24Z</dcterms:created>
  <dcterms:modified xsi:type="dcterms:W3CDTF">2018-11-01T15:45:23Z</dcterms:modified>
</cp:coreProperties>
</file>