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7" r:id="rId3"/>
    <p:sldId id="257" r:id="rId4"/>
    <p:sldId id="258" r:id="rId5"/>
    <p:sldId id="259" r:id="rId6"/>
    <p:sldId id="289" r:id="rId7"/>
    <p:sldId id="29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85" r:id="rId22"/>
    <p:sldId id="274" r:id="rId23"/>
    <p:sldId id="284" r:id="rId24"/>
    <p:sldId id="276" r:id="rId25"/>
    <p:sldId id="282" r:id="rId26"/>
    <p:sldId id="288" r:id="rId27"/>
    <p:sldId id="275" r:id="rId28"/>
    <p:sldId id="28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14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69679886-928B-41E2-B7B3-724C9377C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C1154E46-C2B6-41FE-8829-C0D4D417F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986322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55630B-910F-4DBE-96BF-2297C97491D4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4360C0-F306-49B2-9D0E-980F4D738F21}" type="slidenum">
              <a:rPr lang="en-US" sz="1000" smtClean="0"/>
              <a:pPr/>
              <a:t>13</a:t>
            </a:fld>
            <a:endParaRPr lang="en-US" sz="10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7ECE87-9730-4BC8-865A-4E2E5674C9CB}" type="slidenum">
              <a:rPr lang="en-US" sz="1000" smtClean="0"/>
              <a:pPr/>
              <a:t>14</a:t>
            </a:fld>
            <a:endParaRPr lang="en-US" sz="10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A6F66B-0524-4454-B72E-491ED8AF0E38}" type="slidenum">
              <a:rPr lang="en-US" sz="1000" smtClean="0"/>
              <a:pPr/>
              <a:t>15</a:t>
            </a:fld>
            <a:endParaRPr lang="en-US" sz="10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25C390-12A9-4A42-8941-D84A7AE2C1A2}" type="slidenum">
              <a:rPr lang="en-US" sz="1000" smtClean="0"/>
              <a:pPr/>
              <a:t>16</a:t>
            </a:fld>
            <a:endParaRPr lang="en-US" sz="10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23F74E-928B-45E9-8D88-D0383B9E8F67}" type="slidenum">
              <a:rPr lang="en-US" sz="1000" smtClean="0"/>
              <a:pPr/>
              <a:t>17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77484E-0E33-404C-9B66-15B1E19E57A5}" type="slidenum">
              <a:rPr lang="en-US" sz="1000" smtClean="0"/>
              <a:pPr/>
              <a:t>18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1931E6-0E93-4414-A7D2-10EDC394407E}" type="slidenum">
              <a:rPr lang="en-US" sz="1000" smtClean="0"/>
              <a:pPr/>
              <a:t>19</a:t>
            </a:fld>
            <a:endParaRPr lang="en-US" sz="10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352DE4-1AEC-48CB-AABA-056049664223}" type="slidenum">
              <a:rPr lang="en-US" sz="1000" smtClean="0"/>
              <a:pPr/>
              <a:t>20</a:t>
            </a:fld>
            <a:endParaRPr lang="en-US" sz="10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1D4519-1485-4D5D-AAA7-71C74A385A85}" type="slidenum">
              <a:rPr lang="en-US" sz="1000" smtClean="0"/>
              <a:pPr/>
              <a:t>22</a:t>
            </a:fld>
            <a:endParaRPr 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D26A7-3D98-4912-84BB-A355BCBE59C0}" type="slidenum">
              <a:rPr lang="en-US" sz="1000" smtClean="0"/>
              <a:pPr/>
              <a:t>24</a:t>
            </a:fld>
            <a:endParaRPr lang="en-US" sz="10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A7FC86-2DA0-4004-A732-685F313A12E2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D9956A-8A1E-4A4B-964D-9ECE361BA1E5}" type="slidenum">
              <a:rPr lang="en-US" sz="1000" smtClean="0"/>
              <a:pPr/>
              <a:t>27</a:t>
            </a:fld>
            <a:endParaRPr lang="en-US" sz="10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BF12A6-051C-4321-B034-D89F498C2C94}" type="slidenum">
              <a:rPr lang="en-US" sz="1000" smtClean="0"/>
              <a:pPr/>
              <a:t>29</a:t>
            </a:fld>
            <a:endParaRPr lang="en-US" sz="10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B70071-65A3-4663-9A32-A9A8C50A4B17}" type="slidenum">
              <a:rPr lang="en-US" sz="1000" smtClean="0"/>
              <a:pPr/>
              <a:t>30</a:t>
            </a:fld>
            <a:endParaRPr lang="en-US" sz="10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84149E-ABCF-4622-93D8-A9CA35E279AE}" type="slidenum">
              <a:rPr lang="en-US" sz="1000" smtClean="0"/>
              <a:pPr/>
              <a:t>31</a:t>
            </a:fld>
            <a:endParaRPr lang="en-US" sz="10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23FAC0-36BA-4A7D-B637-31A2B2EBA5E5}" type="slidenum">
              <a:rPr lang="en-US" sz="1000" smtClean="0"/>
              <a:pPr/>
              <a:t>32</a:t>
            </a:fld>
            <a:endParaRPr lang="en-US" sz="10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4AE1B8-CC07-43A2-A859-3031CF648833}" type="slidenum">
              <a:rPr lang="en-US" sz="1000" smtClean="0"/>
              <a:pPr/>
              <a:t>33</a:t>
            </a:fld>
            <a:endParaRPr lang="en-US" sz="10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F4F7AD-6CED-4944-B85B-D16DFBCC3FA8}" type="slidenum">
              <a:rPr lang="en-US" sz="1000" smtClean="0"/>
              <a:pPr/>
              <a:t>4</a:t>
            </a:fld>
            <a:endParaRPr lang="en-US" sz="10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137EFB-7E9D-4C8F-B4D5-B3B6DA1A8410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94E804-662B-4B85-9AEF-4A723E314EC0}" type="slidenum">
              <a:rPr lang="en-US" sz="1000" smtClean="0"/>
              <a:pPr/>
              <a:t>8</a:t>
            </a:fld>
            <a:endParaRPr lang="en-US" sz="10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F068F0-C004-4CE0-945B-3C0B5BA1BB3A}" type="slidenum">
              <a:rPr lang="en-US" sz="1000" smtClean="0"/>
              <a:pPr/>
              <a:t>9</a:t>
            </a:fld>
            <a:endParaRPr lang="en-US" sz="10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4A74FF-2D09-48D6-AED3-BD58210A6ADE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0105C2-D6F3-4BAE-A5EF-914A7BEA1FF8}" type="slidenum">
              <a:rPr lang="en-US" sz="1000" smtClean="0"/>
              <a:pPr/>
              <a:t>11</a:t>
            </a:fld>
            <a:endParaRPr lang="en-US" sz="10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B08E29-C844-4DD0-BF8C-B4C398619DC8}" type="slidenum">
              <a:rPr lang="en-US" sz="1000" smtClean="0"/>
              <a:pPr/>
              <a:t>12</a:t>
            </a:fld>
            <a:endParaRPr lang="en-US" sz="10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F5D5E-ABBF-406E-A47C-CAD8B170E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AC45-6434-4D01-A6EE-A20D6388A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9438"/>
            <a:ext cx="194310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9438"/>
            <a:ext cx="56769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85C4-4BB4-4D18-9215-79D5FBAB2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0EC2-1305-4704-9250-DEE65E944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2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764E-A2CC-43C7-8DBB-F8C323C26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2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7BBF-D693-490A-B0F7-87090C3FE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0B46-1096-4712-A3AF-91EB0283F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7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81F9-F124-4B11-9714-A46B5A885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8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7CFC-C563-4C28-88C5-99DEAF6A5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6394F-7CD4-46A9-9CF4-0B1DCCF76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7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0943-A816-4A7F-954B-A6468790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8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1C9273-F267-48E8-A023-A2E28E3B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3175" y="457200"/>
            <a:ext cx="9129713" cy="6019800"/>
            <a:chOff x="2" y="288"/>
            <a:chExt cx="5751" cy="3792"/>
          </a:xfrm>
        </p:grpSpPr>
        <p:grpSp>
          <p:nvGrpSpPr>
            <p:cNvPr id="1032" name="Group 16"/>
            <p:cNvGrpSpPr>
              <a:grpSpLocks/>
            </p:cNvGrpSpPr>
            <p:nvPr/>
          </p:nvGrpSpPr>
          <p:grpSpPr bwMode="auto">
            <a:xfrm>
              <a:off x="2" y="2700"/>
              <a:ext cx="5751" cy="960"/>
              <a:chOff x="2" y="2700"/>
              <a:chExt cx="5751" cy="960"/>
            </a:xfrm>
          </p:grpSpPr>
          <p:sp>
            <p:nvSpPr>
              <p:cNvPr id="1034" name="Line 5"/>
              <p:cNvSpPr>
                <a:spLocks noChangeShapeType="1"/>
              </p:cNvSpPr>
              <p:nvPr/>
            </p:nvSpPr>
            <p:spPr bwMode="auto">
              <a:xfrm flipH="1">
                <a:off x="2" y="2700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FDE0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 flipH="1">
                <a:off x="2" y="2796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5DA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Line 7"/>
              <p:cNvSpPr>
                <a:spLocks noChangeShapeType="1"/>
              </p:cNvSpPr>
              <p:nvPr/>
            </p:nvSpPr>
            <p:spPr bwMode="auto">
              <a:xfrm flipH="1">
                <a:off x="2" y="2892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CB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8"/>
              <p:cNvSpPr>
                <a:spLocks noChangeShapeType="1"/>
              </p:cNvSpPr>
              <p:nvPr/>
            </p:nvSpPr>
            <p:spPr bwMode="auto">
              <a:xfrm flipH="1">
                <a:off x="2" y="2988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E9B0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Line 9"/>
              <p:cNvSpPr>
                <a:spLocks noChangeShapeType="1"/>
              </p:cNvSpPr>
              <p:nvPr/>
            </p:nvSpPr>
            <p:spPr bwMode="auto">
              <a:xfrm flipH="1">
                <a:off x="2" y="3084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F7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Line 10"/>
              <p:cNvSpPr>
                <a:spLocks noChangeShapeType="1"/>
              </p:cNvSpPr>
              <p:nvPr/>
            </p:nvSpPr>
            <p:spPr bwMode="auto">
              <a:xfrm flipH="1">
                <a:off x="2" y="3180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F590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11"/>
              <p:cNvSpPr>
                <a:spLocks noChangeShapeType="1"/>
              </p:cNvSpPr>
              <p:nvPr/>
            </p:nvSpPr>
            <p:spPr bwMode="auto">
              <a:xfrm flipH="1">
                <a:off x="4" y="3276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F400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12"/>
              <p:cNvSpPr>
                <a:spLocks noChangeShapeType="1"/>
              </p:cNvSpPr>
              <p:nvPr/>
            </p:nvSpPr>
            <p:spPr bwMode="auto">
              <a:xfrm flipH="1">
                <a:off x="2" y="3372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2A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13"/>
              <p:cNvSpPr>
                <a:spLocks noChangeShapeType="1"/>
              </p:cNvSpPr>
              <p:nvPr/>
            </p:nvSpPr>
            <p:spPr bwMode="auto">
              <a:xfrm flipH="1">
                <a:off x="2" y="3468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" name="Line 14"/>
              <p:cNvSpPr>
                <a:spLocks noChangeShapeType="1"/>
              </p:cNvSpPr>
              <p:nvPr/>
            </p:nvSpPr>
            <p:spPr bwMode="auto">
              <a:xfrm flipH="1">
                <a:off x="2" y="3564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037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Line 15"/>
              <p:cNvSpPr>
                <a:spLocks noChangeShapeType="1"/>
              </p:cNvSpPr>
              <p:nvPr/>
            </p:nvSpPr>
            <p:spPr bwMode="auto">
              <a:xfrm flipH="1">
                <a:off x="2" y="3660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008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Rectangle 17"/>
            <p:cNvSpPr>
              <a:spLocks noChangeArrowheads="1"/>
            </p:cNvSpPr>
            <p:nvPr/>
          </p:nvSpPr>
          <p:spPr bwMode="auto">
            <a:xfrm>
              <a:off x="288" y="288"/>
              <a:ext cx="5184" cy="3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579438"/>
            <a:ext cx="6842125" cy="1431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1538"/>
            <a:ext cx="7772400" cy="1431925"/>
          </a:xfrm>
        </p:spPr>
        <p:txBody>
          <a:bodyPr/>
          <a:lstStyle/>
          <a:p>
            <a:pPr>
              <a:defRPr/>
            </a:pPr>
            <a:r>
              <a:rPr lang="en-US" smtClean="0"/>
              <a:t>Numbers:  </a:t>
            </a:r>
            <a:br>
              <a:rPr lang="en-US" smtClean="0"/>
            </a:br>
            <a:r>
              <a:rPr lang="en-US" smtClean="0"/>
              <a:t>Wilderness Wanderings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defRPr/>
            </a:pPr>
            <a:endParaRPr lang="en-US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is it the people complain &amp; God judges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Moses complains and God helps him (</a:t>
            </a:r>
            <a:r>
              <a:rPr lang="en-US" dirty="0" err="1" smtClean="0"/>
              <a:t>Num</a:t>
            </a:r>
            <a:r>
              <a:rPr lang="en-US" smtClean="0"/>
              <a:t> 11:2</a:t>
            </a:r>
            <a:r>
              <a:rPr lang="en-US" smtClean="0"/>
              <a:t>, 10</a:t>
            </a:r>
            <a:r>
              <a:rPr lang="en-US" smtClean="0"/>
              <a:t>; 11-15)</a:t>
            </a:r>
          </a:p>
          <a:p>
            <a:pPr>
              <a:defRPr/>
            </a:pPr>
            <a:r>
              <a:rPr lang="en-US" dirty="0" smtClean="0"/>
              <a:t>Complaint versus Lament distinction</a:t>
            </a:r>
          </a:p>
          <a:p>
            <a:pPr>
              <a:defRPr/>
            </a:pPr>
            <a:r>
              <a:rPr lang="en-US" dirty="0" smtClean="0"/>
              <a:t>Inability of Christians to verbalize lament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Are you supposed to discipline children in anger?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does God discipline Israel when He is angry? (</a:t>
            </a:r>
            <a:r>
              <a:rPr lang="en-US" dirty="0" err="1" smtClean="0"/>
              <a:t>Num</a:t>
            </a:r>
            <a:r>
              <a:rPr lang="en-US" dirty="0" smtClean="0"/>
              <a:t> 11:4ff)</a:t>
            </a:r>
          </a:p>
          <a:p>
            <a:pPr>
              <a:defRPr/>
            </a:pPr>
            <a:r>
              <a:rPr lang="en-US" dirty="0" smtClean="0"/>
              <a:t>Is anger always wrong?  (conditions; injustice issues)</a:t>
            </a:r>
          </a:p>
          <a:p>
            <a:pPr>
              <a:defRPr/>
            </a:pPr>
            <a:r>
              <a:rPr lang="en-US" dirty="0" smtClean="0"/>
              <a:t>Moses’ use of rhetorical questions</a:t>
            </a:r>
          </a:p>
          <a:p>
            <a:pPr>
              <a:defRPr/>
            </a:pPr>
            <a:r>
              <a:rPr lang="en-US" dirty="0" smtClean="0"/>
              <a:t>Can a Christian person ever long to die? </a:t>
            </a:r>
          </a:p>
          <a:p>
            <a:pPr>
              <a:defRPr/>
            </a:pPr>
            <a:r>
              <a:rPr lang="en-US" dirty="0" smtClean="0"/>
              <a:t>On workaholic Moses:  sharing the load (11:16f)—70 elders </a:t>
            </a:r>
            <a:r>
              <a:rPr lang="en-US" dirty="0" smtClean="0">
                <a:sym typeface="Wingdings" pitchFamily="2" charset="2"/>
              </a:rPr>
              <a:t> Sanhedrin (</a:t>
            </a:r>
            <a:r>
              <a:rPr lang="en-US" dirty="0" err="1" smtClean="0">
                <a:sym typeface="Wingdings" pitchFamily="2" charset="2"/>
              </a:rPr>
              <a:t>Eldad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do you think about inter-racial marriage?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the Bible say?</a:t>
            </a:r>
          </a:p>
          <a:p>
            <a:pPr>
              <a:defRPr/>
            </a:pPr>
            <a:r>
              <a:rPr lang="en-US" dirty="0" smtClean="0"/>
              <a:t>Moses and the </a:t>
            </a:r>
            <a:r>
              <a:rPr lang="en-US" dirty="0" err="1" smtClean="0"/>
              <a:t>Cushite</a:t>
            </a:r>
            <a:r>
              <a:rPr lang="en-US" dirty="0" smtClean="0"/>
              <a:t> wife</a:t>
            </a:r>
          </a:p>
          <a:p>
            <a:pPr>
              <a:defRPr/>
            </a:pPr>
            <a:r>
              <a:rPr lang="en-US" dirty="0" smtClean="0"/>
              <a:t>Moses and the prophetic function</a:t>
            </a:r>
          </a:p>
          <a:p>
            <a:pPr>
              <a:defRPr/>
            </a:pPr>
            <a:r>
              <a:rPr lang="en-US" dirty="0" smtClean="0"/>
              <a:t>Miriam and God’s ironic sense of humor</a:t>
            </a:r>
          </a:p>
          <a:p>
            <a:pPr>
              <a:defRPr/>
            </a:pPr>
            <a:r>
              <a:rPr lang="en-US" dirty="0" smtClean="0"/>
              <a:t>Why not Aaron?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smtClean="0"/>
              <a:t>Who wrote Num. 12:3?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Doesn’t this statement from the pen of Moses sound a little odd? Joshua?</a:t>
            </a:r>
          </a:p>
          <a:p>
            <a:pPr>
              <a:defRPr/>
            </a:pPr>
            <a:r>
              <a:rPr lang="en-US" dirty="0" smtClean="0"/>
              <a:t>Could a humble person write this?</a:t>
            </a:r>
          </a:p>
          <a:p>
            <a:pPr>
              <a:defRPr/>
            </a:pPr>
            <a:r>
              <a:rPr lang="en-US" dirty="0" smtClean="0"/>
              <a:t>Does humility really fit the context?</a:t>
            </a:r>
          </a:p>
          <a:p>
            <a:pPr>
              <a:defRPr/>
            </a:pPr>
            <a:r>
              <a:rPr lang="en-US" dirty="0" smtClean="0"/>
              <a:t>Another way of looking at it: “oppressed”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71805"/>
            <a:ext cx="6842125" cy="144719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Can a </a:t>
            </a:r>
            <a:r>
              <a:rPr lang="en-US" smtClean="0"/>
              <a:t>human being have </a:t>
            </a:r>
            <a:r>
              <a:rPr lang="en-US" dirty="0" smtClean="0"/>
              <a:t>impact on God?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Can God change?  Is He static or dynamic?</a:t>
            </a:r>
          </a:p>
          <a:p>
            <a:pPr>
              <a:defRPr/>
            </a:pPr>
            <a:r>
              <a:rPr lang="en-US" dirty="0" smtClean="0"/>
              <a:t>If He can’t change is it possible for Him to think and interact?  How is relationship possible?</a:t>
            </a:r>
          </a:p>
          <a:p>
            <a:pPr>
              <a:defRPr/>
            </a:pPr>
            <a:r>
              <a:rPr lang="en-US" dirty="0" smtClean="0"/>
              <a:t>If He is dynamic in what sense or areas can He change?  Is everything up for grabs?</a:t>
            </a:r>
          </a:p>
          <a:p>
            <a:pPr>
              <a:defRPr/>
            </a:pPr>
            <a:r>
              <a:rPr lang="en-US" dirty="0" smtClean="0"/>
              <a:t>Does God still experience choice?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Giants in the Land: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Was Moses wrong for sending out spies? (</a:t>
            </a:r>
            <a:r>
              <a:rPr lang="en-US" dirty="0" err="1" smtClean="0"/>
              <a:t>Num</a:t>
            </a:r>
            <a:r>
              <a:rPr lang="en-US" dirty="0" smtClean="0"/>
              <a:t> 13)</a:t>
            </a:r>
          </a:p>
          <a:p>
            <a:pPr>
              <a:defRPr/>
            </a:pPr>
            <a:r>
              <a:rPr lang="en-US" dirty="0" smtClean="0"/>
              <a:t>Report:  Milk and honey -- grasshopper vision (</a:t>
            </a:r>
            <a:r>
              <a:rPr lang="en-US" dirty="0" err="1" smtClean="0"/>
              <a:t>Num</a:t>
            </a:r>
            <a:r>
              <a:rPr lang="en-US" dirty="0" smtClean="0"/>
              <a:t> 13:26-33)</a:t>
            </a:r>
          </a:p>
          <a:p>
            <a:pPr>
              <a:defRPr/>
            </a:pPr>
            <a:r>
              <a:rPr lang="en-US" dirty="0" smtClean="0"/>
              <a:t>Accusation against God (</a:t>
            </a:r>
            <a:r>
              <a:rPr lang="en-US" dirty="0" err="1" smtClean="0"/>
              <a:t>Num</a:t>
            </a:r>
            <a:r>
              <a:rPr lang="en-US" dirty="0" smtClean="0"/>
              <a:t> 14:3-4)</a:t>
            </a:r>
          </a:p>
          <a:p>
            <a:pPr>
              <a:defRPr/>
            </a:pPr>
            <a:r>
              <a:rPr lang="en-US" dirty="0" smtClean="0"/>
              <a:t>Joshua and Caleb:  men of courage and vision (</a:t>
            </a:r>
            <a:r>
              <a:rPr lang="en-US" dirty="0" err="1" smtClean="0"/>
              <a:t>Num</a:t>
            </a:r>
            <a:r>
              <a:rPr lang="en-US" dirty="0" smtClean="0"/>
              <a:t> 14:5ff), contra majority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God’s response: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God’s response:  I will strike them down (14:11f)</a:t>
            </a:r>
          </a:p>
          <a:p>
            <a:pPr>
              <a:defRPr/>
            </a:pPr>
            <a:r>
              <a:rPr lang="en-US" dirty="0" smtClean="0"/>
              <a:t>Real issue is belief (14:11) and holding God in contempt (14:11)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God’s response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does Moses argue with God?  (14:13)</a:t>
            </a:r>
          </a:p>
          <a:p>
            <a:pPr lvl="1">
              <a:defRPr/>
            </a:pPr>
            <a:r>
              <a:rPr lang="en-US" dirty="0" smtClean="0"/>
              <a:t>Lord’s reputation</a:t>
            </a:r>
          </a:p>
          <a:p>
            <a:pPr lvl="1">
              <a:defRPr/>
            </a:pPr>
            <a:r>
              <a:rPr lang="en-US" dirty="0" smtClean="0"/>
              <a:t>Lord’s character</a:t>
            </a:r>
          </a:p>
          <a:p>
            <a:pPr>
              <a:defRPr/>
            </a:pPr>
            <a:r>
              <a:rPr lang="en-US" dirty="0" smtClean="0"/>
              <a:t>God doesn’t strike them down! (14:20) </a:t>
            </a:r>
            <a:br>
              <a:rPr lang="en-US" dirty="0" smtClean="0"/>
            </a:br>
            <a:r>
              <a:rPr lang="en-US" dirty="0" smtClean="0"/>
              <a:t>    “as you asked”  </a:t>
            </a:r>
          </a:p>
          <a:p>
            <a:pPr>
              <a:defRPr/>
            </a:pPr>
            <a:r>
              <a:rPr lang="en-US" dirty="0" smtClean="0"/>
              <a:t>Is it possible to be forgiven and yet have to pay consequences? 40 </a:t>
            </a:r>
            <a:r>
              <a:rPr lang="en-US" dirty="0" err="1" smtClean="0"/>
              <a:t>yrs</a:t>
            </a:r>
            <a:r>
              <a:rPr lang="en-US" dirty="0" smtClean="0"/>
              <a:t>--&gt;death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Korah</a:t>
            </a:r>
            <a:r>
              <a:rPr lang="en-US" dirty="0" smtClean="0"/>
              <a:t> rebellion:  </a:t>
            </a:r>
            <a:r>
              <a:rPr lang="en-US" dirty="0" err="1" smtClean="0"/>
              <a:t>Num</a:t>
            </a:r>
            <a:r>
              <a:rPr lang="en-US" dirty="0" smtClean="0"/>
              <a:t> 16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 the demand to be special/separated (</a:t>
            </a:r>
            <a:r>
              <a:rPr lang="en-US" dirty="0" err="1" smtClean="0"/>
              <a:t>Num</a:t>
            </a:r>
            <a:r>
              <a:rPr lang="en-US" dirty="0" smtClean="0"/>
              <a:t> 16:3, 8f)</a:t>
            </a:r>
          </a:p>
          <a:p>
            <a:pPr>
              <a:defRPr/>
            </a:pPr>
            <a:r>
              <a:rPr lang="en-US" dirty="0" smtClean="0"/>
              <a:t>Moses gets angry (16:15) </a:t>
            </a:r>
          </a:p>
          <a:p>
            <a:pPr>
              <a:defRPr/>
            </a:pPr>
            <a:r>
              <a:rPr lang="en-US" dirty="0" smtClean="0"/>
              <a:t>Does God have a sense of humor (ironic)? </a:t>
            </a:r>
            <a:br>
              <a:rPr lang="en-US" dirty="0" smtClean="0"/>
            </a:br>
            <a:r>
              <a:rPr lang="en-US" dirty="0" smtClean="0"/>
              <a:t>    So you want to be holy?</a:t>
            </a:r>
          </a:p>
          <a:p>
            <a:pPr>
              <a:defRPr/>
            </a:pPr>
            <a:r>
              <a:rPr lang="en-US" dirty="0" smtClean="0"/>
              <a:t>Power struggles &amp; projected motives of leaders (</a:t>
            </a:r>
            <a:r>
              <a:rPr lang="en-US" dirty="0" err="1" smtClean="0"/>
              <a:t>Num</a:t>
            </a:r>
            <a:r>
              <a:rPr lang="en-US" dirty="0" smtClean="0"/>
              <a:t> 16:13)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smtClean="0"/>
              <a:t>Korah rebellion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Moses new role:  anti-mediator  then mediator</a:t>
            </a:r>
          </a:p>
          <a:p>
            <a:pPr>
              <a:defRPr/>
            </a:pPr>
            <a:r>
              <a:rPr lang="en-US" dirty="0" smtClean="0"/>
              <a:t>Moses as prophet short term prophecy (vs. 28)</a:t>
            </a:r>
          </a:p>
          <a:p>
            <a:pPr>
              <a:defRPr/>
            </a:pPr>
            <a:r>
              <a:rPr lang="en-US" dirty="0" smtClean="0"/>
              <a:t>Separated permanently (16:33) </a:t>
            </a:r>
            <a:r>
              <a:rPr lang="en-US" dirty="0" err="1" smtClean="0"/>
              <a:t>Sheol</a:t>
            </a:r>
            <a:r>
              <a:rPr lang="en-US" dirty="0" smtClean="0"/>
              <a:t>=grave</a:t>
            </a:r>
          </a:p>
          <a:p>
            <a:pPr>
              <a:defRPr/>
            </a:pPr>
            <a:r>
              <a:rPr lang="en-US" dirty="0" smtClean="0"/>
              <a:t>Some people never learn:  (</a:t>
            </a:r>
            <a:r>
              <a:rPr lang="en-US" dirty="0" err="1" smtClean="0"/>
              <a:t>Num</a:t>
            </a:r>
            <a:r>
              <a:rPr lang="en-US" dirty="0" smtClean="0"/>
              <a:t> 16:41)  </a:t>
            </a:r>
          </a:p>
          <a:p>
            <a:pPr>
              <a:defRPr/>
            </a:pPr>
            <a:r>
              <a:rPr lang="en-US" dirty="0" smtClean="0"/>
              <a:t>Can people really change?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048000" y="3048000"/>
            <a:ext cx="3200400" cy="1371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   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0" y="1905000"/>
            <a:ext cx="3027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Asher   Dan  Naphtali</a:t>
            </a:r>
            <a:br>
              <a:rPr lang="en-US"/>
            </a:br>
            <a:r>
              <a:rPr lang="en-US"/>
              <a:t>Levites: Merari-frames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048000" y="4724400"/>
            <a:ext cx="3335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Levites: Kohath-furniture</a:t>
            </a:r>
            <a:br>
              <a:rPr lang="en-US"/>
            </a:br>
            <a:r>
              <a:rPr lang="en-US"/>
              <a:t>Gad     Reuben    Simeon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04800" y="3124200"/>
            <a:ext cx="2773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Benjamin   Levites</a:t>
            </a:r>
            <a:br>
              <a:rPr lang="en-US"/>
            </a:br>
            <a:r>
              <a:rPr lang="en-US"/>
              <a:t>Ephraim     Gershon-</a:t>
            </a:r>
            <a:br>
              <a:rPr lang="en-US"/>
            </a:br>
            <a:r>
              <a:rPr lang="en-US"/>
              <a:t>Manasseh   Curtains</a:t>
            </a:r>
            <a:br>
              <a:rPr lang="en-US"/>
            </a:br>
            <a:endParaRPr lang="en-US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6248400" y="3040063"/>
            <a:ext cx="23383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            Issachar</a:t>
            </a:r>
            <a:br>
              <a:rPr lang="en-US"/>
            </a:br>
            <a:r>
              <a:rPr lang="en-US"/>
              <a:t>Priests  Judah </a:t>
            </a:r>
            <a:br>
              <a:rPr lang="en-US"/>
            </a:br>
            <a:r>
              <a:rPr lang="en-US"/>
              <a:t>             Zebulun </a:t>
            </a:r>
            <a:br>
              <a:rPr lang="en-US"/>
            </a:b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144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Camp set up: God in the midst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3429000"/>
            <a:ext cx="1527175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3581400" y="3503613"/>
            <a:ext cx="1527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Tabernacle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"/>
            <a:ext cx="7772400" cy="144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Moses hitting the rock: Num. 20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context: death of Miriam + Aaron</a:t>
            </a:r>
          </a:p>
          <a:p>
            <a:pPr>
              <a:defRPr/>
            </a:pPr>
            <a:r>
              <a:rPr lang="en-US" dirty="0" smtClean="0"/>
              <a:t>Why did God nail Moses so hard just for hitting a rock?  </a:t>
            </a:r>
          </a:p>
          <a:p>
            <a:pPr>
              <a:defRPr/>
            </a:pPr>
            <a:r>
              <a:rPr lang="en-US" dirty="0" smtClean="0"/>
              <a:t>What’s so wrong with hitting a rock? </a:t>
            </a:r>
          </a:p>
          <a:p>
            <a:pPr>
              <a:defRPr/>
            </a:pPr>
            <a:r>
              <a:rPr lang="en-US" dirty="0" smtClean="0"/>
              <a:t>Real issue:  not acting in trust/faith 20:12</a:t>
            </a:r>
          </a:p>
          <a:p>
            <a:pPr lvl="1">
              <a:defRPr/>
            </a:pPr>
            <a:r>
              <a:rPr lang="en-US" dirty="0" smtClean="0"/>
              <a:t>God weighs thoughts and intents of heart</a:t>
            </a:r>
          </a:p>
          <a:p>
            <a:pPr lvl="1">
              <a:defRPr/>
            </a:pPr>
            <a:r>
              <a:rPr lang="en-US" dirty="0" smtClean="0"/>
              <a:t>On the responsibility of leaders</a:t>
            </a:r>
          </a:p>
          <a:p>
            <a:pPr lvl="1">
              <a:defRPr/>
            </a:pPr>
            <a:r>
              <a:rPr lang="en-US" dirty="0" smtClean="0"/>
              <a:t>On consequences for actions—actions matter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1538"/>
            <a:ext cx="7231063" cy="7699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Bronze Pole Snake—Num.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Complaint 21:5</a:t>
            </a:r>
            <a:r>
              <a:rPr lang="en-US" dirty="0" smtClean="0">
                <a:sym typeface="Wingdings" pitchFamily="2" charset="2"/>
              </a:rPr>
              <a:t> snakes 21:6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Look and live 21:8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Jesus &amp; Nicodemus: John 3:14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Numbers Lessons: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One person can make a difference for a nation, prayer changes things</a:t>
            </a:r>
          </a:p>
          <a:p>
            <a:pPr>
              <a:defRPr/>
            </a:pPr>
            <a:r>
              <a:rPr lang="en-US" dirty="0" smtClean="0"/>
              <a:t>Faithlessness of Israel // faithfulness of God</a:t>
            </a:r>
          </a:p>
          <a:p>
            <a:pPr>
              <a:defRPr/>
            </a:pPr>
            <a:r>
              <a:rPr lang="en-US" dirty="0" smtClean="0"/>
              <a:t>Forgiveness yet consequences</a:t>
            </a:r>
          </a:p>
          <a:p>
            <a:pPr>
              <a:defRPr/>
            </a:pPr>
            <a:r>
              <a:rPr lang="en-US" dirty="0" smtClean="0"/>
              <a:t>God is dynamic not static:  relationally interactive</a:t>
            </a:r>
          </a:p>
          <a:p>
            <a:pPr>
              <a:defRPr/>
            </a:pPr>
            <a:r>
              <a:rPr lang="en-US" dirty="0" smtClean="0"/>
              <a:t>Complaint versus lament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096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Red Heifer – Numbers 19</a:t>
            </a:r>
          </a:p>
        </p:txBody>
      </p:sp>
      <p:pic>
        <p:nvPicPr>
          <p:cNvPr id="22531" name="Picture 4" descr="RedHeif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51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6913"/>
            <a:ext cx="6842125" cy="120015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Why did the Moabites hire Balaam? Numbers 22-24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74725"/>
            <a:ext cx="6842125" cy="641350"/>
          </a:xfrm>
        </p:spPr>
        <p:txBody>
          <a:bodyPr/>
          <a:lstStyle/>
          <a:p>
            <a:pPr>
              <a:defRPr/>
            </a:pPr>
            <a:r>
              <a:rPr lang="en-US" sz="3600" smtClean="0"/>
              <a:t>Why did the Moabites hire Balaam?</a:t>
            </a: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have </a:t>
            </a:r>
            <a:r>
              <a:rPr lang="en-US" dirty="0" err="1" smtClean="0"/>
              <a:t>Og</a:t>
            </a:r>
            <a:r>
              <a:rPr lang="en-US" dirty="0" smtClean="0"/>
              <a:t> and </a:t>
            </a:r>
            <a:r>
              <a:rPr lang="en-US" dirty="0" err="1" smtClean="0"/>
              <a:t>Sihon</a:t>
            </a:r>
            <a:r>
              <a:rPr lang="en-US" dirty="0" smtClean="0"/>
              <a:t> got to do with it?</a:t>
            </a:r>
          </a:p>
          <a:p>
            <a:pPr>
              <a:defRPr/>
            </a:pPr>
            <a:r>
              <a:rPr lang="en-US" dirty="0" smtClean="0"/>
              <a:t>Why did </a:t>
            </a:r>
            <a:r>
              <a:rPr lang="en-US" dirty="0" err="1" smtClean="0"/>
              <a:t>Balak</a:t>
            </a:r>
            <a:r>
              <a:rPr lang="en-US" dirty="0" smtClean="0"/>
              <a:t> send to Mesopotamia to get curser?</a:t>
            </a:r>
          </a:p>
          <a:p>
            <a:pPr>
              <a:defRPr/>
            </a:pPr>
            <a:r>
              <a:rPr lang="en-US" dirty="0" smtClean="0"/>
              <a:t>Were the Israelites the only ones who knew YHWH?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29700" cy="6858000"/>
          </a:xfrm>
          <a:prstGeom prst="rect">
            <a:avLst/>
          </a:prstGeom>
          <a:noFill/>
          <a:ln>
            <a:noFill/>
          </a:ln>
          <a:effectLst>
            <a:glow rad="127000">
              <a:srgbClr val="00B0F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5605" name="Straight Arrow Connector 4"/>
          <p:cNvCxnSpPr>
            <a:cxnSpLocks noChangeShapeType="1"/>
          </p:cNvCxnSpPr>
          <p:nvPr/>
        </p:nvCxnSpPr>
        <p:spPr bwMode="auto">
          <a:xfrm flipV="1">
            <a:off x="6629400" y="0"/>
            <a:ext cx="0" cy="5334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7162800" y="76200"/>
            <a:ext cx="1676400" cy="6096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1">
                <a:alpha val="40000"/>
              </a:schemeClr>
            </a:glow>
            <a:reflection blurRad="6350" stA="50000" endA="300" endPos="5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62800" y="3505200"/>
            <a:ext cx="1676400" cy="6096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1">
                <a:alpha val="40000"/>
              </a:schemeClr>
            </a:glow>
            <a:reflection blurRad="6350" stA="50000" endA="300" endPos="5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53200" y="5334000"/>
            <a:ext cx="1676400" cy="6096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1">
                <a:alpha val="40000"/>
              </a:schemeClr>
            </a:glow>
            <a:reflection blurRad="6350" stA="50000" endA="300" endPos="5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62600" y="5969000"/>
            <a:ext cx="1676400" cy="609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rgbClr val="0070C0">
                <a:alpha val="40000"/>
              </a:srgbClr>
            </a:glow>
            <a:reflection blurRad="6350" stA="50000" endA="300" endPos="5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15000" y="3962400"/>
            <a:ext cx="1676400" cy="609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rgbClr val="0070C0">
                <a:alpha val="40000"/>
              </a:srgbClr>
            </a:glow>
            <a:reflection blurRad="6350" stA="50000" endA="300" endPos="5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15200" y="1143000"/>
            <a:ext cx="1676400" cy="609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rgbClr val="0070C0">
                <a:alpha val="40000"/>
              </a:srgbClr>
            </a:glow>
            <a:reflection blurRad="6350" stA="50000" endA="300" endPos="5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562600" y="1295400"/>
            <a:ext cx="2209800" cy="1676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127000">
              <a:srgbClr val="FFFF00"/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Balaam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Balaam good or bad,  saint or sinner? </a:t>
            </a:r>
          </a:p>
          <a:p>
            <a:pPr lvl="1">
              <a:defRPr/>
            </a:pPr>
            <a:r>
              <a:rPr lang="en-US" dirty="0" smtClean="0"/>
              <a:t>OT = Numbers = good (Num. 22:8, 13)</a:t>
            </a:r>
          </a:p>
          <a:p>
            <a:pPr lvl="1">
              <a:defRPr/>
            </a:pPr>
            <a:r>
              <a:rPr lang="en-US" dirty="0" smtClean="0"/>
              <a:t>NT = major bad (Jude 11; Rev 2:14)</a:t>
            </a:r>
          </a:p>
          <a:p>
            <a:pPr>
              <a:defRPr/>
            </a:pPr>
            <a:r>
              <a:rPr lang="en-US" dirty="0" smtClean="0"/>
              <a:t>Did Balaam know God?  .... 22:18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09638"/>
            <a:ext cx="6842125" cy="7715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Balaam outside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Name found:  destroyer—</a:t>
            </a:r>
            <a:r>
              <a:rPr lang="en-US" dirty="0" err="1" smtClean="0"/>
              <a:t>Deir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, Jordan find 1967/1976 trans. dates 800 BC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dirty="0" smtClean="0">
                <a:effectLst/>
              </a:rPr>
              <a:t>“The </a:t>
            </a:r>
            <a:r>
              <a:rPr lang="en-US" dirty="0">
                <a:effectLst/>
              </a:rPr>
              <a:t>misfortunes of the Book of Balaam, son of </a:t>
            </a:r>
            <a:r>
              <a:rPr lang="en-US" dirty="0" err="1">
                <a:effectLst/>
              </a:rPr>
              <a:t>Beor</a:t>
            </a:r>
            <a:r>
              <a:rPr lang="en-US" dirty="0">
                <a:effectLst/>
              </a:rPr>
              <a:t>. A divine seer was he.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The gods came to him at night.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And he beheld a vision in accordance with </a:t>
            </a:r>
            <a:r>
              <a:rPr lang="en-US" dirty="0" err="1" smtClean="0">
                <a:effectLst/>
              </a:rPr>
              <a:t>El’s</a:t>
            </a:r>
            <a:r>
              <a:rPr lang="en-US" dirty="0" smtClean="0">
                <a:effectLst/>
              </a:rPr>
              <a:t> utterance. They </a:t>
            </a:r>
            <a:r>
              <a:rPr lang="en-US" dirty="0">
                <a:effectLst/>
              </a:rPr>
              <a:t>said to Balaam, son of </a:t>
            </a:r>
            <a:r>
              <a:rPr lang="en-US" dirty="0" err="1" smtClean="0">
                <a:effectLst/>
              </a:rPr>
              <a:t>Beor</a:t>
            </a:r>
            <a:r>
              <a:rPr lang="en-US" dirty="0" smtClean="0">
                <a:effectLst/>
              </a:rPr>
              <a:t>…”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Balaam’s major struggle:  money or God’s word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Faithful to God’s word:  </a:t>
            </a:r>
            <a:r>
              <a:rPr lang="en-US" dirty="0" err="1" smtClean="0"/>
              <a:t>Num</a:t>
            </a:r>
            <a:r>
              <a:rPr lang="en-US" dirty="0" smtClean="0"/>
              <a:t> 22:8, 18</a:t>
            </a:r>
          </a:p>
          <a:p>
            <a:pPr>
              <a:defRPr/>
            </a:pPr>
            <a:r>
              <a:rPr lang="en-US" dirty="0" smtClean="0"/>
              <a:t>Donkey narrative: 22:21ff </a:t>
            </a:r>
          </a:p>
          <a:p>
            <a:pPr lvl="1">
              <a:defRPr/>
            </a:pPr>
            <a:r>
              <a:rPr lang="en-US" dirty="0" smtClean="0"/>
              <a:t>Why did God tell Balaam to go and then try to kill him?</a:t>
            </a:r>
          </a:p>
          <a:p>
            <a:pPr>
              <a:defRPr/>
            </a:pPr>
            <a:r>
              <a:rPr lang="en-US" dirty="0" smtClean="0"/>
              <a:t>Irony:   donkey sees more than the seer,</a:t>
            </a:r>
            <a:br>
              <a:rPr lang="en-US" dirty="0" smtClean="0"/>
            </a:br>
            <a:r>
              <a:rPr lang="en-US" dirty="0" smtClean="0"/>
              <a:t>             who speaks, sword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09638"/>
            <a:ext cx="6842125" cy="7715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a </a:t>
            </a:r>
            <a:r>
              <a:rPr lang="en-US" dirty="0" err="1" smtClean="0"/>
              <a:t>Nazirite</a:t>
            </a:r>
            <a:r>
              <a:rPr lang="en-US" dirty="0" smtClean="0"/>
              <a:t>?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 Rules:  Numb 6 </a:t>
            </a:r>
          </a:p>
          <a:p>
            <a:pPr>
              <a:defRPr/>
            </a:pPr>
            <a:r>
              <a:rPr lang="en-US" dirty="0" smtClean="0"/>
              <a:t>No dead body touching</a:t>
            </a:r>
          </a:p>
          <a:p>
            <a:pPr>
              <a:defRPr/>
            </a:pPr>
            <a:r>
              <a:rPr lang="en-US" dirty="0" smtClean="0"/>
              <a:t>No grape products</a:t>
            </a:r>
          </a:p>
          <a:p>
            <a:pPr>
              <a:defRPr/>
            </a:pPr>
            <a:r>
              <a:rPr lang="en-US" dirty="0" smtClean="0"/>
              <a:t>No razor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Balaam’s 4 oracles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 oracle:  Who can curse but Yahweh? (</a:t>
            </a:r>
            <a:r>
              <a:rPr lang="en-US" dirty="0" err="1" smtClean="0"/>
              <a:t>Num</a:t>
            </a:r>
            <a:r>
              <a:rPr lang="en-US" dirty="0" smtClean="0"/>
              <a:t> 23:7f)</a:t>
            </a:r>
          </a:p>
          <a:p>
            <a:pPr>
              <a:defRPr/>
            </a:pPr>
            <a:r>
              <a:rPr lang="en-US" dirty="0" smtClean="0"/>
              <a:t>Second oracle:  God’s character and promises don’t change:   </a:t>
            </a:r>
            <a:r>
              <a:rPr lang="en-US" dirty="0" err="1" smtClean="0"/>
              <a:t>Num</a:t>
            </a:r>
            <a:r>
              <a:rPr lang="en-US" dirty="0" smtClean="0"/>
              <a:t> 23:19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 God and change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 you fit that with God changing his mind before</a:t>
            </a:r>
          </a:p>
          <a:p>
            <a:pPr>
              <a:defRPr/>
            </a:pPr>
            <a:r>
              <a:rPr lang="en-US" dirty="0" smtClean="0"/>
              <a:t>Promise keeper</a:t>
            </a:r>
          </a:p>
          <a:p>
            <a:pPr>
              <a:defRPr/>
            </a:pPr>
            <a:r>
              <a:rPr lang="en-US" dirty="0" smtClean="0"/>
              <a:t>Character: doesn’t lie</a:t>
            </a:r>
          </a:p>
          <a:p>
            <a:pPr>
              <a:defRPr/>
            </a:pPr>
            <a:r>
              <a:rPr lang="en-US" dirty="0" smtClean="0"/>
              <a:t>Interactive creative possibilities—different ways of speaking: What if? I may, </a:t>
            </a:r>
            <a:r>
              <a:rPr lang="en-US" smtClean="0"/>
              <a:t>or May I, I </a:t>
            </a:r>
            <a:r>
              <a:rPr lang="en-US" dirty="0" smtClean="0"/>
              <a:t>hope to …, I am going to… I will, I promise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Balaam’s 4 oracles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 oracle:  God is their king (</a:t>
            </a:r>
            <a:r>
              <a:rPr lang="en-US" dirty="0" err="1" smtClean="0"/>
              <a:t>Num</a:t>
            </a:r>
            <a:r>
              <a:rPr lang="en-US" dirty="0" smtClean="0"/>
              <a:t> 23:21f)</a:t>
            </a:r>
          </a:p>
          <a:p>
            <a:pPr>
              <a:defRPr/>
            </a:pPr>
            <a:r>
              <a:rPr lang="en-US" dirty="0" smtClean="0"/>
              <a:t>Third oracle:  Human king</a:t>
            </a:r>
          </a:p>
          <a:p>
            <a:pPr lvl="1">
              <a:defRPr/>
            </a:pPr>
            <a:r>
              <a:rPr lang="en-US" dirty="0" smtClean="0"/>
              <a:t>On ecstatic prophets (24:4)</a:t>
            </a:r>
          </a:p>
          <a:p>
            <a:pPr lvl="1">
              <a:defRPr/>
            </a:pPr>
            <a:r>
              <a:rPr lang="en-US" dirty="0" smtClean="0"/>
              <a:t>King imagery (24:7)</a:t>
            </a:r>
          </a:p>
          <a:p>
            <a:pPr lvl="1">
              <a:defRPr/>
            </a:pPr>
            <a:r>
              <a:rPr lang="en-US" dirty="0" smtClean="0"/>
              <a:t>Dilemma of Divine / Human king</a:t>
            </a:r>
          </a:p>
          <a:p>
            <a:pPr>
              <a:defRPr/>
            </a:pPr>
            <a:r>
              <a:rPr lang="en-US" dirty="0" smtClean="0"/>
              <a:t>Fourth oracle:  Messianic king (</a:t>
            </a:r>
            <a:r>
              <a:rPr lang="en-US" dirty="0" err="1" smtClean="0"/>
              <a:t>Num</a:t>
            </a:r>
            <a:r>
              <a:rPr lang="en-US" dirty="0" smtClean="0"/>
              <a:t> 24:17)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Balaam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was he portrayed so faithful in narrative?</a:t>
            </a:r>
          </a:p>
          <a:p>
            <a:pPr>
              <a:defRPr/>
            </a:pPr>
            <a:r>
              <a:rPr lang="en-US" dirty="0" smtClean="0"/>
              <a:t>Contrast to Israel’s unfaithfulness</a:t>
            </a:r>
          </a:p>
          <a:p>
            <a:pPr>
              <a:defRPr/>
            </a:pPr>
            <a:r>
              <a:rPr lang="en-US" dirty="0" smtClean="0"/>
              <a:t>Moabite link (</a:t>
            </a:r>
            <a:r>
              <a:rPr lang="en-US" dirty="0" err="1" smtClean="0"/>
              <a:t>Num</a:t>
            </a:r>
            <a:r>
              <a:rPr lang="en-US" dirty="0" smtClean="0"/>
              <a:t> 25:1ff)  How to get Israel cursed --get them to sin</a:t>
            </a:r>
          </a:p>
          <a:p>
            <a:pPr>
              <a:defRPr/>
            </a:pPr>
            <a:r>
              <a:rPr lang="en-US" dirty="0" smtClean="0"/>
              <a:t>Balaam’s death—Num. 31:8,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71500"/>
            <a:ext cx="6842125" cy="144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was the function of the </a:t>
            </a:r>
            <a:r>
              <a:rPr lang="en-US" dirty="0" err="1" smtClean="0"/>
              <a:t>Nazirite</a:t>
            </a:r>
            <a:r>
              <a:rPr lang="en-US" dirty="0" smtClean="0"/>
              <a:t>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Person separating himself to YHWH</a:t>
            </a:r>
          </a:p>
          <a:p>
            <a:pPr>
              <a:defRPr/>
            </a:pPr>
            <a:r>
              <a:rPr lang="en-US" smtClean="0"/>
              <a:t>God over one’s food, family &amp; body</a:t>
            </a:r>
          </a:p>
          <a:p>
            <a:pPr>
              <a:defRPr/>
            </a:pPr>
            <a:r>
              <a:rPr lang="en-US" smtClean="0"/>
              <a:t>Visible memorial</a:t>
            </a:r>
          </a:p>
          <a:p>
            <a:pPr>
              <a:defRPr/>
            </a:pPr>
            <a:r>
              <a:rPr lang="en-US" smtClean="0"/>
              <a:t>Giving up things for God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09638"/>
            <a:ext cx="6842125" cy="7715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Completion of </a:t>
            </a:r>
            <a:r>
              <a:rPr lang="en-US" dirty="0" err="1" smtClean="0"/>
              <a:t>Nazirite</a:t>
            </a:r>
            <a:r>
              <a:rPr lang="en-US" dirty="0" smtClean="0"/>
              <a:t> vow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Sacrifices</a:t>
            </a:r>
          </a:p>
          <a:p>
            <a:pPr>
              <a:defRPr/>
            </a:pPr>
            <a:r>
              <a:rPr lang="en-US" dirty="0" smtClean="0"/>
              <a:t>Shave head &amp; burn hair</a:t>
            </a:r>
          </a:p>
          <a:p>
            <a:pPr>
              <a:defRPr/>
            </a:pPr>
            <a:r>
              <a:rPr lang="en-US" dirty="0" smtClean="0"/>
              <a:t>Samson, Samuel, Paul takes </a:t>
            </a:r>
            <a:r>
              <a:rPr lang="en-US" dirty="0" err="1" smtClean="0"/>
              <a:t>Nazirite</a:t>
            </a:r>
            <a:r>
              <a:rPr lang="en-US" dirty="0" smtClean="0"/>
              <a:t> vow (Acts 21:24ff)</a:t>
            </a:r>
          </a:p>
          <a:p>
            <a:pPr>
              <a:defRPr/>
            </a:pPr>
            <a:r>
              <a:rPr lang="en-US" dirty="0" smtClean="0"/>
              <a:t>Jesus not a </a:t>
            </a:r>
            <a:r>
              <a:rPr lang="en-US" dirty="0" err="1" smtClean="0"/>
              <a:t>Nazirite</a:t>
            </a:r>
            <a:r>
              <a:rPr lang="en-US" dirty="0" smtClean="0"/>
              <a:t> (Nazarene)</a:t>
            </a:r>
          </a:p>
          <a:p>
            <a:pPr>
              <a:defRPr/>
            </a:pPr>
            <a:r>
              <a:rPr lang="en-US" dirty="0" smtClean="0"/>
              <a:t>Oldest piece of Scripture ever found:  </a:t>
            </a:r>
            <a:r>
              <a:rPr lang="en-US" dirty="0" err="1" smtClean="0"/>
              <a:t>Num</a:t>
            </a:r>
            <a:r>
              <a:rPr lang="en-US" dirty="0" smtClean="0"/>
              <a:t> 6:23ff</a:t>
            </a:r>
            <a:r>
              <a:rPr lang="en-US" smtClean="0"/>
              <a:t>; 600 </a:t>
            </a:r>
            <a:r>
              <a:rPr lang="en-US" dirty="0" smtClean="0"/>
              <a:t>BC not= P (450 BC)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6:24ff – Lord bless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477000" cy="51364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smtClean="0"/>
              <a:t>Numbers Cycles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Problem</a:t>
            </a:r>
          </a:p>
          <a:p>
            <a:pPr>
              <a:defRPr/>
            </a:pPr>
            <a:r>
              <a:rPr lang="en-US" smtClean="0"/>
              <a:t>Peoples’ complaint</a:t>
            </a:r>
          </a:p>
          <a:p>
            <a:pPr>
              <a:defRPr/>
            </a:pPr>
            <a:r>
              <a:rPr lang="en-US" smtClean="0"/>
              <a:t>God’s response</a:t>
            </a:r>
          </a:p>
          <a:p>
            <a:pPr>
              <a:defRPr/>
            </a:pPr>
            <a:r>
              <a:rPr lang="en-US" smtClean="0"/>
              <a:t>Moses mediates</a:t>
            </a:r>
          </a:p>
          <a:p>
            <a:pPr>
              <a:defRPr/>
            </a:pPr>
            <a:r>
              <a:rPr lang="en-US" smtClean="0"/>
              <a:t>God relents</a:t>
            </a:r>
          </a:p>
          <a:p>
            <a:pPr>
              <a:defRPr/>
            </a:pPr>
            <a:r>
              <a:rPr lang="en-US" smtClean="0"/>
              <a:t>Lesson summarized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6842125" cy="762000"/>
          </a:xfrm>
        </p:spPr>
        <p:txBody>
          <a:bodyPr/>
          <a:lstStyle/>
          <a:p>
            <a:pPr>
              <a:defRPr/>
            </a:pPr>
            <a:r>
              <a:rPr lang="en-US" smtClean="0"/>
              <a:t>Mini-cycle:  Numbers 11:1-2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Problem:  Desert Hardships</a:t>
            </a:r>
          </a:p>
          <a:p>
            <a:pPr>
              <a:defRPr/>
            </a:pPr>
            <a:r>
              <a:rPr lang="en-US" smtClean="0"/>
              <a:t>People’s complaint:   </a:t>
            </a:r>
          </a:p>
          <a:p>
            <a:pPr>
              <a:defRPr/>
            </a:pPr>
            <a:r>
              <a:rPr lang="en-US" smtClean="0"/>
              <a:t>God’s response:   fire burned in outskirts of camp</a:t>
            </a:r>
          </a:p>
          <a:p>
            <a:pPr>
              <a:defRPr/>
            </a:pPr>
            <a:r>
              <a:rPr lang="en-US" smtClean="0"/>
              <a:t>Moses mediates:  Moses prays to God</a:t>
            </a:r>
          </a:p>
          <a:p>
            <a:pPr>
              <a:defRPr/>
            </a:pPr>
            <a:r>
              <a:rPr lang="en-US" smtClean="0"/>
              <a:t>God relents:  fire dies down</a:t>
            </a:r>
          </a:p>
          <a:p>
            <a:pPr>
              <a:defRPr/>
            </a:pPr>
            <a:r>
              <a:rPr lang="en-US" smtClean="0"/>
              <a:t>Summary:   Place called Taberah because fire of LORD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vividlns">
  <a:themeElements>
    <a:clrScheme name="">
      <a:dk1>
        <a:srgbClr val="474747"/>
      </a:dk1>
      <a:lt1>
        <a:srgbClr val="FFFFFF"/>
      </a:lt1>
      <a:dk2>
        <a:srgbClr val="474747"/>
      </a:dk2>
      <a:lt2>
        <a:srgbClr val="FFDE06"/>
      </a:lt2>
      <a:accent1>
        <a:srgbClr val="FE9B03"/>
      </a:accent1>
      <a:accent2>
        <a:srgbClr val="FC0128"/>
      </a:accent2>
      <a:accent3>
        <a:srgbClr val="B1B1B1"/>
      </a:accent3>
      <a:accent4>
        <a:srgbClr val="DADADA"/>
      </a:accent4>
      <a:accent5>
        <a:srgbClr val="FECBAA"/>
      </a:accent5>
      <a:accent6>
        <a:srgbClr val="E40123"/>
      </a:accent6>
      <a:hlink>
        <a:srgbClr val="DC0081"/>
      </a:hlink>
      <a:folHlink>
        <a:srgbClr val="676767"/>
      </a:folHlink>
    </a:clrScheme>
    <a:fontScheme name="vividl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ivid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id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c:\msoffice\powerpnt\template\sldshow\vividlns.ppt</Template>
  <TotalTime>1158</TotalTime>
  <Pages>26</Pages>
  <Words>1083</Words>
  <Application>Microsoft Office PowerPoint</Application>
  <PresentationFormat>On-screen Show (4:3)</PresentationFormat>
  <Paragraphs>172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Monotype Sorts</vt:lpstr>
      <vt:lpstr>Times New Roman</vt:lpstr>
      <vt:lpstr>Wingdings</vt:lpstr>
      <vt:lpstr>vividlns</vt:lpstr>
      <vt:lpstr>Numbers:   Wilderness Wanderings</vt:lpstr>
      <vt:lpstr>   Camp set up: God in the midst </vt:lpstr>
      <vt:lpstr>What is a Nazirite? </vt:lpstr>
      <vt:lpstr>What was the function of the Nazirite?</vt:lpstr>
      <vt:lpstr>Completion of Nazirite vow</vt:lpstr>
      <vt:lpstr>Numbers 6:24ff – Lord bless </vt:lpstr>
      <vt:lpstr>PowerPoint Presentation</vt:lpstr>
      <vt:lpstr>Numbers Cycles</vt:lpstr>
      <vt:lpstr>Mini-cycle:  Numbers 11:1-2</vt:lpstr>
      <vt:lpstr>Why is it the people complain &amp; God judges</vt:lpstr>
      <vt:lpstr>Are you supposed to discipline children in anger?</vt:lpstr>
      <vt:lpstr>What do you think about inter-racial marriage?</vt:lpstr>
      <vt:lpstr>Who wrote Num. 12:3?  </vt:lpstr>
      <vt:lpstr>Can a human being have impact on God?</vt:lpstr>
      <vt:lpstr>Giants in the Land:  </vt:lpstr>
      <vt:lpstr>God’s response:  </vt:lpstr>
      <vt:lpstr>God’s response (cont.)</vt:lpstr>
      <vt:lpstr>Korah rebellion:  Num 16</vt:lpstr>
      <vt:lpstr>Korah rebellion (cont.)</vt:lpstr>
      <vt:lpstr>Moses hitting the rock: Num. 20</vt:lpstr>
      <vt:lpstr>Bronze Pole Snake—Num. 21</vt:lpstr>
      <vt:lpstr>Numbers Lessons:</vt:lpstr>
      <vt:lpstr>Red Heifer – Numbers 19</vt:lpstr>
      <vt:lpstr>Why did the Moabites hire Balaam? Numbers 22-24 </vt:lpstr>
      <vt:lpstr>Why did the Moabites hire Balaam?</vt:lpstr>
      <vt:lpstr>PowerPoint Presentation</vt:lpstr>
      <vt:lpstr>Balaam</vt:lpstr>
      <vt:lpstr>Balaam outside the Bible</vt:lpstr>
      <vt:lpstr>Balaam’s major struggle:  money or God’s word</vt:lpstr>
      <vt:lpstr>Balaam’s 4 oracles</vt:lpstr>
      <vt:lpstr>On God and change</vt:lpstr>
      <vt:lpstr>Balaam’s 4 oracles</vt:lpstr>
      <vt:lpstr>Balaam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Numbers:   Wilderness Wanderings</dc:title>
  <dc:creator>ted hildebrandt</dc:creator>
  <cp:lastModifiedBy>Ted Hildebrandt</cp:lastModifiedBy>
  <cp:revision>98</cp:revision>
  <cp:lastPrinted>1601-01-01T00:00:00Z</cp:lastPrinted>
  <dcterms:created xsi:type="dcterms:W3CDTF">1995-10-17T12:09:45Z</dcterms:created>
  <dcterms:modified xsi:type="dcterms:W3CDTF">2019-10-10T16:12:29Z</dcterms:modified>
</cp:coreProperties>
</file>