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91" r:id="rId4"/>
    <p:sldId id="258" r:id="rId5"/>
    <p:sldId id="260" r:id="rId6"/>
    <p:sldId id="262" r:id="rId7"/>
    <p:sldId id="28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7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90" r:id="rId25"/>
    <p:sldId id="292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99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4628" autoAdjust="0"/>
  </p:normalViewPr>
  <p:slideViewPr>
    <p:cSldViewPr>
      <p:cViewPr varScale="1">
        <p:scale>
          <a:sx n="84" d="100"/>
          <a:sy n="84" d="100"/>
        </p:scale>
        <p:origin x="14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93919ACE-AA4C-4905-B805-8A511D4EC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36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D58620A1-FC95-45CD-B364-BB393DC87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099287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99CED61F-6D47-486D-A4EE-578948906EC3}" type="slidenum">
              <a:rPr lang="en-US" sz="1000" smtClean="0">
                <a:latin typeface="Times New Roman" pitchFamily="18" charset="0"/>
              </a:rPr>
              <a:pPr/>
              <a:t>1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5F6E8-8E6E-49C7-9E3F-C45D59E5F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9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8EECB-16B4-41AD-842D-6E6CEDED9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3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4718E-76D3-41CA-8923-FEB092304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2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853C8-55B9-465C-8B7F-FC2BD6ED6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6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12EFB-1C22-4DF9-A4A2-4EC179983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0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6FE95-A076-4A06-9C54-1FB431B3F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4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34345-3D84-4765-988F-A4FFE7ECC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1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6B074-B103-4BD4-81A8-933AD1804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8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85B2C-6344-4338-962E-0377E7600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1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1C3FE-23CB-4DFF-9A43-16221CBD4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6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4E5DA-8D3E-48E4-8759-70DC15481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6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9804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6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45A1A7EC-1CCD-4B4A-8D63-C4B9055D9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61"/>
          <p:cNvGrpSpPr>
            <a:grpSpLocks/>
          </p:cNvGrpSpPr>
          <p:nvPr/>
        </p:nvGrpSpPr>
        <p:grpSpPr bwMode="auto">
          <a:xfrm>
            <a:off x="203200" y="185738"/>
            <a:ext cx="1455738" cy="1692275"/>
            <a:chOff x="128" y="117"/>
            <a:chExt cx="917" cy="1066"/>
          </a:xfrm>
        </p:grpSpPr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081" name="Freeform 5"/>
              <p:cNvSpPr>
                <a:spLocks/>
              </p:cNvSpPr>
              <p:nvPr/>
            </p:nvSpPr>
            <p:spPr bwMode="auto">
              <a:xfrm>
                <a:off x="197" y="272"/>
                <a:ext cx="599" cy="815"/>
              </a:xfrm>
              <a:custGeom>
                <a:avLst/>
                <a:gdLst>
                  <a:gd name="T0" fmla="*/ 299 w 599"/>
                  <a:gd name="T1" fmla="*/ 0 h 815"/>
                  <a:gd name="T2" fmla="*/ 0 w 599"/>
                  <a:gd name="T3" fmla="*/ 407 h 815"/>
                  <a:gd name="T4" fmla="*/ 299 w 599"/>
                  <a:gd name="T5" fmla="*/ 814 h 815"/>
                  <a:gd name="T6" fmla="*/ 598 w 599"/>
                  <a:gd name="T7" fmla="*/ 407 h 815"/>
                  <a:gd name="T8" fmla="*/ 299 w 599"/>
                  <a:gd name="T9" fmla="*/ 0 h 8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rgbClr val="18002C"/>
                  </a:gs>
                  <a:gs pos="100000">
                    <a:srgbClr val="500093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82" name="Group 8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2" name="Freeform 6"/>
                <p:cNvSpPr>
                  <a:spLocks/>
                </p:cNvSpPr>
                <p:nvPr/>
              </p:nvSpPr>
              <p:spPr bwMode="auto">
                <a:xfrm>
                  <a:off x="496" y="174"/>
                  <a:ext cx="369" cy="505"/>
                </a:xfrm>
                <a:custGeom>
                  <a:avLst/>
                  <a:gdLst>
                    <a:gd name="T0" fmla="*/ 0 w 369"/>
                    <a:gd name="T1" fmla="*/ 100 h 505"/>
                    <a:gd name="T2" fmla="*/ 0 w 369"/>
                    <a:gd name="T3" fmla="*/ 0 h 505"/>
                    <a:gd name="T4" fmla="*/ 368 w 369"/>
                    <a:gd name="T5" fmla="*/ 504 h 505"/>
                    <a:gd name="T6" fmla="*/ 295 w 369"/>
                    <a:gd name="T7" fmla="*/ 504 h 505"/>
                    <a:gd name="T8" fmla="*/ 0 w 369"/>
                    <a:gd name="T9" fmla="*/ 100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rgbClr val="7C36D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7" name="Freeform 7"/>
                <p:cNvSpPr>
                  <a:spLocks/>
                </p:cNvSpPr>
                <p:nvPr/>
              </p:nvSpPr>
              <p:spPr bwMode="auto">
                <a:xfrm>
                  <a:off x="128" y="174"/>
                  <a:ext cx="369" cy="505"/>
                </a:xfrm>
                <a:custGeom>
                  <a:avLst/>
                  <a:gdLst>
                    <a:gd name="T0" fmla="*/ 368 w 369"/>
                    <a:gd name="T1" fmla="*/ 0 h 505"/>
                    <a:gd name="T2" fmla="*/ 368 w 369"/>
                    <a:gd name="T3" fmla="*/ 100 h 505"/>
                    <a:gd name="T4" fmla="*/ 73 w 369"/>
                    <a:gd name="T5" fmla="*/ 504 h 505"/>
                    <a:gd name="T6" fmla="*/ 0 w 369"/>
                    <a:gd name="T7" fmla="*/ 504 h 505"/>
                    <a:gd name="T8" fmla="*/ 368 w 369"/>
                    <a:gd name="T9" fmla="*/ 0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rgbClr val="7C36D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83" name="Group 11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84" name="Freeform 9"/>
                <p:cNvSpPr>
                  <a:spLocks/>
                </p:cNvSpPr>
                <p:nvPr/>
              </p:nvSpPr>
              <p:spPr bwMode="auto">
                <a:xfrm>
                  <a:off x="496" y="678"/>
                  <a:ext cx="369" cy="505"/>
                </a:xfrm>
                <a:custGeom>
                  <a:avLst/>
                  <a:gdLst>
                    <a:gd name="T0" fmla="*/ 295 w 369"/>
                    <a:gd name="T1" fmla="*/ 0 h 505"/>
                    <a:gd name="T2" fmla="*/ 368 w 369"/>
                    <a:gd name="T3" fmla="*/ 0 h 505"/>
                    <a:gd name="T4" fmla="*/ 0 w 369"/>
                    <a:gd name="T5" fmla="*/ 504 h 505"/>
                    <a:gd name="T6" fmla="*/ 0 w 369"/>
                    <a:gd name="T7" fmla="*/ 404 h 505"/>
                    <a:gd name="T8" fmla="*/ 295 w 369"/>
                    <a:gd name="T9" fmla="*/ 0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rgbClr val="26004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5" name="Freeform 10"/>
                <p:cNvSpPr>
                  <a:spLocks/>
                </p:cNvSpPr>
                <p:nvPr/>
              </p:nvSpPr>
              <p:spPr bwMode="auto">
                <a:xfrm>
                  <a:off x="128" y="678"/>
                  <a:ext cx="369" cy="505"/>
                </a:xfrm>
                <a:custGeom>
                  <a:avLst/>
                  <a:gdLst>
                    <a:gd name="T0" fmla="*/ 73 w 369"/>
                    <a:gd name="T1" fmla="*/ 0 h 505"/>
                    <a:gd name="T2" fmla="*/ 368 w 369"/>
                    <a:gd name="T3" fmla="*/ 404 h 505"/>
                    <a:gd name="T4" fmla="*/ 368 w 369"/>
                    <a:gd name="T5" fmla="*/ 504 h 505"/>
                    <a:gd name="T6" fmla="*/ 0 w 369"/>
                    <a:gd name="T7" fmla="*/ 0 h 505"/>
                    <a:gd name="T8" fmla="*/ 73 w 369"/>
                    <a:gd name="T9" fmla="*/ 0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rgbClr val="26004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3" name="Group 60"/>
            <p:cNvGrpSpPr>
              <a:grpSpLocks/>
            </p:cNvGrpSpPr>
            <p:nvPr/>
          </p:nvGrpSpPr>
          <p:grpSpPr bwMode="auto">
            <a:xfrm>
              <a:off x="291" y="117"/>
              <a:ext cx="754" cy="691"/>
              <a:chOff x="291" y="117"/>
              <a:chExt cx="754" cy="691"/>
            </a:xfrm>
          </p:grpSpPr>
          <p:sp>
            <p:nvSpPr>
              <p:cNvPr id="1034" name="Freeform 13"/>
              <p:cNvSpPr>
                <a:spLocks/>
              </p:cNvSpPr>
              <p:nvPr/>
            </p:nvSpPr>
            <p:spPr bwMode="auto">
              <a:xfrm>
                <a:off x="673" y="463"/>
                <a:ext cx="17" cy="17"/>
              </a:xfrm>
              <a:custGeom>
                <a:avLst/>
                <a:gdLst>
                  <a:gd name="T0" fmla="*/ 16 w 17"/>
                  <a:gd name="T1" fmla="*/ 0 h 17"/>
                  <a:gd name="T2" fmla="*/ 16 w 17"/>
                  <a:gd name="T3" fmla="*/ 16 h 17"/>
                  <a:gd name="T4" fmla="*/ 0 w 17"/>
                  <a:gd name="T5" fmla="*/ 16 h 17"/>
                  <a:gd name="T6" fmla="*/ 0 w 17"/>
                  <a:gd name="T7" fmla="*/ 0 h 17"/>
                  <a:gd name="T8" fmla="*/ 16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4"/>
              <p:cNvSpPr>
                <a:spLocks/>
              </p:cNvSpPr>
              <p:nvPr/>
            </p:nvSpPr>
            <p:spPr bwMode="auto">
              <a:xfrm>
                <a:off x="679" y="463"/>
                <a:ext cx="17" cy="17"/>
              </a:xfrm>
              <a:custGeom>
                <a:avLst/>
                <a:gdLst>
                  <a:gd name="T0" fmla="*/ 16 w 17"/>
                  <a:gd name="T1" fmla="*/ 0 h 17"/>
                  <a:gd name="T2" fmla="*/ 16 w 17"/>
                  <a:gd name="T3" fmla="*/ 16 h 17"/>
                  <a:gd name="T4" fmla="*/ 0 w 17"/>
                  <a:gd name="T5" fmla="*/ 16 h 17"/>
                  <a:gd name="T6" fmla="*/ 0 w 17"/>
                  <a:gd name="T7" fmla="*/ 0 h 17"/>
                  <a:gd name="T8" fmla="*/ 16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D9D9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5"/>
              <p:cNvSpPr>
                <a:spLocks/>
              </p:cNvSpPr>
              <p:nvPr/>
            </p:nvSpPr>
            <p:spPr bwMode="auto">
              <a:xfrm>
                <a:off x="685" y="463"/>
                <a:ext cx="17" cy="17"/>
              </a:xfrm>
              <a:custGeom>
                <a:avLst/>
                <a:gdLst>
                  <a:gd name="T0" fmla="*/ 16 w 17"/>
                  <a:gd name="T1" fmla="*/ 0 h 17"/>
                  <a:gd name="T2" fmla="*/ 16 w 17"/>
                  <a:gd name="T3" fmla="*/ 16 h 17"/>
                  <a:gd name="T4" fmla="*/ 0 w 17"/>
                  <a:gd name="T5" fmla="*/ 16 h 17"/>
                  <a:gd name="T6" fmla="*/ 0 w 17"/>
                  <a:gd name="T7" fmla="*/ 0 h 17"/>
                  <a:gd name="T8" fmla="*/ 16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B9C2D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6"/>
              <p:cNvSpPr>
                <a:spLocks/>
              </p:cNvSpPr>
              <p:nvPr/>
            </p:nvSpPr>
            <p:spPr bwMode="auto">
              <a:xfrm>
                <a:off x="692" y="463"/>
                <a:ext cx="1" cy="17"/>
              </a:xfrm>
              <a:custGeom>
                <a:avLst/>
                <a:gdLst>
                  <a:gd name="T0" fmla="*/ 0 w 1"/>
                  <a:gd name="T1" fmla="*/ 0 h 17"/>
                  <a:gd name="T2" fmla="*/ 0 w 1"/>
                  <a:gd name="T3" fmla="*/ 16 h 17"/>
                  <a:gd name="T4" fmla="*/ 0 w 1"/>
                  <a:gd name="T5" fmla="*/ 16 h 17"/>
                  <a:gd name="T6" fmla="*/ 0 w 1"/>
                  <a:gd name="T7" fmla="*/ 0 h 17"/>
                  <a:gd name="T8" fmla="*/ 0 w 1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0B0C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17"/>
              <p:cNvSpPr>
                <a:spLocks/>
              </p:cNvSpPr>
              <p:nvPr/>
            </p:nvSpPr>
            <p:spPr bwMode="auto">
              <a:xfrm>
                <a:off x="698" y="463"/>
                <a:ext cx="17" cy="17"/>
              </a:xfrm>
              <a:custGeom>
                <a:avLst/>
                <a:gdLst>
                  <a:gd name="T0" fmla="*/ 16 w 17"/>
                  <a:gd name="T1" fmla="*/ 0 h 17"/>
                  <a:gd name="T2" fmla="*/ 16 w 17"/>
                  <a:gd name="T3" fmla="*/ 16 h 17"/>
                  <a:gd name="T4" fmla="*/ 0 w 17"/>
                  <a:gd name="T5" fmla="*/ 16 h 17"/>
                  <a:gd name="T6" fmla="*/ 0 w 17"/>
                  <a:gd name="T7" fmla="*/ 0 h 17"/>
                  <a:gd name="T8" fmla="*/ 16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6885C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8"/>
              <p:cNvSpPr>
                <a:spLocks/>
              </p:cNvSpPr>
              <p:nvPr/>
            </p:nvSpPr>
            <p:spPr bwMode="auto">
              <a:xfrm>
                <a:off x="704" y="463"/>
                <a:ext cx="17" cy="17"/>
              </a:xfrm>
              <a:custGeom>
                <a:avLst/>
                <a:gdLst>
                  <a:gd name="T0" fmla="*/ 16 w 17"/>
                  <a:gd name="T1" fmla="*/ 0 h 17"/>
                  <a:gd name="T2" fmla="*/ 16 w 17"/>
                  <a:gd name="T3" fmla="*/ 16 h 17"/>
                  <a:gd name="T4" fmla="*/ 0 w 17"/>
                  <a:gd name="T5" fmla="*/ 16 h 17"/>
                  <a:gd name="T6" fmla="*/ 0 w 17"/>
                  <a:gd name="T7" fmla="*/ 0 h 17"/>
                  <a:gd name="T8" fmla="*/ 16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3352B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9"/>
              <p:cNvSpPr>
                <a:spLocks/>
              </p:cNvSpPr>
              <p:nvPr/>
            </p:nvSpPr>
            <p:spPr bwMode="auto">
              <a:xfrm>
                <a:off x="710" y="463"/>
                <a:ext cx="17" cy="17"/>
              </a:xfrm>
              <a:custGeom>
                <a:avLst/>
                <a:gdLst>
                  <a:gd name="T0" fmla="*/ 16 w 17"/>
                  <a:gd name="T1" fmla="*/ 0 h 17"/>
                  <a:gd name="T2" fmla="*/ 16 w 17"/>
                  <a:gd name="T3" fmla="*/ 16 h 17"/>
                  <a:gd name="T4" fmla="*/ 0 w 17"/>
                  <a:gd name="T5" fmla="*/ 16 h 17"/>
                  <a:gd name="T6" fmla="*/ 0 w 17"/>
                  <a:gd name="T7" fmla="*/ 0 h 17"/>
                  <a:gd name="T8" fmla="*/ 16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7">
                    <a:moveTo>
                      <a:pt x="16" y="0"/>
                    </a:move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  <a:lnTo>
                      <a:pt x="16" y="0"/>
                    </a:lnTo>
                  </a:path>
                </a:pathLst>
              </a:custGeom>
              <a:solidFill>
                <a:srgbClr val="1F3EA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20"/>
              <p:cNvSpPr>
                <a:spLocks/>
              </p:cNvSpPr>
              <p:nvPr/>
            </p:nvSpPr>
            <p:spPr bwMode="auto">
              <a:xfrm>
                <a:off x="717" y="463"/>
                <a:ext cx="1" cy="17"/>
              </a:xfrm>
              <a:custGeom>
                <a:avLst/>
                <a:gdLst>
                  <a:gd name="T0" fmla="*/ 0 w 1"/>
                  <a:gd name="T1" fmla="*/ 0 h 17"/>
                  <a:gd name="T2" fmla="*/ 0 w 1"/>
                  <a:gd name="T3" fmla="*/ 16 h 17"/>
                  <a:gd name="T4" fmla="*/ 0 w 1"/>
                  <a:gd name="T5" fmla="*/ 16 h 17"/>
                  <a:gd name="T6" fmla="*/ 0 w 1"/>
                  <a:gd name="T7" fmla="*/ 0 h 17"/>
                  <a:gd name="T8" fmla="*/ 0 w 1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" h="17">
                    <a:moveTo>
                      <a:pt x="0" y="0"/>
                    </a:move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279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21"/>
              <p:cNvSpPr>
                <a:spLocks/>
              </p:cNvSpPr>
              <p:nvPr/>
            </p:nvSpPr>
            <p:spPr bwMode="auto">
              <a:xfrm>
                <a:off x="485" y="237"/>
                <a:ext cx="366" cy="450"/>
              </a:xfrm>
              <a:custGeom>
                <a:avLst/>
                <a:gdLst>
                  <a:gd name="T0" fmla="*/ 0 w 366"/>
                  <a:gd name="T1" fmla="*/ 114 h 450"/>
                  <a:gd name="T2" fmla="*/ 170 w 366"/>
                  <a:gd name="T3" fmla="*/ 201 h 450"/>
                  <a:gd name="T4" fmla="*/ 183 w 366"/>
                  <a:gd name="T5" fmla="*/ 0 h 450"/>
                  <a:gd name="T6" fmla="*/ 195 w 366"/>
                  <a:gd name="T7" fmla="*/ 201 h 450"/>
                  <a:gd name="T8" fmla="*/ 364 w 366"/>
                  <a:gd name="T9" fmla="*/ 112 h 450"/>
                  <a:gd name="T10" fmla="*/ 207 w 366"/>
                  <a:gd name="T11" fmla="*/ 225 h 450"/>
                  <a:gd name="T12" fmla="*/ 365 w 366"/>
                  <a:gd name="T13" fmla="*/ 337 h 450"/>
                  <a:gd name="T14" fmla="*/ 195 w 366"/>
                  <a:gd name="T15" fmla="*/ 248 h 450"/>
                  <a:gd name="T16" fmla="*/ 183 w 366"/>
                  <a:gd name="T17" fmla="*/ 449 h 450"/>
                  <a:gd name="T18" fmla="*/ 170 w 366"/>
                  <a:gd name="T19" fmla="*/ 248 h 450"/>
                  <a:gd name="T20" fmla="*/ 0 w 366"/>
                  <a:gd name="T21" fmla="*/ 337 h 450"/>
                  <a:gd name="T22" fmla="*/ 158 w 366"/>
                  <a:gd name="T23" fmla="*/ 225 h 450"/>
                  <a:gd name="T24" fmla="*/ 0 w 366"/>
                  <a:gd name="T25" fmla="*/ 114 h 45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6" h="450">
                    <a:moveTo>
                      <a:pt x="0" y="114"/>
                    </a:moveTo>
                    <a:lnTo>
                      <a:pt x="170" y="201"/>
                    </a:lnTo>
                    <a:lnTo>
                      <a:pt x="183" y="0"/>
                    </a:lnTo>
                    <a:lnTo>
                      <a:pt x="195" y="201"/>
                    </a:lnTo>
                    <a:lnTo>
                      <a:pt x="364" y="112"/>
                    </a:lnTo>
                    <a:lnTo>
                      <a:pt x="207" y="225"/>
                    </a:lnTo>
                    <a:lnTo>
                      <a:pt x="365" y="337"/>
                    </a:lnTo>
                    <a:lnTo>
                      <a:pt x="195" y="248"/>
                    </a:lnTo>
                    <a:lnTo>
                      <a:pt x="183" y="449"/>
                    </a:lnTo>
                    <a:lnTo>
                      <a:pt x="170" y="248"/>
                    </a:lnTo>
                    <a:lnTo>
                      <a:pt x="0" y="337"/>
                    </a:lnTo>
                    <a:lnTo>
                      <a:pt x="158" y="225"/>
                    </a:lnTo>
                    <a:lnTo>
                      <a:pt x="0" y="114"/>
                    </a:lnTo>
                  </a:path>
                </a:pathLst>
              </a:custGeom>
              <a:solidFill>
                <a:srgbClr val="00279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22"/>
              <p:cNvSpPr>
                <a:spLocks/>
              </p:cNvSpPr>
              <p:nvPr/>
            </p:nvSpPr>
            <p:spPr bwMode="auto">
              <a:xfrm>
                <a:off x="291" y="117"/>
                <a:ext cx="754" cy="691"/>
              </a:xfrm>
              <a:custGeom>
                <a:avLst/>
                <a:gdLst>
                  <a:gd name="T0" fmla="*/ 338 w 754"/>
                  <a:gd name="T1" fmla="*/ 322 h 691"/>
                  <a:gd name="T2" fmla="*/ 188 w 754"/>
                  <a:gd name="T3" fmla="*/ 0 h 691"/>
                  <a:gd name="T4" fmla="*/ 377 w 754"/>
                  <a:gd name="T5" fmla="*/ 298 h 691"/>
                  <a:gd name="T6" fmla="*/ 563 w 754"/>
                  <a:gd name="T7" fmla="*/ 0 h 691"/>
                  <a:gd name="T8" fmla="*/ 414 w 754"/>
                  <a:gd name="T9" fmla="*/ 322 h 691"/>
                  <a:gd name="T10" fmla="*/ 753 w 754"/>
                  <a:gd name="T11" fmla="*/ 345 h 691"/>
                  <a:gd name="T12" fmla="*/ 413 w 754"/>
                  <a:gd name="T13" fmla="*/ 367 h 691"/>
                  <a:gd name="T14" fmla="*/ 566 w 754"/>
                  <a:gd name="T15" fmla="*/ 690 h 691"/>
                  <a:gd name="T16" fmla="*/ 377 w 754"/>
                  <a:gd name="T17" fmla="*/ 391 h 691"/>
                  <a:gd name="T18" fmla="*/ 188 w 754"/>
                  <a:gd name="T19" fmla="*/ 690 h 691"/>
                  <a:gd name="T20" fmla="*/ 337 w 754"/>
                  <a:gd name="T21" fmla="*/ 369 h 691"/>
                  <a:gd name="T22" fmla="*/ 0 w 754"/>
                  <a:gd name="T23" fmla="*/ 345 h 691"/>
                  <a:gd name="T24" fmla="*/ 338 w 754"/>
                  <a:gd name="T25" fmla="*/ 322 h 69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54" h="691">
                    <a:moveTo>
                      <a:pt x="338" y="322"/>
                    </a:moveTo>
                    <a:lnTo>
                      <a:pt x="188" y="0"/>
                    </a:lnTo>
                    <a:lnTo>
                      <a:pt x="377" y="298"/>
                    </a:lnTo>
                    <a:lnTo>
                      <a:pt x="563" y="0"/>
                    </a:lnTo>
                    <a:lnTo>
                      <a:pt x="414" y="322"/>
                    </a:lnTo>
                    <a:lnTo>
                      <a:pt x="753" y="345"/>
                    </a:lnTo>
                    <a:lnTo>
                      <a:pt x="413" y="367"/>
                    </a:lnTo>
                    <a:lnTo>
                      <a:pt x="566" y="690"/>
                    </a:lnTo>
                    <a:lnTo>
                      <a:pt x="377" y="391"/>
                    </a:lnTo>
                    <a:lnTo>
                      <a:pt x="188" y="690"/>
                    </a:lnTo>
                    <a:lnTo>
                      <a:pt x="337" y="369"/>
                    </a:lnTo>
                    <a:lnTo>
                      <a:pt x="0" y="345"/>
                    </a:lnTo>
                    <a:lnTo>
                      <a:pt x="338" y="322"/>
                    </a:lnTo>
                  </a:path>
                </a:pathLst>
              </a:custGeom>
              <a:solidFill>
                <a:srgbClr val="00279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23"/>
              <p:cNvSpPr>
                <a:spLocks/>
              </p:cNvSpPr>
              <p:nvPr/>
            </p:nvSpPr>
            <p:spPr bwMode="auto">
              <a:xfrm>
                <a:off x="491" y="244"/>
                <a:ext cx="353" cy="436"/>
              </a:xfrm>
              <a:custGeom>
                <a:avLst/>
                <a:gdLst>
                  <a:gd name="T0" fmla="*/ 0 w 353"/>
                  <a:gd name="T1" fmla="*/ 110 h 436"/>
                  <a:gd name="T2" fmla="*/ 164 w 353"/>
                  <a:gd name="T3" fmla="*/ 194 h 436"/>
                  <a:gd name="T4" fmla="*/ 177 w 353"/>
                  <a:gd name="T5" fmla="*/ 0 h 436"/>
                  <a:gd name="T6" fmla="*/ 189 w 353"/>
                  <a:gd name="T7" fmla="*/ 194 h 436"/>
                  <a:gd name="T8" fmla="*/ 352 w 353"/>
                  <a:gd name="T9" fmla="*/ 110 h 436"/>
                  <a:gd name="T10" fmla="*/ 201 w 353"/>
                  <a:gd name="T11" fmla="*/ 218 h 436"/>
                  <a:gd name="T12" fmla="*/ 352 w 353"/>
                  <a:gd name="T13" fmla="*/ 325 h 436"/>
                  <a:gd name="T14" fmla="*/ 189 w 353"/>
                  <a:gd name="T15" fmla="*/ 242 h 436"/>
                  <a:gd name="T16" fmla="*/ 177 w 353"/>
                  <a:gd name="T17" fmla="*/ 435 h 436"/>
                  <a:gd name="T18" fmla="*/ 164 w 353"/>
                  <a:gd name="T19" fmla="*/ 242 h 436"/>
                  <a:gd name="T20" fmla="*/ 0 w 353"/>
                  <a:gd name="T21" fmla="*/ 327 h 436"/>
                  <a:gd name="T22" fmla="*/ 152 w 353"/>
                  <a:gd name="T23" fmla="*/ 218 h 436"/>
                  <a:gd name="T24" fmla="*/ 0 w 353"/>
                  <a:gd name="T25" fmla="*/ 110 h 4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53" h="436">
                    <a:moveTo>
                      <a:pt x="0" y="110"/>
                    </a:moveTo>
                    <a:lnTo>
                      <a:pt x="164" y="194"/>
                    </a:lnTo>
                    <a:lnTo>
                      <a:pt x="177" y="0"/>
                    </a:lnTo>
                    <a:lnTo>
                      <a:pt x="189" y="194"/>
                    </a:lnTo>
                    <a:lnTo>
                      <a:pt x="352" y="110"/>
                    </a:lnTo>
                    <a:lnTo>
                      <a:pt x="201" y="218"/>
                    </a:lnTo>
                    <a:lnTo>
                      <a:pt x="352" y="325"/>
                    </a:lnTo>
                    <a:lnTo>
                      <a:pt x="189" y="242"/>
                    </a:lnTo>
                    <a:lnTo>
                      <a:pt x="177" y="435"/>
                    </a:lnTo>
                    <a:lnTo>
                      <a:pt x="164" y="242"/>
                    </a:lnTo>
                    <a:lnTo>
                      <a:pt x="0" y="327"/>
                    </a:lnTo>
                    <a:lnTo>
                      <a:pt x="152" y="218"/>
                    </a:lnTo>
                    <a:lnTo>
                      <a:pt x="0" y="110"/>
                    </a:lnTo>
                  </a:path>
                </a:pathLst>
              </a:custGeom>
              <a:solidFill>
                <a:srgbClr val="0B2B9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24"/>
              <p:cNvSpPr>
                <a:spLocks/>
              </p:cNvSpPr>
              <p:nvPr/>
            </p:nvSpPr>
            <p:spPr bwMode="auto">
              <a:xfrm>
                <a:off x="305" y="130"/>
                <a:ext cx="725" cy="665"/>
              </a:xfrm>
              <a:custGeom>
                <a:avLst/>
                <a:gdLst>
                  <a:gd name="T0" fmla="*/ 324 w 725"/>
                  <a:gd name="T1" fmla="*/ 309 h 665"/>
                  <a:gd name="T2" fmla="*/ 182 w 725"/>
                  <a:gd name="T3" fmla="*/ 0 h 665"/>
                  <a:gd name="T4" fmla="*/ 363 w 725"/>
                  <a:gd name="T5" fmla="*/ 285 h 665"/>
                  <a:gd name="T6" fmla="*/ 543 w 725"/>
                  <a:gd name="T7" fmla="*/ 0 h 665"/>
                  <a:gd name="T8" fmla="*/ 400 w 725"/>
                  <a:gd name="T9" fmla="*/ 309 h 665"/>
                  <a:gd name="T10" fmla="*/ 724 w 725"/>
                  <a:gd name="T11" fmla="*/ 332 h 665"/>
                  <a:gd name="T12" fmla="*/ 399 w 725"/>
                  <a:gd name="T13" fmla="*/ 354 h 665"/>
                  <a:gd name="T14" fmla="*/ 543 w 725"/>
                  <a:gd name="T15" fmla="*/ 663 h 665"/>
                  <a:gd name="T16" fmla="*/ 363 w 725"/>
                  <a:gd name="T17" fmla="*/ 378 h 665"/>
                  <a:gd name="T18" fmla="*/ 182 w 725"/>
                  <a:gd name="T19" fmla="*/ 664 h 665"/>
                  <a:gd name="T20" fmla="*/ 323 w 725"/>
                  <a:gd name="T21" fmla="*/ 356 h 665"/>
                  <a:gd name="T22" fmla="*/ 0 w 725"/>
                  <a:gd name="T23" fmla="*/ 332 h 665"/>
                  <a:gd name="T24" fmla="*/ 324 w 725"/>
                  <a:gd name="T25" fmla="*/ 309 h 66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725" h="665">
                    <a:moveTo>
                      <a:pt x="324" y="309"/>
                    </a:moveTo>
                    <a:lnTo>
                      <a:pt x="182" y="0"/>
                    </a:lnTo>
                    <a:lnTo>
                      <a:pt x="363" y="285"/>
                    </a:lnTo>
                    <a:lnTo>
                      <a:pt x="543" y="0"/>
                    </a:lnTo>
                    <a:lnTo>
                      <a:pt x="400" y="309"/>
                    </a:lnTo>
                    <a:lnTo>
                      <a:pt x="724" y="332"/>
                    </a:lnTo>
                    <a:lnTo>
                      <a:pt x="399" y="354"/>
                    </a:lnTo>
                    <a:lnTo>
                      <a:pt x="543" y="663"/>
                    </a:lnTo>
                    <a:lnTo>
                      <a:pt x="363" y="378"/>
                    </a:lnTo>
                    <a:lnTo>
                      <a:pt x="182" y="664"/>
                    </a:lnTo>
                    <a:lnTo>
                      <a:pt x="323" y="356"/>
                    </a:lnTo>
                    <a:lnTo>
                      <a:pt x="0" y="332"/>
                    </a:lnTo>
                    <a:lnTo>
                      <a:pt x="324" y="309"/>
                    </a:lnTo>
                  </a:path>
                </a:pathLst>
              </a:custGeom>
              <a:solidFill>
                <a:srgbClr val="0B2B9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25"/>
              <p:cNvSpPr>
                <a:spLocks/>
              </p:cNvSpPr>
              <p:nvPr/>
            </p:nvSpPr>
            <p:spPr bwMode="auto">
              <a:xfrm>
                <a:off x="497" y="252"/>
                <a:ext cx="341" cy="421"/>
              </a:xfrm>
              <a:custGeom>
                <a:avLst/>
                <a:gdLst>
                  <a:gd name="T0" fmla="*/ 0 w 341"/>
                  <a:gd name="T1" fmla="*/ 106 h 421"/>
                  <a:gd name="T2" fmla="*/ 158 w 341"/>
                  <a:gd name="T3" fmla="*/ 186 h 421"/>
                  <a:gd name="T4" fmla="*/ 171 w 341"/>
                  <a:gd name="T5" fmla="*/ 0 h 421"/>
                  <a:gd name="T6" fmla="*/ 183 w 341"/>
                  <a:gd name="T7" fmla="*/ 186 h 421"/>
                  <a:gd name="T8" fmla="*/ 340 w 341"/>
                  <a:gd name="T9" fmla="*/ 106 h 421"/>
                  <a:gd name="T10" fmla="*/ 195 w 341"/>
                  <a:gd name="T11" fmla="*/ 210 h 421"/>
                  <a:gd name="T12" fmla="*/ 340 w 341"/>
                  <a:gd name="T13" fmla="*/ 315 h 421"/>
                  <a:gd name="T14" fmla="*/ 183 w 341"/>
                  <a:gd name="T15" fmla="*/ 234 h 421"/>
                  <a:gd name="T16" fmla="*/ 171 w 341"/>
                  <a:gd name="T17" fmla="*/ 420 h 421"/>
                  <a:gd name="T18" fmla="*/ 158 w 341"/>
                  <a:gd name="T19" fmla="*/ 234 h 421"/>
                  <a:gd name="T20" fmla="*/ 0 w 341"/>
                  <a:gd name="T21" fmla="*/ 315 h 421"/>
                  <a:gd name="T22" fmla="*/ 146 w 341"/>
                  <a:gd name="T23" fmla="*/ 210 h 421"/>
                  <a:gd name="T24" fmla="*/ 0 w 341"/>
                  <a:gd name="T25" fmla="*/ 106 h 4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41" h="421">
                    <a:moveTo>
                      <a:pt x="0" y="106"/>
                    </a:moveTo>
                    <a:lnTo>
                      <a:pt x="158" y="186"/>
                    </a:lnTo>
                    <a:lnTo>
                      <a:pt x="171" y="0"/>
                    </a:lnTo>
                    <a:lnTo>
                      <a:pt x="183" y="186"/>
                    </a:lnTo>
                    <a:lnTo>
                      <a:pt x="340" y="106"/>
                    </a:lnTo>
                    <a:lnTo>
                      <a:pt x="195" y="210"/>
                    </a:lnTo>
                    <a:lnTo>
                      <a:pt x="340" y="315"/>
                    </a:lnTo>
                    <a:lnTo>
                      <a:pt x="183" y="234"/>
                    </a:lnTo>
                    <a:lnTo>
                      <a:pt x="171" y="420"/>
                    </a:lnTo>
                    <a:lnTo>
                      <a:pt x="158" y="234"/>
                    </a:lnTo>
                    <a:lnTo>
                      <a:pt x="0" y="315"/>
                    </a:lnTo>
                    <a:lnTo>
                      <a:pt x="146" y="210"/>
                    </a:lnTo>
                    <a:lnTo>
                      <a:pt x="0" y="106"/>
                    </a:lnTo>
                  </a:path>
                </a:pathLst>
              </a:custGeom>
              <a:solidFill>
                <a:srgbClr val="102FA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26"/>
              <p:cNvSpPr>
                <a:spLocks/>
              </p:cNvSpPr>
              <p:nvPr/>
            </p:nvSpPr>
            <p:spPr bwMode="auto">
              <a:xfrm>
                <a:off x="319" y="143"/>
                <a:ext cx="697" cy="638"/>
              </a:xfrm>
              <a:custGeom>
                <a:avLst/>
                <a:gdLst>
                  <a:gd name="T0" fmla="*/ 310 w 697"/>
                  <a:gd name="T1" fmla="*/ 296 h 638"/>
                  <a:gd name="T2" fmla="*/ 176 w 697"/>
                  <a:gd name="T3" fmla="*/ 0 h 638"/>
                  <a:gd name="T4" fmla="*/ 349 w 697"/>
                  <a:gd name="T5" fmla="*/ 272 h 638"/>
                  <a:gd name="T6" fmla="*/ 522 w 697"/>
                  <a:gd name="T7" fmla="*/ 0 h 638"/>
                  <a:gd name="T8" fmla="*/ 386 w 697"/>
                  <a:gd name="T9" fmla="*/ 296 h 638"/>
                  <a:gd name="T10" fmla="*/ 696 w 697"/>
                  <a:gd name="T11" fmla="*/ 319 h 638"/>
                  <a:gd name="T12" fmla="*/ 385 w 697"/>
                  <a:gd name="T13" fmla="*/ 341 h 638"/>
                  <a:gd name="T14" fmla="*/ 522 w 697"/>
                  <a:gd name="T15" fmla="*/ 637 h 638"/>
                  <a:gd name="T16" fmla="*/ 349 w 697"/>
                  <a:gd name="T17" fmla="*/ 365 h 638"/>
                  <a:gd name="T18" fmla="*/ 176 w 697"/>
                  <a:gd name="T19" fmla="*/ 637 h 638"/>
                  <a:gd name="T20" fmla="*/ 310 w 697"/>
                  <a:gd name="T21" fmla="*/ 342 h 638"/>
                  <a:gd name="T22" fmla="*/ 0 w 697"/>
                  <a:gd name="T23" fmla="*/ 319 h 638"/>
                  <a:gd name="T24" fmla="*/ 310 w 697"/>
                  <a:gd name="T25" fmla="*/ 296 h 63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97" h="638">
                    <a:moveTo>
                      <a:pt x="310" y="296"/>
                    </a:moveTo>
                    <a:lnTo>
                      <a:pt x="176" y="0"/>
                    </a:lnTo>
                    <a:lnTo>
                      <a:pt x="349" y="272"/>
                    </a:lnTo>
                    <a:lnTo>
                      <a:pt x="522" y="0"/>
                    </a:lnTo>
                    <a:lnTo>
                      <a:pt x="386" y="296"/>
                    </a:lnTo>
                    <a:lnTo>
                      <a:pt x="696" y="319"/>
                    </a:lnTo>
                    <a:lnTo>
                      <a:pt x="385" y="341"/>
                    </a:lnTo>
                    <a:lnTo>
                      <a:pt x="522" y="637"/>
                    </a:lnTo>
                    <a:lnTo>
                      <a:pt x="349" y="365"/>
                    </a:lnTo>
                    <a:lnTo>
                      <a:pt x="176" y="637"/>
                    </a:lnTo>
                    <a:lnTo>
                      <a:pt x="310" y="342"/>
                    </a:lnTo>
                    <a:lnTo>
                      <a:pt x="0" y="319"/>
                    </a:lnTo>
                    <a:lnTo>
                      <a:pt x="310" y="296"/>
                    </a:lnTo>
                  </a:path>
                </a:pathLst>
              </a:custGeom>
              <a:solidFill>
                <a:srgbClr val="102FA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27"/>
              <p:cNvSpPr>
                <a:spLocks/>
              </p:cNvSpPr>
              <p:nvPr/>
            </p:nvSpPr>
            <p:spPr bwMode="auto">
              <a:xfrm>
                <a:off x="503" y="259"/>
                <a:ext cx="329" cy="406"/>
              </a:xfrm>
              <a:custGeom>
                <a:avLst/>
                <a:gdLst>
                  <a:gd name="T0" fmla="*/ 0 w 329"/>
                  <a:gd name="T1" fmla="*/ 103 h 406"/>
                  <a:gd name="T2" fmla="*/ 152 w 329"/>
                  <a:gd name="T3" fmla="*/ 179 h 406"/>
                  <a:gd name="T4" fmla="*/ 165 w 329"/>
                  <a:gd name="T5" fmla="*/ 0 h 406"/>
                  <a:gd name="T6" fmla="*/ 177 w 329"/>
                  <a:gd name="T7" fmla="*/ 179 h 406"/>
                  <a:gd name="T8" fmla="*/ 328 w 329"/>
                  <a:gd name="T9" fmla="*/ 101 h 406"/>
                  <a:gd name="T10" fmla="*/ 189 w 329"/>
                  <a:gd name="T11" fmla="*/ 203 h 406"/>
                  <a:gd name="T12" fmla="*/ 328 w 329"/>
                  <a:gd name="T13" fmla="*/ 304 h 406"/>
                  <a:gd name="T14" fmla="*/ 177 w 329"/>
                  <a:gd name="T15" fmla="*/ 227 h 406"/>
                  <a:gd name="T16" fmla="*/ 165 w 329"/>
                  <a:gd name="T17" fmla="*/ 405 h 406"/>
                  <a:gd name="T18" fmla="*/ 152 w 329"/>
                  <a:gd name="T19" fmla="*/ 227 h 406"/>
                  <a:gd name="T20" fmla="*/ 0 w 329"/>
                  <a:gd name="T21" fmla="*/ 304 h 406"/>
                  <a:gd name="T22" fmla="*/ 140 w 329"/>
                  <a:gd name="T23" fmla="*/ 203 h 406"/>
                  <a:gd name="T24" fmla="*/ 0 w 329"/>
                  <a:gd name="T25" fmla="*/ 103 h 40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29" h="406">
                    <a:moveTo>
                      <a:pt x="0" y="103"/>
                    </a:moveTo>
                    <a:lnTo>
                      <a:pt x="152" y="179"/>
                    </a:lnTo>
                    <a:lnTo>
                      <a:pt x="165" y="0"/>
                    </a:lnTo>
                    <a:lnTo>
                      <a:pt x="177" y="179"/>
                    </a:lnTo>
                    <a:lnTo>
                      <a:pt x="328" y="101"/>
                    </a:lnTo>
                    <a:lnTo>
                      <a:pt x="189" y="203"/>
                    </a:lnTo>
                    <a:lnTo>
                      <a:pt x="328" y="304"/>
                    </a:lnTo>
                    <a:lnTo>
                      <a:pt x="177" y="227"/>
                    </a:lnTo>
                    <a:lnTo>
                      <a:pt x="165" y="405"/>
                    </a:lnTo>
                    <a:lnTo>
                      <a:pt x="152" y="227"/>
                    </a:lnTo>
                    <a:lnTo>
                      <a:pt x="0" y="304"/>
                    </a:lnTo>
                    <a:lnTo>
                      <a:pt x="140" y="203"/>
                    </a:lnTo>
                    <a:lnTo>
                      <a:pt x="0" y="103"/>
                    </a:lnTo>
                  </a:path>
                </a:pathLst>
              </a:custGeom>
              <a:solidFill>
                <a:srgbClr val="1534A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28"/>
              <p:cNvSpPr>
                <a:spLocks/>
              </p:cNvSpPr>
              <p:nvPr/>
            </p:nvSpPr>
            <p:spPr bwMode="auto">
              <a:xfrm>
                <a:off x="334" y="156"/>
                <a:ext cx="668" cy="612"/>
              </a:xfrm>
              <a:custGeom>
                <a:avLst/>
                <a:gdLst>
                  <a:gd name="T0" fmla="*/ 295 w 668"/>
                  <a:gd name="T1" fmla="*/ 283 h 612"/>
                  <a:gd name="T2" fmla="*/ 168 w 668"/>
                  <a:gd name="T3" fmla="*/ 0 h 612"/>
                  <a:gd name="T4" fmla="*/ 334 w 668"/>
                  <a:gd name="T5" fmla="*/ 259 h 612"/>
                  <a:gd name="T6" fmla="*/ 499 w 668"/>
                  <a:gd name="T7" fmla="*/ 0 h 612"/>
                  <a:gd name="T8" fmla="*/ 371 w 668"/>
                  <a:gd name="T9" fmla="*/ 283 h 612"/>
                  <a:gd name="T10" fmla="*/ 667 w 668"/>
                  <a:gd name="T11" fmla="*/ 306 h 612"/>
                  <a:gd name="T12" fmla="*/ 370 w 668"/>
                  <a:gd name="T13" fmla="*/ 328 h 612"/>
                  <a:gd name="T14" fmla="*/ 499 w 668"/>
                  <a:gd name="T15" fmla="*/ 611 h 612"/>
                  <a:gd name="T16" fmla="*/ 334 w 668"/>
                  <a:gd name="T17" fmla="*/ 352 h 612"/>
                  <a:gd name="T18" fmla="*/ 168 w 668"/>
                  <a:gd name="T19" fmla="*/ 611 h 612"/>
                  <a:gd name="T20" fmla="*/ 294 w 668"/>
                  <a:gd name="T21" fmla="*/ 330 h 612"/>
                  <a:gd name="T22" fmla="*/ 0 w 668"/>
                  <a:gd name="T23" fmla="*/ 306 h 612"/>
                  <a:gd name="T24" fmla="*/ 295 w 668"/>
                  <a:gd name="T25" fmla="*/ 283 h 61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8" h="612">
                    <a:moveTo>
                      <a:pt x="295" y="283"/>
                    </a:moveTo>
                    <a:lnTo>
                      <a:pt x="168" y="0"/>
                    </a:lnTo>
                    <a:lnTo>
                      <a:pt x="334" y="259"/>
                    </a:lnTo>
                    <a:lnTo>
                      <a:pt x="499" y="0"/>
                    </a:lnTo>
                    <a:lnTo>
                      <a:pt x="371" y="283"/>
                    </a:lnTo>
                    <a:lnTo>
                      <a:pt x="667" y="306"/>
                    </a:lnTo>
                    <a:lnTo>
                      <a:pt x="370" y="328"/>
                    </a:lnTo>
                    <a:lnTo>
                      <a:pt x="499" y="611"/>
                    </a:lnTo>
                    <a:lnTo>
                      <a:pt x="334" y="352"/>
                    </a:lnTo>
                    <a:lnTo>
                      <a:pt x="168" y="611"/>
                    </a:lnTo>
                    <a:lnTo>
                      <a:pt x="294" y="330"/>
                    </a:lnTo>
                    <a:lnTo>
                      <a:pt x="0" y="306"/>
                    </a:lnTo>
                    <a:lnTo>
                      <a:pt x="295" y="283"/>
                    </a:lnTo>
                  </a:path>
                </a:pathLst>
              </a:custGeom>
              <a:solidFill>
                <a:srgbClr val="1534A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29"/>
              <p:cNvSpPr>
                <a:spLocks/>
              </p:cNvSpPr>
              <p:nvPr/>
            </p:nvSpPr>
            <p:spPr bwMode="auto">
              <a:xfrm>
                <a:off x="509" y="266"/>
                <a:ext cx="318" cy="392"/>
              </a:xfrm>
              <a:custGeom>
                <a:avLst/>
                <a:gdLst>
                  <a:gd name="T0" fmla="*/ 0 w 318"/>
                  <a:gd name="T1" fmla="*/ 99 h 392"/>
                  <a:gd name="T2" fmla="*/ 146 w 318"/>
                  <a:gd name="T3" fmla="*/ 172 h 392"/>
                  <a:gd name="T4" fmla="*/ 159 w 318"/>
                  <a:gd name="T5" fmla="*/ 0 h 392"/>
                  <a:gd name="T6" fmla="*/ 171 w 318"/>
                  <a:gd name="T7" fmla="*/ 172 h 392"/>
                  <a:gd name="T8" fmla="*/ 317 w 318"/>
                  <a:gd name="T9" fmla="*/ 99 h 392"/>
                  <a:gd name="T10" fmla="*/ 183 w 318"/>
                  <a:gd name="T11" fmla="*/ 196 h 392"/>
                  <a:gd name="T12" fmla="*/ 317 w 318"/>
                  <a:gd name="T13" fmla="*/ 292 h 392"/>
                  <a:gd name="T14" fmla="*/ 171 w 318"/>
                  <a:gd name="T15" fmla="*/ 220 h 392"/>
                  <a:gd name="T16" fmla="*/ 159 w 318"/>
                  <a:gd name="T17" fmla="*/ 391 h 392"/>
                  <a:gd name="T18" fmla="*/ 146 w 318"/>
                  <a:gd name="T19" fmla="*/ 220 h 392"/>
                  <a:gd name="T20" fmla="*/ 0 w 318"/>
                  <a:gd name="T21" fmla="*/ 292 h 392"/>
                  <a:gd name="T22" fmla="*/ 134 w 318"/>
                  <a:gd name="T23" fmla="*/ 196 h 392"/>
                  <a:gd name="T24" fmla="*/ 0 w 318"/>
                  <a:gd name="T25" fmla="*/ 99 h 39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18" h="392">
                    <a:moveTo>
                      <a:pt x="0" y="99"/>
                    </a:moveTo>
                    <a:lnTo>
                      <a:pt x="146" y="172"/>
                    </a:lnTo>
                    <a:lnTo>
                      <a:pt x="159" y="0"/>
                    </a:lnTo>
                    <a:lnTo>
                      <a:pt x="171" y="172"/>
                    </a:lnTo>
                    <a:lnTo>
                      <a:pt x="317" y="99"/>
                    </a:lnTo>
                    <a:lnTo>
                      <a:pt x="183" y="196"/>
                    </a:lnTo>
                    <a:lnTo>
                      <a:pt x="317" y="292"/>
                    </a:lnTo>
                    <a:lnTo>
                      <a:pt x="171" y="220"/>
                    </a:lnTo>
                    <a:lnTo>
                      <a:pt x="159" y="391"/>
                    </a:lnTo>
                    <a:lnTo>
                      <a:pt x="146" y="220"/>
                    </a:lnTo>
                    <a:lnTo>
                      <a:pt x="0" y="292"/>
                    </a:lnTo>
                    <a:lnTo>
                      <a:pt x="134" y="196"/>
                    </a:lnTo>
                    <a:lnTo>
                      <a:pt x="0" y="99"/>
                    </a:lnTo>
                  </a:path>
                </a:pathLst>
              </a:custGeom>
              <a:solidFill>
                <a:srgbClr val="1A39A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30"/>
              <p:cNvSpPr>
                <a:spLocks/>
              </p:cNvSpPr>
              <p:nvPr/>
            </p:nvSpPr>
            <p:spPr bwMode="auto">
              <a:xfrm>
                <a:off x="348" y="169"/>
                <a:ext cx="639" cy="586"/>
              </a:xfrm>
              <a:custGeom>
                <a:avLst/>
                <a:gdLst>
                  <a:gd name="T0" fmla="*/ 281 w 639"/>
                  <a:gd name="T1" fmla="*/ 270 h 586"/>
                  <a:gd name="T2" fmla="*/ 161 w 639"/>
                  <a:gd name="T3" fmla="*/ 0 h 586"/>
                  <a:gd name="T4" fmla="*/ 320 w 639"/>
                  <a:gd name="T5" fmla="*/ 246 h 586"/>
                  <a:gd name="T6" fmla="*/ 479 w 639"/>
                  <a:gd name="T7" fmla="*/ 0 h 586"/>
                  <a:gd name="T8" fmla="*/ 357 w 639"/>
                  <a:gd name="T9" fmla="*/ 270 h 586"/>
                  <a:gd name="T10" fmla="*/ 638 w 639"/>
                  <a:gd name="T11" fmla="*/ 293 h 586"/>
                  <a:gd name="T12" fmla="*/ 356 w 639"/>
                  <a:gd name="T13" fmla="*/ 315 h 586"/>
                  <a:gd name="T14" fmla="*/ 479 w 639"/>
                  <a:gd name="T15" fmla="*/ 585 h 586"/>
                  <a:gd name="T16" fmla="*/ 320 w 639"/>
                  <a:gd name="T17" fmla="*/ 339 h 586"/>
                  <a:gd name="T18" fmla="*/ 161 w 639"/>
                  <a:gd name="T19" fmla="*/ 585 h 586"/>
                  <a:gd name="T20" fmla="*/ 281 w 639"/>
                  <a:gd name="T21" fmla="*/ 316 h 586"/>
                  <a:gd name="T22" fmla="*/ 0 w 639"/>
                  <a:gd name="T23" fmla="*/ 293 h 586"/>
                  <a:gd name="T24" fmla="*/ 281 w 639"/>
                  <a:gd name="T25" fmla="*/ 270 h 5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39" h="586">
                    <a:moveTo>
                      <a:pt x="281" y="270"/>
                    </a:moveTo>
                    <a:lnTo>
                      <a:pt x="161" y="0"/>
                    </a:lnTo>
                    <a:lnTo>
                      <a:pt x="320" y="246"/>
                    </a:lnTo>
                    <a:lnTo>
                      <a:pt x="479" y="0"/>
                    </a:lnTo>
                    <a:lnTo>
                      <a:pt x="357" y="270"/>
                    </a:lnTo>
                    <a:lnTo>
                      <a:pt x="638" y="293"/>
                    </a:lnTo>
                    <a:lnTo>
                      <a:pt x="356" y="315"/>
                    </a:lnTo>
                    <a:lnTo>
                      <a:pt x="479" y="585"/>
                    </a:lnTo>
                    <a:lnTo>
                      <a:pt x="320" y="339"/>
                    </a:lnTo>
                    <a:lnTo>
                      <a:pt x="161" y="585"/>
                    </a:lnTo>
                    <a:lnTo>
                      <a:pt x="281" y="316"/>
                    </a:lnTo>
                    <a:lnTo>
                      <a:pt x="0" y="293"/>
                    </a:lnTo>
                    <a:lnTo>
                      <a:pt x="281" y="270"/>
                    </a:lnTo>
                  </a:path>
                </a:pathLst>
              </a:custGeom>
              <a:solidFill>
                <a:srgbClr val="1A39A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31"/>
              <p:cNvSpPr>
                <a:spLocks/>
              </p:cNvSpPr>
              <p:nvPr/>
            </p:nvSpPr>
            <p:spPr bwMode="auto">
              <a:xfrm>
                <a:off x="515" y="273"/>
                <a:ext cx="306" cy="378"/>
              </a:xfrm>
              <a:custGeom>
                <a:avLst/>
                <a:gdLst>
                  <a:gd name="T0" fmla="*/ 0 w 306"/>
                  <a:gd name="T1" fmla="*/ 96 h 378"/>
                  <a:gd name="T2" fmla="*/ 140 w 306"/>
                  <a:gd name="T3" fmla="*/ 165 h 378"/>
                  <a:gd name="T4" fmla="*/ 153 w 306"/>
                  <a:gd name="T5" fmla="*/ 0 h 378"/>
                  <a:gd name="T6" fmla="*/ 165 w 306"/>
                  <a:gd name="T7" fmla="*/ 165 h 378"/>
                  <a:gd name="T8" fmla="*/ 305 w 306"/>
                  <a:gd name="T9" fmla="*/ 96 h 378"/>
                  <a:gd name="T10" fmla="*/ 177 w 306"/>
                  <a:gd name="T11" fmla="*/ 189 h 378"/>
                  <a:gd name="T12" fmla="*/ 305 w 306"/>
                  <a:gd name="T13" fmla="*/ 283 h 378"/>
                  <a:gd name="T14" fmla="*/ 165 w 306"/>
                  <a:gd name="T15" fmla="*/ 212 h 378"/>
                  <a:gd name="T16" fmla="*/ 153 w 306"/>
                  <a:gd name="T17" fmla="*/ 377 h 378"/>
                  <a:gd name="T18" fmla="*/ 140 w 306"/>
                  <a:gd name="T19" fmla="*/ 212 h 378"/>
                  <a:gd name="T20" fmla="*/ 0 w 306"/>
                  <a:gd name="T21" fmla="*/ 283 h 378"/>
                  <a:gd name="T22" fmla="*/ 128 w 306"/>
                  <a:gd name="T23" fmla="*/ 189 h 378"/>
                  <a:gd name="T24" fmla="*/ 0 w 306"/>
                  <a:gd name="T25" fmla="*/ 96 h 3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6" h="378">
                    <a:moveTo>
                      <a:pt x="0" y="96"/>
                    </a:moveTo>
                    <a:lnTo>
                      <a:pt x="140" y="165"/>
                    </a:lnTo>
                    <a:lnTo>
                      <a:pt x="153" y="0"/>
                    </a:lnTo>
                    <a:lnTo>
                      <a:pt x="165" y="165"/>
                    </a:lnTo>
                    <a:lnTo>
                      <a:pt x="305" y="96"/>
                    </a:lnTo>
                    <a:lnTo>
                      <a:pt x="177" y="189"/>
                    </a:lnTo>
                    <a:lnTo>
                      <a:pt x="305" y="283"/>
                    </a:lnTo>
                    <a:lnTo>
                      <a:pt x="165" y="212"/>
                    </a:lnTo>
                    <a:lnTo>
                      <a:pt x="153" y="377"/>
                    </a:lnTo>
                    <a:lnTo>
                      <a:pt x="140" y="212"/>
                    </a:lnTo>
                    <a:lnTo>
                      <a:pt x="0" y="283"/>
                    </a:lnTo>
                    <a:lnTo>
                      <a:pt x="128" y="189"/>
                    </a:lnTo>
                    <a:lnTo>
                      <a:pt x="0" y="96"/>
                    </a:lnTo>
                  </a:path>
                </a:pathLst>
              </a:custGeom>
              <a:solidFill>
                <a:srgbClr val="1F3EA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32"/>
              <p:cNvSpPr>
                <a:spLocks/>
              </p:cNvSpPr>
              <p:nvPr/>
            </p:nvSpPr>
            <p:spPr bwMode="auto">
              <a:xfrm>
                <a:off x="363" y="182"/>
                <a:ext cx="610" cy="560"/>
              </a:xfrm>
              <a:custGeom>
                <a:avLst/>
                <a:gdLst>
                  <a:gd name="T0" fmla="*/ 266 w 610"/>
                  <a:gd name="T1" fmla="*/ 257 h 560"/>
                  <a:gd name="T2" fmla="*/ 152 w 610"/>
                  <a:gd name="T3" fmla="*/ 0 h 560"/>
                  <a:gd name="T4" fmla="*/ 305 w 610"/>
                  <a:gd name="T5" fmla="*/ 233 h 560"/>
                  <a:gd name="T6" fmla="*/ 455 w 610"/>
                  <a:gd name="T7" fmla="*/ 0 h 560"/>
                  <a:gd name="T8" fmla="*/ 342 w 610"/>
                  <a:gd name="T9" fmla="*/ 257 h 560"/>
                  <a:gd name="T10" fmla="*/ 609 w 610"/>
                  <a:gd name="T11" fmla="*/ 280 h 560"/>
                  <a:gd name="T12" fmla="*/ 341 w 610"/>
                  <a:gd name="T13" fmla="*/ 302 h 560"/>
                  <a:gd name="T14" fmla="*/ 455 w 610"/>
                  <a:gd name="T15" fmla="*/ 559 h 560"/>
                  <a:gd name="T16" fmla="*/ 305 w 610"/>
                  <a:gd name="T17" fmla="*/ 326 h 560"/>
                  <a:gd name="T18" fmla="*/ 152 w 610"/>
                  <a:gd name="T19" fmla="*/ 559 h 560"/>
                  <a:gd name="T20" fmla="*/ 266 w 610"/>
                  <a:gd name="T21" fmla="*/ 304 h 560"/>
                  <a:gd name="T22" fmla="*/ 0 w 610"/>
                  <a:gd name="T23" fmla="*/ 280 h 560"/>
                  <a:gd name="T24" fmla="*/ 266 w 610"/>
                  <a:gd name="T25" fmla="*/ 257 h 5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10" h="560">
                    <a:moveTo>
                      <a:pt x="266" y="257"/>
                    </a:moveTo>
                    <a:lnTo>
                      <a:pt x="152" y="0"/>
                    </a:lnTo>
                    <a:lnTo>
                      <a:pt x="305" y="233"/>
                    </a:lnTo>
                    <a:lnTo>
                      <a:pt x="455" y="0"/>
                    </a:lnTo>
                    <a:lnTo>
                      <a:pt x="342" y="257"/>
                    </a:lnTo>
                    <a:lnTo>
                      <a:pt x="609" y="280"/>
                    </a:lnTo>
                    <a:lnTo>
                      <a:pt x="341" y="302"/>
                    </a:lnTo>
                    <a:lnTo>
                      <a:pt x="455" y="559"/>
                    </a:lnTo>
                    <a:lnTo>
                      <a:pt x="305" y="326"/>
                    </a:lnTo>
                    <a:lnTo>
                      <a:pt x="152" y="559"/>
                    </a:lnTo>
                    <a:lnTo>
                      <a:pt x="266" y="304"/>
                    </a:lnTo>
                    <a:lnTo>
                      <a:pt x="0" y="280"/>
                    </a:lnTo>
                    <a:lnTo>
                      <a:pt x="266" y="257"/>
                    </a:lnTo>
                  </a:path>
                </a:pathLst>
              </a:custGeom>
              <a:solidFill>
                <a:srgbClr val="1F3EA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33"/>
              <p:cNvSpPr>
                <a:spLocks/>
              </p:cNvSpPr>
              <p:nvPr/>
            </p:nvSpPr>
            <p:spPr bwMode="auto">
              <a:xfrm>
                <a:off x="521" y="281"/>
                <a:ext cx="294" cy="363"/>
              </a:xfrm>
              <a:custGeom>
                <a:avLst/>
                <a:gdLst>
                  <a:gd name="T0" fmla="*/ 0 w 294"/>
                  <a:gd name="T1" fmla="*/ 90 h 363"/>
                  <a:gd name="T2" fmla="*/ 134 w 294"/>
                  <a:gd name="T3" fmla="*/ 158 h 363"/>
                  <a:gd name="T4" fmla="*/ 147 w 294"/>
                  <a:gd name="T5" fmla="*/ 0 h 363"/>
                  <a:gd name="T6" fmla="*/ 159 w 294"/>
                  <a:gd name="T7" fmla="*/ 158 h 363"/>
                  <a:gd name="T8" fmla="*/ 293 w 294"/>
                  <a:gd name="T9" fmla="*/ 90 h 363"/>
                  <a:gd name="T10" fmla="*/ 171 w 294"/>
                  <a:gd name="T11" fmla="*/ 181 h 363"/>
                  <a:gd name="T12" fmla="*/ 293 w 294"/>
                  <a:gd name="T13" fmla="*/ 270 h 363"/>
                  <a:gd name="T14" fmla="*/ 159 w 294"/>
                  <a:gd name="T15" fmla="*/ 204 h 363"/>
                  <a:gd name="T16" fmla="*/ 147 w 294"/>
                  <a:gd name="T17" fmla="*/ 362 h 363"/>
                  <a:gd name="T18" fmla="*/ 134 w 294"/>
                  <a:gd name="T19" fmla="*/ 204 h 363"/>
                  <a:gd name="T20" fmla="*/ 0 w 294"/>
                  <a:gd name="T21" fmla="*/ 270 h 363"/>
                  <a:gd name="T22" fmla="*/ 122 w 294"/>
                  <a:gd name="T23" fmla="*/ 181 h 363"/>
                  <a:gd name="T24" fmla="*/ 0 w 294"/>
                  <a:gd name="T25" fmla="*/ 90 h 36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4" h="363">
                    <a:moveTo>
                      <a:pt x="0" y="90"/>
                    </a:moveTo>
                    <a:lnTo>
                      <a:pt x="134" y="158"/>
                    </a:lnTo>
                    <a:lnTo>
                      <a:pt x="147" y="0"/>
                    </a:lnTo>
                    <a:lnTo>
                      <a:pt x="159" y="158"/>
                    </a:lnTo>
                    <a:lnTo>
                      <a:pt x="293" y="90"/>
                    </a:lnTo>
                    <a:lnTo>
                      <a:pt x="171" y="181"/>
                    </a:lnTo>
                    <a:lnTo>
                      <a:pt x="293" y="270"/>
                    </a:lnTo>
                    <a:lnTo>
                      <a:pt x="159" y="204"/>
                    </a:lnTo>
                    <a:lnTo>
                      <a:pt x="147" y="362"/>
                    </a:lnTo>
                    <a:lnTo>
                      <a:pt x="134" y="204"/>
                    </a:lnTo>
                    <a:lnTo>
                      <a:pt x="0" y="270"/>
                    </a:lnTo>
                    <a:lnTo>
                      <a:pt x="122" y="181"/>
                    </a:lnTo>
                    <a:lnTo>
                      <a:pt x="0" y="90"/>
                    </a:lnTo>
                  </a:path>
                </a:pathLst>
              </a:custGeom>
              <a:solidFill>
                <a:srgbClr val="2645A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34"/>
              <p:cNvSpPr>
                <a:spLocks/>
              </p:cNvSpPr>
              <p:nvPr/>
            </p:nvSpPr>
            <p:spPr bwMode="auto">
              <a:xfrm>
                <a:off x="377" y="195"/>
                <a:ext cx="582" cy="534"/>
              </a:xfrm>
              <a:custGeom>
                <a:avLst/>
                <a:gdLst>
                  <a:gd name="T0" fmla="*/ 253 w 582"/>
                  <a:gd name="T1" fmla="*/ 244 h 534"/>
                  <a:gd name="T2" fmla="*/ 145 w 582"/>
                  <a:gd name="T3" fmla="*/ 0 h 534"/>
                  <a:gd name="T4" fmla="*/ 291 w 582"/>
                  <a:gd name="T5" fmla="*/ 220 h 534"/>
                  <a:gd name="T6" fmla="*/ 436 w 582"/>
                  <a:gd name="T7" fmla="*/ 0 h 534"/>
                  <a:gd name="T8" fmla="*/ 327 w 582"/>
                  <a:gd name="T9" fmla="*/ 244 h 534"/>
                  <a:gd name="T10" fmla="*/ 581 w 582"/>
                  <a:gd name="T11" fmla="*/ 267 h 534"/>
                  <a:gd name="T12" fmla="*/ 327 w 582"/>
                  <a:gd name="T13" fmla="*/ 289 h 534"/>
                  <a:gd name="T14" fmla="*/ 436 w 582"/>
                  <a:gd name="T15" fmla="*/ 533 h 534"/>
                  <a:gd name="T16" fmla="*/ 291 w 582"/>
                  <a:gd name="T17" fmla="*/ 313 h 534"/>
                  <a:gd name="T18" fmla="*/ 145 w 582"/>
                  <a:gd name="T19" fmla="*/ 533 h 534"/>
                  <a:gd name="T20" fmla="*/ 252 w 582"/>
                  <a:gd name="T21" fmla="*/ 290 h 534"/>
                  <a:gd name="T22" fmla="*/ 0 w 582"/>
                  <a:gd name="T23" fmla="*/ 267 h 534"/>
                  <a:gd name="T24" fmla="*/ 253 w 582"/>
                  <a:gd name="T25" fmla="*/ 244 h 53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82" h="534">
                    <a:moveTo>
                      <a:pt x="253" y="244"/>
                    </a:moveTo>
                    <a:lnTo>
                      <a:pt x="145" y="0"/>
                    </a:lnTo>
                    <a:lnTo>
                      <a:pt x="291" y="220"/>
                    </a:lnTo>
                    <a:lnTo>
                      <a:pt x="436" y="0"/>
                    </a:lnTo>
                    <a:lnTo>
                      <a:pt x="327" y="244"/>
                    </a:lnTo>
                    <a:lnTo>
                      <a:pt x="581" y="267"/>
                    </a:lnTo>
                    <a:lnTo>
                      <a:pt x="327" y="289"/>
                    </a:lnTo>
                    <a:lnTo>
                      <a:pt x="436" y="533"/>
                    </a:lnTo>
                    <a:lnTo>
                      <a:pt x="291" y="313"/>
                    </a:lnTo>
                    <a:lnTo>
                      <a:pt x="145" y="533"/>
                    </a:lnTo>
                    <a:lnTo>
                      <a:pt x="252" y="290"/>
                    </a:lnTo>
                    <a:lnTo>
                      <a:pt x="0" y="267"/>
                    </a:lnTo>
                    <a:lnTo>
                      <a:pt x="253" y="244"/>
                    </a:lnTo>
                  </a:path>
                </a:pathLst>
              </a:custGeom>
              <a:solidFill>
                <a:srgbClr val="2645A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35"/>
              <p:cNvSpPr>
                <a:spLocks/>
              </p:cNvSpPr>
              <p:nvPr/>
            </p:nvSpPr>
            <p:spPr bwMode="auto">
              <a:xfrm>
                <a:off x="527" y="288"/>
                <a:ext cx="282" cy="348"/>
              </a:xfrm>
              <a:custGeom>
                <a:avLst/>
                <a:gdLst>
                  <a:gd name="T0" fmla="*/ 0 w 282"/>
                  <a:gd name="T1" fmla="*/ 88 h 348"/>
                  <a:gd name="T2" fmla="*/ 128 w 282"/>
                  <a:gd name="T3" fmla="*/ 151 h 348"/>
                  <a:gd name="T4" fmla="*/ 141 w 282"/>
                  <a:gd name="T5" fmla="*/ 0 h 348"/>
                  <a:gd name="T6" fmla="*/ 153 w 282"/>
                  <a:gd name="T7" fmla="*/ 151 h 348"/>
                  <a:gd name="T8" fmla="*/ 280 w 282"/>
                  <a:gd name="T9" fmla="*/ 88 h 348"/>
                  <a:gd name="T10" fmla="*/ 165 w 282"/>
                  <a:gd name="T11" fmla="*/ 174 h 348"/>
                  <a:gd name="T12" fmla="*/ 281 w 282"/>
                  <a:gd name="T13" fmla="*/ 259 h 348"/>
                  <a:gd name="T14" fmla="*/ 153 w 282"/>
                  <a:gd name="T15" fmla="*/ 197 h 348"/>
                  <a:gd name="T16" fmla="*/ 141 w 282"/>
                  <a:gd name="T17" fmla="*/ 347 h 348"/>
                  <a:gd name="T18" fmla="*/ 128 w 282"/>
                  <a:gd name="T19" fmla="*/ 197 h 348"/>
                  <a:gd name="T20" fmla="*/ 0 w 282"/>
                  <a:gd name="T21" fmla="*/ 261 h 348"/>
                  <a:gd name="T22" fmla="*/ 116 w 282"/>
                  <a:gd name="T23" fmla="*/ 174 h 348"/>
                  <a:gd name="T24" fmla="*/ 0 w 282"/>
                  <a:gd name="T25" fmla="*/ 88 h 34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82" h="348">
                    <a:moveTo>
                      <a:pt x="0" y="88"/>
                    </a:moveTo>
                    <a:lnTo>
                      <a:pt x="128" y="151"/>
                    </a:lnTo>
                    <a:lnTo>
                      <a:pt x="141" y="0"/>
                    </a:lnTo>
                    <a:lnTo>
                      <a:pt x="153" y="151"/>
                    </a:lnTo>
                    <a:lnTo>
                      <a:pt x="280" y="88"/>
                    </a:lnTo>
                    <a:lnTo>
                      <a:pt x="165" y="174"/>
                    </a:lnTo>
                    <a:lnTo>
                      <a:pt x="281" y="259"/>
                    </a:lnTo>
                    <a:lnTo>
                      <a:pt x="153" y="197"/>
                    </a:lnTo>
                    <a:lnTo>
                      <a:pt x="141" y="347"/>
                    </a:lnTo>
                    <a:lnTo>
                      <a:pt x="128" y="197"/>
                    </a:lnTo>
                    <a:lnTo>
                      <a:pt x="0" y="261"/>
                    </a:lnTo>
                    <a:lnTo>
                      <a:pt x="116" y="174"/>
                    </a:lnTo>
                    <a:lnTo>
                      <a:pt x="0" y="88"/>
                    </a:lnTo>
                  </a:path>
                </a:pathLst>
              </a:custGeom>
              <a:solidFill>
                <a:srgbClr val="2C4B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36"/>
              <p:cNvSpPr>
                <a:spLocks/>
              </p:cNvSpPr>
              <p:nvPr/>
            </p:nvSpPr>
            <p:spPr bwMode="auto">
              <a:xfrm>
                <a:off x="391" y="209"/>
                <a:ext cx="553" cy="507"/>
              </a:xfrm>
              <a:custGeom>
                <a:avLst/>
                <a:gdLst>
                  <a:gd name="T0" fmla="*/ 239 w 553"/>
                  <a:gd name="T1" fmla="*/ 230 h 507"/>
                  <a:gd name="T2" fmla="*/ 139 w 553"/>
                  <a:gd name="T3" fmla="*/ 0 h 507"/>
                  <a:gd name="T4" fmla="*/ 277 w 553"/>
                  <a:gd name="T5" fmla="*/ 206 h 507"/>
                  <a:gd name="T6" fmla="*/ 414 w 553"/>
                  <a:gd name="T7" fmla="*/ 0 h 507"/>
                  <a:gd name="T8" fmla="*/ 313 w 553"/>
                  <a:gd name="T9" fmla="*/ 230 h 507"/>
                  <a:gd name="T10" fmla="*/ 552 w 553"/>
                  <a:gd name="T11" fmla="*/ 253 h 507"/>
                  <a:gd name="T12" fmla="*/ 312 w 553"/>
                  <a:gd name="T13" fmla="*/ 275 h 507"/>
                  <a:gd name="T14" fmla="*/ 414 w 553"/>
                  <a:gd name="T15" fmla="*/ 506 h 507"/>
                  <a:gd name="T16" fmla="*/ 277 w 553"/>
                  <a:gd name="T17" fmla="*/ 299 h 507"/>
                  <a:gd name="T18" fmla="*/ 139 w 553"/>
                  <a:gd name="T19" fmla="*/ 506 h 507"/>
                  <a:gd name="T20" fmla="*/ 238 w 553"/>
                  <a:gd name="T21" fmla="*/ 277 h 507"/>
                  <a:gd name="T22" fmla="*/ 0 w 553"/>
                  <a:gd name="T23" fmla="*/ 253 h 507"/>
                  <a:gd name="T24" fmla="*/ 239 w 553"/>
                  <a:gd name="T25" fmla="*/ 230 h 50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53" h="507">
                    <a:moveTo>
                      <a:pt x="239" y="230"/>
                    </a:moveTo>
                    <a:lnTo>
                      <a:pt x="139" y="0"/>
                    </a:lnTo>
                    <a:lnTo>
                      <a:pt x="277" y="206"/>
                    </a:lnTo>
                    <a:lnTo>
                      <a:pt x="414" y="0"/>
                    </a:lnTo>
                    <a:lnTo>
                      <a:pt x="313" y="230"/>
                    </a:lnTo>
                    <a:lnTo>
                      <a:pt x="552" y="253"/>
                    </a:lnTo>
                    <a:lnTo>
                      <a:pt x="312" y="275"/>
                    </a:lnTo>
                    <a:lnTo>
                      <a:pt x="414" y="506"/>
                    </a:lnTo>
                    <a:lnTo>
                      <a:pt x="277" y="299"/>
                    </a:lnTo>
                    <a:lnTo>
                      <a:pt x="139" y="506"/>
                    </a:lnTo>
                    <a:lnTo>
                      <a:pt x="238" y="277"/>
                    </a:lnTo>
                    <a:lnTo>
                      <a:pt x="0" y="253"/>
                    </a:lnTo>
                    <a:lnTo>
                      <a:pt x="239" y="230"/>
                    </a:lnTo>
                  </a:path>
                </a:pathLst>
              </a:custGeom>
              <a:solidFill>
                <a:srgbClr val="2C4B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37"/>
              <p:cNvSpPr>
                <a:spLocks/>
              </p:cNvSpPr>
              <p:nvPr/>
            </p:nvSpPr>
            <p:spPr bwMode="auto">
              <a:xfrm>
                <a:off x="533" y="296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solidFill>
                <a:srgbClr val="3352B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8"/>
              <p:cNvSpPr>
                <a:spLocks/>
              </p:cNvSpPr>
              <p:nvPr/>
            </p:nvSpPr>
            <p:spPr bwMode="auto">
              <a:xfrm>
                <a:off x="405" y="222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solidFill>
                <a:srgbClr val="3352B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39"/>
              <p:cNvSpPr>
                <a:spLocks/>
              </p:cNvSpPr>
              <p:nvPr/>
            </p:nvSpPr>
            <p:spPr bwMode="auto">
              <a:xfrm>
                <a:off x="538" y="303"/>
                <a:ext cx="259" cy="318"/>
              </a:xfrm>
              <a:custGeom>
                <a:avLst/>
                <a:gdLst>
                  <a:gd name="T0" fmla="*/ 0 w 259"/>
                  <a:gd name="T1" fmla="*/ 80 h 318"/>
                  <a:gd name="T2" fmla="*/ 117 w 259"/>
                  <a:gd name="T3" fmla="*/ 136 h 318"/>
                  <a:gd name="T4" fmla="*/ 129 w 259"/>
                  <a:gd name="T5" fmla="*/ 0 h 318"/>
                  <a:gd name="T6" fmla="*/ 142 w 259"/>
                  <a:gd name="T7" fmla="*/ 136 h 318"/>
                  <a:gd name="T8" fmla="*/ 258 w 259"/>
                  <a:gd name="T9" fmla="*/ 80 h 318"/>
                  <a:gd name="T10" fmla="*/ 154 w 259"/>
                  <a:gd name="T11" fmla="*/ 159 h 318"/>
                  <a:gd name="T12" fmla="*/ 258 w 259"/>
                  <a:gd name="T13" fmla="*/ 239 h 318"/>
                  <a:gd name="T14" fmla="*/ 142 w 259"/>
                  <a:gd name="T15" fmla="*/ 182 h 318"/>
                  <a:gd name="T16" fmla="*/ 130 w 259"/>
                  <a:gd name="T17" fmla="*/ 317 h 318"/>
                  <a:gd name="T18" fmla="*/ 117 w 259"/>
                  <a:gd name="T19" fmla="*/ 182 h 318"/>
                  <a:gd name="T20" fmla="*/ 0 w 259"/>
                  <a:gd name="T21" fmla="*/ 239 h 318"/>
                  <a:gd name="T22" fmla="*/ 105 w 259"/>
                  <a:gd name="T23" fmla="*/ 159 h 318"/>
                  <a:gd name="T24" fmla="*/ 0 w 259"/>
                  <a:gd name="T25" fmla="*/ 80 h 31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59" h="318">
                    <a:moveTo>
                      <a:pt x="0" y="80"/>
                    </a:moveTo>
                    <a:lnTo>
                      <a:pt x="117" y="136"/>
                    </a:lnTo>
                    <a:lnTo>
                      <a:pt x="129" y="0"/>
                    </a:lnTo>
                    <a:lnTo>
                      <a:pt x="142" y="136"/>
                    </a:lnTo>
                    <a:lnTo>
                      <a:pt x="258" y="80"/>
                    </a:lnTo>
                    <a:lnTo>
                      <a:pt x="154" y="159"/>
                    </a:lnTo>
                    <a:lnTo>
                      <a:pt x="258" y="239"/>
                    </a:lnTo>
                    <a:lnTo>
                      <a:pt x="142" y="182"/>
                    </a:lnTo>
                    <a:lnTo>
                      <a:pt x="130" y="317"/>
                    </a:lnTo>
                    <a:lnTo>
                      <a:pt x="117" y="182"/>
                    </a:lnTo>
                    <a:lnTo>
                      <a:pt x="0" y="239"/>
                    </a:lnTo>
                    <a:lnTo>
                      <a:pt x="105" y="159"/>
                    </a:lnTo>
                    <a:lnTo>
                      <a:pt x="0" y="80"/>
                    </a:lnTo>
                  </a:path>
                </a:pathLst>
              </a:custGeom>
              <a:solidFill>
                <a:srgbClr val="3B5BB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40"/>
              <p:cNvSpPr>
                <a:spLocks/>
              </p:cNvSpPr>
              <p:nvPr/>
            </p:nvSpPr>
            <p:spPr bwMode="auto">
              <a:xfrm>
                <a:off x="420" y="235"/>
                <a:ext cx="496" cy="454"/>
              </a:xfrm>
              <a:custGeom>
                <a:avLst/>
                <a:gdLst>
                  <a:gd name="T0" fmla="*/ 210 w 496"/>
                  <a:gd name="T1" fmla="*/ 204 h 454"/>
                  <a:gd name="T2" fmla="*/ 125 w 496"/>
                  <a:gd name="T3" fmla="*/ 1 h 454"/>
                  <a:gd name="T4" fmla="*/ 248 w 496"/>
                  <a:gd name="T5" fmla="*/ 180 h 454"/>
                  <a:gd name="T6" fmla="*/ 369 w 496"/>
                  <a:gd name="T7" fmla="*/ 0 h 454"/>
                  <a:gd name="T8" fmla="*/ 284 w 496"/>
                  <a:gd name="T9" fmla="*/ 204 h 454"/>
                  <a:gd name="T10" fmla="*/ 495 w 496"/>
                  <a:gd name="T11" fmla="*/ 227 h 454"/>
                  <a:gd name="T12" fmla="*/ 283 w 496"/>
                  <a:gd name="T13" fmla="*/ 249 h 454"/>
                  <a:gd name="T14" fmla="*/ 370 w 496"/>
                  <a:gd name="T15" fmla="*/ 453 h 454"/>
                  <a:gd name="T16" fmla="*/ 248 w 496"/>
                  <a:gd name="T17" fmla="*/ 273 h 454"/>
                  <a:gd name="T18" fmla="*/ 125 w 496"/>
                  <a:gd name="T19" fmla="*/ 453 h 454"/>
                  <a:gd name="T20" fmla="*/ 209 w 496"/>
                  <a:gd name="T21" fmla="*/ 251 h 454"/>
                  <a:gd name="T22" fmla="*/ 0 w 496"/>
                  <a:gd name="T23" fmla="*/ 227 h 454"/>
                  <a:gd name="T24" fmla="*/ 210 w 496"/>
                  <a:gd name="T25" fmla="*/ 204 h 45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96" h="454">
                    <a:moveTo>
                      <a:pt x="210" y="204"/>
                    </a:moveTo>
                    <a:lnTo>
                      <a:pt x="125" y="1"/>
                    </a:lnTo>
                    <a:lnTo>
                      <a:pt x="248" y="180"/>
                    </a:lnTo>
                    <a:lnTo>
                      <a:pt x="369" y="0"/>
                    </a:lnTo>
                    <a:lnTo>
                      <a:pt x="284" y="204"/>
                    </a:lnTo>
                    <a:lnTo>
                      <a:pt x="495" y="227"/>
                    </a:lnTo>
                    <a:lnTo>
                      <a:pt x="283" y="249"/>
                    </a:lnTo>
                    <a:lnTo>
                      <a:pt x="370" y="453"/>
                    </a:lnTo>
                    <a:lnTo>
                      <a:pt x="248" y="273"/>
                    </a:lnTo>
                    <a:lnTo>
                      <a:pt x="125" y="453"/>
                    </a:lnTo>
                    <a:lnTo>
                      <a:pt x="209" y="251"/>
                    </a:lnTo>
                    <a:lnTo>
                      <a:pt x="0" y="227"/>
                    </a:lnTo>
                    <a:lnTo>
                      <a:pt x="210" y="204"/>
                    </a:lnTo>
                  </a:path>
                </a:pathLst>
              </a:custGeom>
              <a:solidFill>
                <a:srgbClr val="3B5BB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41"/>
              <p:cNvSpPr>
                <a:spLocks/>
              </p:cNvSpPr>
              <p:nvPr/>
            </p:nvSpPr>
            <p:spPr bwMode="auto">
              <a:xfrm>
                <a:off x="544" y="311"/>
                <a:ext cx="247" cy="303"/>
              </a:xfrm>
              <a:custGeom>
                <a:avLst/>
                <a:gdLst>
                  <a:gd name="T0" fmla="*/ 0 w 247"/>
                  <a:gd name="T1" fmla="*/ 76 h 303"/>
                  <a:gd name="T2" fmla="*/ 111 w 247"/>
                  <a:gd name="T3" fmla="*/ 128 h 303"/>
                  <a:gd name="T4" fmla="*/ 124 w 247"/>
                  <a:gd name="T5" fmla="*/ 0 h 303"/>
                  <a:gd name="T6" fmla="*/ 136 w 247"/>
                  <a:gd name="T7" fmla="*/ 128 h 303"/>
                  <a:gd name="T8" fmla="*/ 246 w 247"/>
                  <a:gd name="T9" fmla="*/ 76 h 303"/>
                  <a:gd name="T10" fmla="*/ 148 w 247"/>
                  <a:gd name="T11" fmla="*/ 151 h 303"/>
                  <a:gd name="T12" fmla="*/ 246 w 247"/>
                  <a:gd name="T13" fmla="*/ 227 h 303"/>
                  <a:gd name="T14" fmla="*/ 136 w 247"/>
                  <a:gd name="T15" fmla="*/ 173 h 303"/>
                  <a:gd name="T16" fmla="*/ 124 w 247"/>
                  <a:gd name="T17" fmla="*/ 302 h 303"/>
                  <a:gd name="T18" fmla="*/ 111 w 247"/>
                  <a:gd name="T19" fmla="*/ 173 h 303"/>
                  <a:gd name="T20" fmla="*/ 0 w 247"/>
                  <a:gd name="T21" fmla="*/ 227 h 303"/>
                  <a:gd name="T22" fmla="*/ 99 w 247"/>
                  <a:gd name="T23" fmla="*/ 151 h 303"/>
                  <a:gd name="T24" fmla="*/ 0 w 247"/>
                  <a:gd name="T25" fmla="*/ 76 h 30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47" h="303">
                    <a:moveTo>
                      <a:pt x="0" y="76"/>
                    </a:moveTo>
                    <a:lnTo>
                      <a:pt x="111" y="128"/>
                    </a:lnTo>
                    <a:lnTo>
                      <a:pt x="124" y="0"/>
                    </a:lnTo>
                    <a:lnTo>
                      <a:pt x="136" y="128"/>
                    </a:lnTo>
                    <a:lnTo>
                      <a:pt x="246" y="76"/>
                    </a:lnTo>
                    <a:lnTo>
                      <a:pt x="148" y="151"/>
                    </a:lnTo>
                    <a:lnTo>
                      <a:pt x="246" y="227"/>
                    </a:lnTo>
                    <a:lnTo>
                      <a:pt x="136" y="173"/>
                    </a:lnTo>
                    <a:lnTo>
                      <a:pt x="124" y="302"/>
                    </a:lnTo>
                    <a:lnTo>
                      <a:pt x="111" y="173"/>
                    </a:lnTo>
                    <a:lnTo>
                      <a:pt x="0" y="227"/>
                    </a:lnTo>
                    <a:lnTo>
                      <a:pt x="99" y="151"/>
                    </a:lnTo>
                    <a:lnTo>
                      <a:pt x="0" y="76"/>
                    </a:lnTo>
                  </a:path>
                </a:pathLst>
              </a:custGeom>
              <a:solidFill>
                <a:srgbClr val="4464B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42"/>
              <p:cNvSpPr>
                <a:spLocks/>
              </p:cNvSpPr>
              <p:nvPr/>
            </p:nvSpPr>
            <p:spPr bwMode="auto">
              <a:xfrm>
                <a:off x="434" y="248"/>
                <a:ext cx="467" cy="428"/>
              </a:xfrm>
              <a:custGeom>
                <a:avLst/>
                <a:gdLst>
                  <a:gd name="T0" fmla="*/ 196 w 467"/>
                  <a:gd name="T1" fmla="*/ 191 h 428"/>
                  <a:gd name="T2" fmla="*/ 118 w 467"/>
                  <a:gd name="T3" fmla="*/ 0 h 428"/>
                  <a:gd name="T4" fmla="*/ 234 w 467"/>
                  <a:gd name="T5" fmla="*/ 167 h 428"/>
                  <a:gd name="T6" fmla="*/ 350 w 467"/>
                  <a:gd name="T7" fmla="*/ 0 h 428"/>
                  <a:gd name="T8" fmla="*/ 270 w 467"/>
                  <a:gd name="T9" fmla="*/ 191 h 428"/>
                  <a:gd name="T10" fmla="*/ 466 w 467"/>
                  <a:gd name="T11" fmla="*/ 214 h 428"/>
                  <a:gd name="T12" fmla="*/ 269 w 467"/>
                  <a:gd name="T13" fmla="*/ 236 h 428"/>
                  <a:gd name="T14" fmla="*/ 350 w 467"/>
                  <a:gd name="T15" fmla="*/ 427 h 428"/>
                  <a:gd name="T16" fmla="*/ 234 w 467"/>
                  <a:gd name="T17" fmla="*/ 260 h 428"/>
                  <a:gd name="T18" fmla="*/ 118 w 467"/>
                  <a:gd name="T19" fmla="*/ 427 h 428"/>
                  <a:gd name="T20" fmla="*/ 195 w 467"/>
                  <a:gd name="T21" fmla="*/ 237 h 428"/>
                  <a:gd name="T22" fmla="*/ 0 w 467"/>
                  <a:gd name="T23" fmla="*/ 214 h 428"/>
                  <a:gd name="T24" fmla="*/ 196 w 467"/>
                  <a:gd name="T25" fmla="*/ 191 h 4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7" h="428">
                    <a:moveTo>
                      <a:pt x="196" y="191"/>
                    </a:moveTo>
                    <a:lnTo>
                      <a:pt x="118" y="0"/>
                    </a:lnTo>
                    <a:lnTo>
                      <a:pt x="234" y="167"/>
                    </a:lnTo>
                    <a:lnTo>
                      <a:pt x="350" y="0"/>
                    </a:lnTo>
                    <a:lnTo>
                      <a:pt x="270" y="191"/>
                    </a:lnTo>
                    <a:lnTo>
                      <a:pt x="466" y="214"/>
                    </a:lnTo>
                    <a:lnTo>
                      <a:pt x="269" y="236"/>
                    </a:lnTo>
                    <a:lnTo>
                      <a:pt x="350" y="427"/>
                    </a:lnTo>
                    <a:lnTo>
                      <a:pt x="234" y="260"/>
                    </a:lnTo>
                    <a:lnTo>
                      <a:pt x="118" y="427"/>
                    </a:lnTo>
                    <a:lnTo>
                      <a:pt x="195" y="237"/>
                    </a:lnTo>
                    <a:lnTo>
                      <a:pt x="0" y="214"/>
                    </a:lnTo>
                    <a:lnTo>
                      <a:pt x="196" y="191"/>
                    </a:lnTo>
                  </a:path>
                </a:pathLst>
              </a:custGeom>
              <a:solidFill>
                <a:srgbClr val="4464B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43"/>
              <p:cNvSpPr>
                <a:spLocks/>
              </p:cNvSpPr>
              <p:nvPr/>
            </p:nvSpPr>
            <p:spPr bwMode="auto">
              <a:xfrm>
                <a:off x="550" y="318"/>
                <a:ext cx="235" cy="289"/>
              </a:xfrm>
              <a:custGeom>
                <a:avLst/>
                <a:gdLst>
                  <a:gd name="T0" fmla="*/ 0 w 235"/>
                  <a:gd name="T1" fmla="*/ 71 h 289"/>
                  <a:gd name="T2" fmla="*/ 105 w 235"/>
                  <a:gd name="T3" fmla="*/ 121 h 289"/>
                  <a:gd name="T4" fmla="*/ 118 w 235"/>
                  <a:gd name="T5" fmla="*/ 0 h 289"/>
                  <a:gd name="T6" fmla="*/ 130 w 235"/>
                  <a:gd name="T7" fmla="*/ 121 h 289"/>
                  <a:gd name="T8" fmla="*/ 234 w 235"/>
                  <a:gd name="T9" fmla="*/ 71 h 289"/>
                  <a:gd name="T10" fmla="*/ 142 w 235"/>
                  <a:gd name="T11" fmla="*/ 144 h 289"/>
                  <a:gd name="T12" fmla="*/ 234 w 235"/>
                  <a:gd name="T13" fmla="*/ 215 h 289"/>
                  <a:gd name="T14" fmla="*/ 130 w 235"/>
                  <a:gd name="T15" fmla="*/ 167 h 289"/>
                  <a:gd name="T16" fmla="*/ 118 w 235"/>
                  <a:gd name="T17" fmla="*/ 288 h 289"/>
                  <a:gd name="T18" fmla="*/ 105 w 235"/>
                  <a:gd name="T19" fmla="*/ 167 h 289"/>
                  <a:gd name="T20" fmla="*/ 0 w 235"/>
                  <a:gd name="T21" fmla="*/ 217 h 289"/>
                  <a:gd name="T22" fmla="*/ 93 w 235"/>
                  <a:gd name="T23" fmla="*/ 144 h 289"/>
                  <a:gd name="T24" fmla="*/ 0 w 235"/>
                  <a:gd name="T25" fmla="*/ 71 h 28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35" h="289">
                    <a:moveTo>
                      <a:pt x="0" y="71"/>
                    </a:moveTo>
                    <a:lnTo>
                      <a:pt x="105" y="121"/>
                    </a:lnTo>
                    <a:lnTo>
                      <a:pt x="118" y="0"/>
                    </a:lnTo>
                    <a:lnTo>
                      <a:pt x="130" y="121"/>
                    </a:lnTo>
                    <a:lnTo>
                      <a:pt x="234" y="71"/>
                    </a:lnTo>
                    <a:lnTo>
                      <a:pt x="142" y="144"/>
                    </a:lnTo>
                    <a:lnTo>
                      <a:pt x="234" y="215"/>
                    </a:lnTo>
                    <a:lnTo>
                      <a:pt x="130" y="167"/>
                    </a:lnTo>
                    <a:lnTo>
                      <a:pt x="118" y="288"/>
                    </a:lnTo>
                    <a:lnTo>
                      <a:pt x="105" y="167"/>
                    </a:lnTo>
                    <a:lnTo>
                      <a:pt x="0" y="217"/>
                    </a:lnTo>
                    <a:lnTo>
                      <a:pt x="93" y="144"/>
                    </a:lnTo>
                    <a:lnTo>
                      <a:pt x="0" y="71"/>
                    </a:lnTo>
                  </a:path>
                </a:pathLst>
              </a:custGeom>
              <a:solidFill>
                <a:srgbClr val="4E6EB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44"/>
              <p:cNvSpPr>
                <a:spLocks/>
              </p:cNvSpPr>
              <p:nvPr/>
            </p:nvSpPr>
            <p:spPr bwMode="auto">
              <a:xfrm>
                <a:off x="448" y="262"/>
                <a:ext cx="439" cy="401"/>
              </a:xfrm>
              <a:custGeom>
                <a:avLst/>
                <a:gdLst>
                  <a:gd name="T0" fmla="*/ 182 w 439"/>
                  <a:gd name="T1" fmla="*/ 177 h 401"/>
                  <a:gd name="T2" fmla="*/ 111 w 439"/>
                  <a:gd name="T3" fmla="*/ 0 h 401"/>
                  <a:gd name="T4" fmla="*/ 220 w 439"/>
                  <a:gd name="T5" fmla="*/ 153 h 401"/>
                  <a:gd name="T6" fmla="*/ 329 w 439"/>
                  <a:gd name="T7" fmla="*/ 0 h 401"/>
                  <a:gd name="T8" fmla="*/ 256 w 439"/>
                  <a:gd name="T9" fmla="*/ 177 h 401"/>
                  <a:gd name="T10" fmla="*/ 438 w 439"/>
                  <a:gd name="T11" fmla="*/ 200 h 401"/>
                  <a:gd name="T12" fmla="*/ 255 w 439"/>
                  <a:gd name="T13" fmla="*/ 222 h 401"/>
                  <a:gd name="T14" fmla="*/ 329 w 439"/>
                  <a:gd name="T15" fmla="*/ 400 h 401"/>
                  <a:gd name="T16" fmla="*/ 220 w 439"/>
                  <a:gd name="T17" fmla="*/ 246 h 401"/>
                  <a:gd name="T18" fmla="*/ 111 w 439"/>
                  <a:gd name="T19" fmla="*/ 400 h 401"/>
                  <a:gd name="T20" fmla="*/ 182 w 439"/>
                  <a:gd name="T21" fmla="*/ 223 h 401"/>
                  <a:gd name="T22" fmla="*/ 0 w 439"/>
                  <a:gd name="T23" fmla="*/ 200 h 401"/>
                  <a:gd name="T24" fmla="*/ 182 w 439"/>
                  <a:gd name="T25" fmla="*/ 177 h 40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39" h="401">
                    <a:moveTo>
                      <a:pt x="182" y="177"/>
                    </a:moveTo>
                    <a:lnTo>
                      <a:pt x="111" y="0"/>
                    </a:lnTo>
                    <a:lnTo>
                      <a:pt x="220" y="153"/>
                    </a:lnTo>
                    <a:lnTo>
                      <a:pt x="329" y="0"/>
                    </a:lnTo>
                    <a:lnTo>
                      <a:pt x="256" y="177"/>
                    </a:lnTo>
                    <a:lnTo>
                      <a:pt x="438" y="200"/>
                    </a:lnTo>
                    <a:lnTo>
                      <a:pt x="255" y="222"/>
                    </a:lnTo>
                    <a:lnTo>
                      <a:pt x="329" y="400"/>
                    </a:lnTo>
                    <a:lnTo>
                      <a:pt x="220" y="246"/>
                    </a:lnTo>
                    <a:lnTo>
                      <a:pt x="111" y="400"/>
                    </a:lnTo>
                    <a:lnTo>
                      <a:pt x="182" y="223"/>
                    </a:lnTo>
                    <a:lnTo>
                      <a:pt x="0" y="200"/>
                    </a:lnTo>
                    <a:lnTo>
                      <a:pt x="182" y="177"/>
                    </a:lnTo>
                  </a:path>
                </a:pathLst>
              </a:custGeom>
              <a:solidFill>
                <a:srgbClr val="4E6EB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45"/>
              <p:cNvSpPr>
                <a:spLocks/>
              </p:cNvSpPr>
              <p:nvPr/>
            </p:nvSpPr>
            <p:spPr bwMode="auto">
              <a:xfrm>
                <a:off x="556" y="325"/>
                <a:ext cx="223" cy="274"/>
              </a:xfrm>
              <a:custGeom>
                <a:avLst/>
                <a:gdLst>
                  <a:gd name="T0" fmla="*/ 0 w 223"/>
                  <a:gd name="T1" fmla="*/ 69 h 274"/>
                  <a:gd name="T2" fmla="*/ 99 w 223"/>
                  <a:gd name="T3" fmla="*/ 114 h 274"/>
                  <a:gd name="T4" fmla="*/ 112 w 223"/>
                  <a:gd name="T5" fmla="*/ 0 h 274"/>
                  <a:gd name="T6" fmla="*/ 124 w 223"/>
                  <a:gd name="T7" fmla="*/ 114 h 274"/>
                  <a:gd name="T8" fmla="*/ 222 w 223"/>
                  <a:gd name="T9" fmla="*/ 69 h 274"/>
                  <a:gd name="T10" fmla="*/ 136 w 223"/>
                  <a:gd name="T11" fmla="*/ 137 h 274"/>
                  <a:gd name="T12" fmla="*/ 222 w 223"/>
                  <a:gd name="T13" fmla="*/ 206 h 274"/>
                  <a:gd name="T14" fmla="*/ 124 w 223"/>
                  <a:gd name="T15" fmla="*/ 159 h 274"/>
                  <a:gd name="T16" fmla="*/ 112 w 223"/>
                  <a:gd name="T17" fmla="*/ 273 h 274"/>
                  <a:gd name="T18" fmla="*/ 99 w 223"/>
                  <a:gd name="T19" fmla="*/ 159 h 274"/>
                  <a:gd name="T20" fmla="*/ 0 w 223"/>
                  <a:gd name="T21" fmla="*/ 206 h 274"/>
                  <a:gd name="T22" fmla="*/ 87 w 223"/>
                  <a:gd name="T23" fmla="*/ 137 h 274"/>
                  <a:gd name="T24" fmla="*/ 0 w 223"/>
                  <a:gd name="T25" fmla="*/ 69 h 27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23" h="274">
                    <a:moveTo>
                      <a:pt x="0" y="69"/>
                    </a:moveTo>
                    <a:lnTo>
                      <a:pt x="99" y="114"/>
                    </a:lnTo>
                    <a:lnTo>
                      <a:pt x="112" y="0"/>
                    </a:lnTo>
                    <a:lnTo>
                      <a:pt x="124" y="114"/>
                    </a:lnTo>
                    <a:lnTo>
                      <a:pt x="222" y="69"/>
                    </a:lnTo>
                    <a:lnTo>
                      <a:pt x="136" y="137"/>
                    </a:lnTo>
                    <a:lnTo>
                      <a:pt x="222" y="206"/>
                    </a:lnTo>
                    <a:lnTo>
                      <a:pt x="124" y="159"/>
                    </a:lnTo>
                    <a:lnTo>
                      <a:pt x="112" y="273"/>
                    </a:lnTo>
                    <a:lnTo>
                      <a:pt x="99" y="159"/>
                    </a:lnTo>
                    <a:lnTo>
                      <a:pt x="0" y="206"/>
                    </a:lnTo>
                    <a:lnTo>
                      <a:pt x="87" y="137"/>
                    </a:lnTo>
                    <a:lnTo>
                      <a:pt x="0" y="69"/>
                    </a:lnTo>
                  </a:path>
                </a:pathLst>
              </a:custGeom>
              <a:solidFill>
                <a:srgbClr val="5A79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Freeform 46"/>
              <p:cNvSpPr>
                <a:spLocks/>
              </p:cNvSpPr>
              <p:nvPr/>
            </p:nvSpPr>
            <p:spPr bwMode="auto">
              <a:xfrm>
                <a:off x="463" y="274"/>
                <a:ext cx="410" cy="376"/>
              </a:xfrm>
              <a:custGeom>
                <a:avLst/>
                <a:gdLst>
                  <a:gd name="T0" fmla="*/ 167 w 410"/>
                  <a:gd name="T1" fmla="*/ 165 h 376"/>
                  <a:gd name="T2" fmla="*/ 102 w 410"/>
                  <a:gd name="T3" fmla="*/ 0 h 376"/>
                  <a:gd name="T4" fmla="*/ 205 w 410"/>
                  <a:gd name="T5" fmla="*/ 141 h 376"/>
                  <a:gd name="T6" fmla="*/ 305 w 410"/>
                  <a:gd name="T7" fmla="*/ 0 h 376"/>
                  <a:gd name="T8" fmla="*/ 241 w 410"/>
                  <a:gd name="T9" fmla="*/ 165 h 376"/>
                  <a:gd name="T10" fmla="*/ 409 w 410"/>
                  <a:gd name="T11" fmla="*/ 188 h 376"/>
                  <a:gd name="T12" fmla="*/ 240 w 410"/>
                  <a:gd name="T13" fmla="*/ 210 h 376"/>
                  <a:gd name="T14" fmla="*/ 305 w 410"/>
                  <a:gd name="T15" fmla="*/ 375 h 376"/>
                  <a:gd name="T16" fmla="*/ 205 w 410"/>
                  <a:gd name="T17" fmla="*/ 234 h 376"/>
                  <a:gd name="T18" fmla="*/ 102 w 410"/>
                  <a:gd name="T19" fmla="*/ 375 h 376"/>
                  <a:gd name="T20" fmla="*/ 166 w 410"/>
                  <a:gd name="T21" fmla="*/ 211 h 376"/>
                  <a:gd name="T22" fmla="*/ 0 w 410"/>
                  <a:gd name="T23" fmla="*/ 188 h 376"/>
                  <a:gd name="T24" fmla="*/ 167 w 410"/>
                  <a:gd name="T25" fmla="*/ 165 h 37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0" h="376">
                    <a:moveTo>
                      <a:pt x="167" y="165"/>
                    </a:moveTo>
                    <a:lnTo>
                      <a:pt x="102" y="0"/>
                    </a:lnTo>
                    <a:lnTo>
                      <a:pt x="205" y="141"/>
                    </a:lnTo>
                    <a:lnTo>
                      <a:pt x="305" y="0"/>
                    </a:lnTo>
                    <a:lnTo>
                      <a:pt x="241" y="165"/>
                    </a:lnTo>
                    <a:lnTo>
                      <a:pt x="409" y="188"/>
                    </a:lnTo>
                    <a:lnTo>
                      <a:pt x="240" y="210"/>
                    </a:lnTo>
                    <a:lnTo>
                      <a:pt x="305" y="375"/>
                    </a:lnTo>
                    <a:lnTo>
                      <a:pt x="205" y="234"/>
                    </a:lnTo>
                    <a:lnTo>
                      <a:pt x="102" y="375"/>
                    </a:lnTo>
                    <a:lnTo>
                      <a:pt x="166" y="211"/>
                    </a:lnTo>
                    <a:lnTo>
                      <a:pt x="0" y="188"/>
                    </a:lnTo>
                    <a:lnTo>
                      <a:pt x="167" y="165"/>
                    </a:lnTo>
                  </a:path>
                </a:pathLst>
              </a:custGeom>
              <a:solidFill>
                <a:srgbClr val="5A79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47"/>
              <p:cNvSpPr>
                <a:spLocks/>
              </p:cNvSpPr>
              <p:nvPr/>
            </p:nvSpPr>
            <p:spPr bwMode="auto">
              <a:xfrm>
                <a:off x="562" y="332"/>
                <a:ext cx="211" cy="260"/>
              </a:xfrm>
              <a:custGeom>
                <a:avLst/>
                <a:gdLst>
                  <a:gd name="T0" fmla="*/ 0 w 211"/>
                  <a:gd name="T1" fmla="*/ 66 h 260"/>
                  <a:gd name="T2" fmla="*/ 93 w 211"/>
                  <a:gd name="T3" fmla="*/ 107 h 260"/>
                  <a:gd name="T4" fmla="*/ 106 w 211"/>
                  <a:gd name="T5" fmla="*/ 0 h 260"/>
                  <a:gd name="T6" fmla="*/ 118 w 211"/>
                  <a:gd name="T7" fmla="*/ 107 h 260"/>
                  <a:gd name="T8" fmla="*/ 210 w 211"/>
                  <a:gd name="T9" fmla="*/ 66 h 260"/>
                  <a:gd name="T10" fmla="*/ 130 w 211"/>
                  <a:gd name="T11" fmla="*/ 130 h 260"/>
                  <a:gd name="T12" fmla="*/ 210 w 211"/>
                  <a:gd name="T13" fmla="*/ 195 h 260"/>
                  <a:gd name="T14" fmla="*/ 118 w 211"/>
                  <a:gd name="T15" fmla="*/ 152 h 260"/>
                  <a:gd name="T16" fmla="*/ 106 w 211"/>
                  <a:gd name="T17" fmla="*/ 259 h 260"/>
                  <a:gd name="T18" fmla="*/ 93 w 211"/>
                  <a:gd name="T19" fmla="*/ 152 h 260"/>
                  <a:gd name="T20" fmla="*/ 0 w 211"/>
                  <a:gd name="T21" fmla="*/ 195 h 260"/>
                  <a:gd name="T22" fmla="*/ 81 w 211"/>
                  <a:gd name="T23" fmla="*/ 130 h 260"/>
                  <a:gd name="T24" fmla="*/ 0 w 211"/>
                  <a:gd name="T25" fmla="*/ 66 h 2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1" h="260">
                    <a:moveTo>
                      <a:pt x="0" y="66"/>
                    </a:moveTo>
                    <a:lnTo>
                      <a:pt x="93" y="107"/>
                    </a:lnTo>
                    <a:lnTo>
                      <a:pt x="106" y="0"/>
                    </a:lnTo>
                    <a:lnTo>
                      <a:pt x="118" y="107"/>
                    </a:lnTo>
                    <a:lnTo>
                      <a:pt x="210" y="66"/>
                    </a:lnTo>
                    <a:lnTo>
                      <a:pt x="130" y="130"/>
                    </a:lnTo>
                    <a:lnTo>
                      <a:pt x="210" y="195"/>
                    </a:lnTo>
                    <a:lnTo>
                      <a:pt x="118" y="152"/>
                    </a:lnTo>
                    <a:lnTo>
                      <a:pt x="106" y="259"/>
                    </a:lnTo>
                    <a:lnTo>
                      <a:pt x="93" y="152"/>
                    </a:lnTo>
                    <a:lnTo>
                      <a:pt x="0" y="195"/>
                    </a:lnTo>
                    <a:lnTo>
                      <a:pt x="81" y="130"/>
                    </a:lnTo>
                    <a:lnTo>
                      <a:pt x="0" y="66"/>
                    </a:lnTo>
                  </a:path>
                </a:pathLst>
              </a:custGeom>
              <a:solidFill>
                <a:srgbClr val="6885C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48"/>
              <p:cNvSpPr>
                <a:spLocks/>
              </p:cNvSpPr>
              <p:nvPr/>
            </p:nvSpPr>
            <p:spPr bwMode="auto">
              <a:xfrm>
                <a:off x="477" y="287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solidFill>
                <a:srgbClr val="6885C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Freeform 49"/>
              <p:cNvSpPr>
                <a:spLocks/>
              </p:cNvSpPr>
              <p:nvPr/>
            </p:nvSpPr>
            <p:spPr bwMode="auto">
              <a:xfrm>
                <a:off x="568" y="340"/>
                <a:ext cx="199" cy="245"/>
              </a:xfrm>
              <a:custGeom>
                <a:avLst/>
                <a:gdLst>
                  <a:gd name="T0" fmla="*/ 0 w 199"/>
                  <a:gd name="T1" fmla="*/ 60 h 245"/>
                  <a:gd name="T2" fmla="*/ 87 w 199"/>
                  <a:gd name="T3" fmla="*/ 99 h 245"/>
                  <a:gd name="T4" fmla="*/ 100 w 199"/>
                  <a:gd name="T5" fmla="*/ 0 h 245"/>
                  <a:gd name="T6" fmla="*/ 111 w 199"/>
                  <a:gd name="T7" fmla="*/ 99 h 245"/>
                  <a:gd name="T8" fmla="*/ 198 w 199"/>
                  <a:gd name="T9" fmla="*/ 60 h 245"/>
                  <a:gd name="T10" fmla="*/ 124 w 199"/>
                  <a:gd name="T11" fmla="*/ 122 h 245"/>
                  <a:gd name="T12" fmla="*/ 198 w 199"/>
                  <a:gd name="T13" fmla="*/ 182 h 245"/>
                  <a:gd name="T14" fmla="*/ 111 w 199"/>
                  <a:gd name="T15" fmla="*/ 144 h 245"/>
                  <a:gd name="T16" fmla="*/ 100 w 199"/>
                  <a:gd name="T17" fmla="*/ 244 h 245"/>
                  <a:gd name="T18" fmla="*/ 87 w 199"/>
                  <a:gd name="T19" fmla="*/ 144 h 245"/>
                  <a:gd name="T20" fmla="*/ 0 w 199"/>
                  <a:gd name="T21" fmla="*/ 182 h 245"/>
                  <a:gd name="T22" fmla="*/ 75 w 199"/>
                  <a:gd name="T23" fmla="*/ 122 h 245"/>
                  <a:gd name="T24" fmla="*/ 0 w 199"/>
                  <a:gd name="T25" fmla="*/ 60 h 24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9" h="245">
                    <a:moveTo>
                      <a:pt x="0" y="60"/>
                    </a:moveTo>
                    <a:lnTo>
                      <a:pt x="87" y="99"/>
                    </a:lnTo>
                    <a:lnTo>
                      <a:pt x="100" y="0"/>
                    </a:lnTo>
                    <a:lnTo>
                      <a:pt x="111" y="99"/>
                    </a:lnTo>
                    <a:lnTo>
                      <a:pt x="198" y="60"/>
                    </a:lnTo>
                    <a:lnTo>
                      <a:pt x="124" y="122"/>
                    </a:lnTo>
                    <a:lnTo>
                      <a:pt x="198" y="182"/>
                    </a:lnTo>
                    <a:lnTo>
                      <a:pt x="111" y="144"/>
                    </a:lnTo>
                    <a:lnTo>
                      <a:pt x="100" y="244"/>
                    </a:lnTo>
                    <a:lnTo>
                      <a:pt x="87" y="144"/>
                    </a:lnTo>
                    <a:lnTo>
                      <a:pt x="0" y="182"/>
                    </a:lnTo>
                    <a:lnTo>
                      <a:pt x="75" y="122"/>
                    </a:lnTo>
                    <a:lnTo>
                      <a:pt x="0" y="60"/>
                    </a:lnTo>
                  </a:path>
                </a:pathLst>
              </a:custGeom>
              <a:solidFill>
                <a:srgbClr val="7992C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Freeform 50"/>
              <p:cNvSpPr>
                <a:spLocks/>
              </p:cNvSpPr>
              <p:nvPr/>
            </p:nvSpPr>
            <p:spPr bwMode="auto">
              <a:xfrm>
                <a:off x="492" y="302"/>
                <a:ext cx="351" cy="321"/>
              </a:xfrm>
              <a:custGeom>
                <a:avLst/>
                <a:gdLst>
                  <a:gd name="T0" fmla="*/ 138 w 351"/>
                  <a:gd name="T1" fmla="*/ 138 h 321"/>
                  <a:gd name="T2" fmla="*/ 89 w 351"/>
                  <a:gd name="T3" fmla="*/ 0 h 321"/>
                  <a:gd name="T4" fmla="*/ 176 w 351"/>
                  <a:gd name="T5" fmla="*/ 113 h 321"/>
                  <a:gd name="T6" fmla="*/ 263 w 351"/>
                  <a:gd name="T7" fmla="*/ 0 h 321"/>
                  <a:gd name="T8" fmla="*/ 212 w 351"/>
                  <a:gd name="T9" fmla="*/ 138 h 321"/>
                  <a:gd name="T10" fmla="*/ 350 w 351"/>
                  <a:gd name="T11" fmla="*/ 160 h 321"/>
                  <a:gd name="T12" fmla="*/ 211 w 351"/>
                  <a:gd name="T13" fmla="*/ 181 h 321"/>
                  <a:gd name="T14" fmla="*/ 263 w 351"/>
                  <a:gd name="T15" fmla="*/ 319 h 321"/>
                  <a:gd name="T16" fmla="*/ 176 w 351"/>
                  <a:gd name="T17" fmla="*/ 206 h 321"/>
                  <a:gd name="T18" fmla="*/ 89 w 351"/>
                  <a:gd name="T19" fmla="*/ 320 h 321"/>
                  <a:gd name="T20" fmla="*/ 138 w 351"/>
                  <a:gd name="T21" fmla="*/ 182 h 321"/>
                  <a:gd name="T22" fmla="*/ 0 w 351"/>
                  <a:gd name="T23" fmla="*/ 160 h 321"/>
                  <a:gd name="T24" fmla="*/ 138 w 351"/>
                  <a:gd name="T25" fmla="*/ 138 h 3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51" h="321">
                    <a:moveTo>
                      <a:pt x="138" y="138"/>
                    </a:moveTo>
                    <a:lnTo>
                      <a:pt x="89" y="0"/>
                    </a:lnTo>
                    <a:lnTo>
                      <a:pt x="176" y="113"/>
                    </a:lnTo>
                    <a:lnTo>
                      <a:pt x="263" y="0"/>
                    </a:lnTo>
                    <a:lnTo>
                      <a:pt x="212" y="138"/>
                    </a:lnTo>
                    <a:lnTo>
                      <a:pt x="350" y="160"/>
                    </a:lnTo>
                    <a:lnTo>
                      <a:pt x="211" y="181"/>
                    </a:lnTo>
                    <a:lnTo>
                      <a:pt x="263" y="319"/>
                    </a:lnTo>
                    <a:lnTo>
                      <a:pt x="176" y="206"/>
                    </a:lnTo>
                    <a:lnTo>
                      <a:pt x="89" y="320"/>
                    </a:lnTo>
                    <a:lnTo>
                      <a:pt x="138" y="182"/>
                    </a:lnTo>
                    <a:lnTo>
                      <a:pt x="0" y="160"/>
                    </a:lnTo>
                    <a:lnTo>
                      <a:pt x="138" y="138"/>
                    </a:lnTo>
                  </a:path>
                </a:pathLst>
              </a:custGeom>
              <a:solidFill>
                <a:srgbClr val="7992C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Freeform 51"/>
              <p:cNvSpPr>
                <a:spLocks/>
              </p:cNvSpPr>
              <p:nvPr/>
            </p:nvSpPr>
            <p:spPr bwMode="auto">
              <a:xfrm>
                <a:off x="574" y="347"/>
                <a:ext cx="187" cy="231"/>
              </a:xfrm>
              <a:custGeom>
                <a:avLst/>
                <a:gdLst>
                  <a:gd name="T0" fmla="*/ 0 w 187"/>
                  <a:gd name="T1" fmla="*/ 58 h 231"/>
                  <a:gd name="T2" fmla="*/ 81 w 187"/>
                  <a:gd name="T3" fmla="*/ 92 h 231"/>
                  <a:gd name="T4" fmla="*/ 94 w 187"/>
                  <a:gd name="T5" fmla="*/ 0 h 231"/>
                  <a:gd name="T6" fmla="*/ 105 w 187"/>
                  <a:gd name="T7" fmla="*/ 92 h 231"/>
                  <a:gd name="T8" fmla="*/ 186 w 187"/>
                  <a:gd name="T9" fmla="*/ 58 h 231"/>
                  <a:gd name="T10" fmla="*/ 118 w 187"/>
                  <a:gd name="T11" fmla="*/ 115 h 231"/>
                  <a:gd name="T12" fmla="*/ 186 w 187"/>
                  <a:gd name="T13" fmla="*/ 173 h 231"/>
                  <a:gd name="T14" fmla="*/ 105 w 187"/>
                  <a:gd name="T15" fmla="*/ 137 h 231"/>
                  <a:gd name="T16" fmla="*/ 94 w 187"/>
                  <a:gd name="T17" fmla="*/ 230 h 231"/>
                  <a:gd name="T18" fmla="*/ 81 w 187"/>
                  <a:gd name="T19" fmla="*/ 137 h 231"/>
                  <a:gd name="T20" fmla="*/ 0 w 187"/>
                  <a:gd name="T21" fmla="*/ 173 h 231"/>
                  <a:gd name="T22" fmla="*/ 69 w 187"/>
                  <a:gd name="T23" fmla="*/ 115 h 231"/>
                  <a:gd name="T24" fmla="*/ 0 w 187"/>
                  <a:gd name="T25" fmla="*/ 58 h 2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87" h="231">
                    <a:moveTo>
                      <a:pt x="0" y="58"/>
                    </a:moveTo>
                    <a:lnTo>
                      <a:pt x="81" y="92"/>
                    </a:lnTo>
                    <a:lnTo>
                      <a:pt x="94" y="0"/>
                    </a:lnTo>
                    <a:lnTo>
                      <a:pt x="105" y="92"/>
                    </a:lnTo>
                    <a:lnTo>
                      <a:pt x="186" y="58"/>
                    </a:lnTo>
                    <a:lnTo>
                      <a:pt x="118" y="115"/>
                    </a:lnTo>
                    <a:lnTo>
                      <a:pt x="186" y="173"/>
                    </a:lnTo>
                    <a:lnTo>
                      <a:pt x="105" y="137"/>
                    </a:lnTo>
                    <a:lnTo>
                      <a:pt x="94" y="230"/>
                    </a:lnTo>
                    <a:lnTo>
                      <a:pt x="81" y="137"/>
                    </a:lnTo>
                    <a:lnTo>
                      <a:pt x="0" y="173"/>
                    </a:lnTo>
                    <a:lnTo>
                      <a:pt x="69" y="115"/>
                    </a:lnTo>
                    <a:lnTo>
                      <a:pt x="0" y="58"/>
                    </a:lnTo>
                  </a:path>
                </a:pathLst>
              </a:custGeom>
              <a:solidFill>
                <a:srgbClr val="8BA0C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52"/>
              <p:cNvSpPr>
                <a:spLocks/>
              </p:cNvSpPr>
              <p:nvPr/>
            </p:nvSpPr>
            <p:spPr bwMode="auto">
              <a:xfrm>
                <a:off x="507" y="315"/>
                <a:ext cx="322" cy="295"/>
              </a:xfrm>
              <a:custGeom>
                <a:avLst/>
                <a:gdLst>
                  <a:gd name="T0" fmla="*/ 123 w 322"/>
                  <a:gd name="T1" fmla="*/ 125 h 295"/>
                  <a:gd name="T2" fmla="*/ 81 w 322"/>
                  <a:gd name="T3" fmla="*/ 0 h 295"/>
                  <a:gd name="T4" fmla="*/ 161 w 322"/>
                  <a:gd name="T5" fmla="*/ 100 h 295"/>
                  <a:gd name="T6" fmla="*/ 240 w 322"/>
                  <a:gd name="T7" fmla="*/ 0 h 295"/>
                  <a:gd name="T8" fmla="*/ 197 w 322"/>
                  <a:gd name="T9" fmla="*/ 125 h 295"/>
                  <a:gd name="T10" fmla="*/ 321 w 322"/>
                  <a:gd name="T11" fmla="*/ 147 h 295"/>
                  <a:gd name="T12" fmla="*/ 196 w 322"/>
                  <a:gd name="T13" fmla="*/ 168 h 295"/>
                  <a:gd name="T14" fmla="*/ 240 w 322"/>
                  <a:gd name="T15" fmla="*/ 293 h 295"/>
                  <a:gd name="T16" fmla="*/ 161 w 322"/>
                  <a:gd name="T17" fmla="*/ 193 h 295"/>
                  <a:gd name="T18" fmla="*/ 81 w 322"/>
                  <a:gd name="T19" fmla="*/ 294 h 295"/>
                  <a:gd name="T20" fmla="*/ 122 w 322"/>
                  <a:gd name="T21" fmla="*/ 170 h 295"/>
                  <a:gd name="T22" fmla="*/ 0 w 322"/>
                  <a:gd name="T23" fmla="*/ 147 h 295"/>
                  <a:gd name="T24" fmla="*/ 123 w 322"/>
                  <a:gd name="T25" fmla="*/ 125 h 29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22" h="295">
                    <a:moveTo>
                      <a:pt x="123" y="125"/>
                    </a:moveTo>
                    <a:lnTo>
                      <a:pt x="81" y="0"/>
                    </a:lnTo>
                    <a:lnTo>
                      <a:pt x="161" y="100"/>
                    </a:lnTo>
                    <a:lnTo>
                      <a:pt x="240" y="0"/>
                    </a:lnTo>
                    <a:lnTo>
                      <a:pt x="197" y="125"/>
                    </a:lnTo>
                    <a:lnTo>
                      <a:pt x="321" y="147"/>
                    </a:lnTo>
                    <a:lnTo>
                      <a:pt x="196" y="168"/>
                    </a:lnTo>
                    <a:lnTo>
                      <a:pt x="240" y="293"/>
                    </a:lnTo>
                    <a:lnTo>
                      <a:pt x="161" y="193"/>
                    </a:lnTo>
                    <a:lnTo>
                      <a:pt x="81" y="294"/>
                    </a:lnTo>
                    <a:lnTo>
                      <a:pt x="122" y="170"/>
                    </a:lnTo>
                    <a:lnTo>
                      <a:pt x="0" y="147"/>
                    </a:lnTo>
                    <a:lnTo>
                      <a:pt x="123" y="125"/>
                    </a:lnTo>
                  </a:path>
                </a:pathLst>
              </a:custGeom>
              <a:solidFill>
                <a:srgbClr val="8BA0C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53"/>
              <p:cNvSpPr>
                <a:spLocks/>
              </p:cNvSpPr>
              <p:nvPr/>
            </p:nvSpPr>
            <p:spPr bwMode="auto">
              <a:xfrm>
                <a:off x="580" y="354"/>
                <a:ext cx="176" cy="217"/>
              </a:xfrm>
              <a:custGeom>
                <a:avLst/>
                <a:gdLst>
                  <a:gd name="T0" fmla="*/ 0 w 176"/>
                  <a:gd name="T1" fmla="*/ 55 h 217"/>
                  <a:gd name="T2" fmla="*/ 76 w 176"/>
                  <a:gd name="T3" fmla="*/ 85 h 217"/>
                  <a:gd name="T4" fmla="*/ 88 w 176"/>
                  <a:gd name="T5" fmla="*/ 0 h 217"/>
                  <a:gd name="T6" fmla="*/ 99 w 176"/>
                  <a:gd name="T7" fmla="*/ 85 h 217"/>
                  <a:gd name="T8" fmla="*/ 174 w 176"/>
                  <a:gd name="T9" fmla="*/ 53 h 217"/>
                  <a:gd name="T10" fmla="*/ 112 w 176"/>
                  <a:gd name="T11" fmla="*/ 108 h 217"/>
                  <a:gd name="T12" fmla="*/ 175 w 176"/>
                  <a:gd name="T13" fmla="*/ 161 h 217"/>
                  <a:gd name="T14" fmla="*/ 99 w 176"/>
                  <a:gd name="T15" fmla="*/ 130 h 217"/>
                  <a:gd name="T16" fmla="*/ 88 w 176"/>
                  <a:gd name="T17" fmla="*/ 216 h 217"/>
                  <a:gd name="T18" fmla="*/ 76 w 176"/>
                  <a:gd name="T19" fmla="*/ 130 h 217"/>
                  <a:gd name="T20" fmla="*/ 0 w 176"/>
                  <a:gd name="T21" fmla="*/ 161 h 217"/>
                  <a:gd name="T22" fmla="*/ 63 w 176"/>
                  <a:gd name="T23" fmla="*/ 108 h 217"/>
                  <a:gd name="T24" fmla="*/ 0 w 176"/>
                  <a:gd name="T25" fmla="*/ 55 h 21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6" h="217">
                    <a:moveTo>
                      <a:pt x="0" y="55"/>
                    </a:moveTo>
                    <a:lnTo>
                      <a:pt x="76" y="85"/>
                    </a:lnTo>
                    <a:lnTo>
                      <a:pt x="88" y="0"/>
                    </a:lnTo>
                    <a:lnTo>
                      <a:pt x="99" y="85"/>
                    </a:lnTo>
                    <a:lnTo>
                      <a:pt x="174" y="53"/>
                    </a:lnTo>
                    <a:lnTo>
                      <a:pt x="112" y="108"/>
                    </a:lnTo>
                    <a:lnTo>
                      <a:pt x="175" y="161"/>
                    </a:lnTo>
                    <a:lnTo>
                      <a:pt x="99" y="130"/>
                    </a:lnTo>
                    <a:lnTo>
                      <a:pt x="88" y="216"/>
                    </a:lnTo>
                    <a:lnTo>
                      <a:pt x="76" y="130"/>
                    </a:lnTo>
                    <a:lnTo>
                      <a:pt x="0" y="161"/>
                    </a:lnTo>
                    <a:lnTo>
                      <a:pt x="63" y="108"/>
                    </a:lnTo>
                    <a:lnTo>
                      <a:pt x="0" y="55"/>
                    </a:lnTo>
                  </a:path>
                </a:pathLst>
              </a:custGeom>
              <a:solidFill>
                <a:srgbClr val="A0B0C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54"/>
              <p:cNvSpPr>
                <a:spLocks/>
              </p:cNvSpPr>
              <p:nvPr/>
            </p:nvSpPr>
            <p:spPr bwMode="auto">
              <a:xfrm>
                <a:off x="521" y="328"/>
                <a:ext cx="294" cy="269"/>
              </a:xfrm>
              <a:custGeom>
                <a:avLst/>
                <a:gdLst>
                  <a:gd name="T0" fmla="*/ 109 w 294"/>
                  <a:gd name="T1" fmla="*/ 112 h 269"/>
                  <a:gd name="T2" fmla="*/ 74 w 294"/>
                  <a:gd name="T3" fmla="*/ 0 h 269"/>
                  <a:gd name="T4" fmla="*/ 147 w 294"/>
                  <a:gd name="T5" fmla="*/ 87 h 269"/>
                  <a:gd name="T6" fmla="*/ 219 w 294"/>
                  <a:gd name="T7" fmla="*/ 0 h 269"/>
                  <a:gd name="T8" fmla="*/ 183 w 294"/>
                  <a:gd name="T9" fmla="*/ 112 h 269"/>
                  <a:gd name="T10" fmla="*/ 293 w 294"/>
                  <a:gd name="T11" fmla="*/ 134 h 269"/>
                  <a:gd name="T12" fmla="*/ 182 w 294"/>
                  <a:gd name="T13" fmla="*/ 155 h 269"/>
                  <a:gd name="T14" fmla="*/ 219 w 294"/>
                  <a:gd name="T15" fmla="*/ 267 h 269"/>
                  <a:gd name="T16" fmla="*/ 147 w 294"/>
                  <a:gd name="T17" fmla="*/ 180 h 269"/>
                  <a:gd name="T18" fmla="*/ 74 w 294"/>
                  <a:gd name="T19" fmla="*/ 268 h 269"/>
                  <a:gd name="T20" fmla="*/ 108 w 294"/>
                  <a:gd name="T21" fmla="*/ 157 h 269"/>
                  <a:gd name="T22" fmla="*/ 0 w 294"/>
                  <a:gd name="T23" fmla="*/ 134 h 269"/>
                  <a:gd name="T24" fmla="*/ 109 w 294"/>
                  <a:gd name="T25" fmla="*/ 112 h 26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4" h="269">
                    <a:moveTo>
                      <a:pt x="109" y="112"/>
                    </a:moveTo>
                    <a:lnTo>
                      <a:pt x="74" y="0"/>
                    </a:lnTo>
                    <a:lnTo>
                      <a:pt x="147" y="87"/>
                    </a:lnTo>
                    <a:lnTo>
                      <a:pt x="219" y="0"/>
                    </a:lnTo>
                    <a:lnTo>
                      <a:pt x="183" y="112"/>
                    </a:lnTo>
                    <a:lnTo>
                      <a:pt x="293" y="134"/>
                    </a:lnTo>
                    <a:lnTo>
                      <a:pt x="182" y="155"/>
                    </a:lnTo>
                    <a:lnTo>
                      <a:pt x="219" y="267"/>
                    </a:lnTo>
                    <a:lnTo>
                      <a:pt x="147" y="180"/>
                    </a:lnTo>
                    <a:lnTo>
                      <a:pt x="74" y="268"/>
                    </a:lnTo>
                    <a:lnTo>
                      <a:pt x="108" y="157"/>
                    </a:lnTo>
                    <a:lnTo>
                      <a:pt x="0" y="134"/>
                    </a:lnTo>
                    <a:lnTo>
                      <a:pt x="109" y="112"/>
                    </a:lnTo>
                  </a:path>
                </a:pathLst>
              </a:custGeom>
              <a:solidFill>
                <a:srgbClr val="A0B0CE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Freeform 55"/>
              <p:cNvSpPr>
                <a:spLocks/>
              </p:cNvSpPr>
              <p:nvPr/>
            </p:nvSpPr>
            <p:spPr bwMode="auto">
              <a:xfrm>
                <a:off x="586" y="361"/>
                <a:ext cx="164" cy="202"/>
              </a:xfrm>
              <a:custGeom>
                <a:avLst/>
                <a:gdLst>
                  <a:gd name="T0" fmla="*/ 0 w 164"/>
                  <a:gd name="T1" fmla="*/ 51 h 202"/>
                  <a:gd name="T2" fmla="*/ 70 w 164"/>
                  <a:gd name="T3" fmla="*/ 78 h 202"/>
                  <a:gd name="T4" fmla="*/ 82 w 164"/>
                  <a:gd name="T5" fmla="*/ 0 h 202"/>
                  <a:gd name="T6" fmla="*/ 93 w 164"/>
                  <a:gd name="T7" fmla="*/ 78 h 202"/>
                  <a:gd name="T8" fmla="*/ 162 w 164"/>
                  <a:gd name="T9" fmla="*/ 51 h 202"/>
                  <a:gd name="T10" fmla="*/ 106 w 164"/>
                  <a:gd name="T11" fmla="*/ 101 h 202"/>
                  <a:gd name="T12" fmla="*/ 163 w 164"/>
                  <a:gd name="T13" fmla="*/ 150 h 202"/>
                  <a:gd name="T14" fmla="*/ 93 w 164"/>
                  <a:gd name="T15" fmla="*/ 123 h 202"/>
                  <a:gd name="T16" fmla="*/ 82 w 164"/>
                  <a:gd name="T17" fmla="*/ 201 h 202"/>
                  <a:gd name="T18" fmla="*/ 70 w 164"/>
                  <a:gd name="T19" fmla="*/ 123 h 202"/>
                  <a:gd name="T20" fmla="*/ 0 w 164"/>
                  <a:gd name="T21" fmla="*/ 150 h 202"/>
                  <a:gd name="T22" fmla="*/ 57 w 164"/>
                  <a:gd name="T23" fmla="*/ 101 h 202"/>
                  <a:gd name="T24" fmla="*/ 0 w 164"/>
                  <a:gd name="T25" fmla="*/ 51 h 20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64" h="202">
                    <a:moveTo>
                      <a:pt x="0" y="51"/>
                    </a:moveTo>
                    <a:lnTo>
                      <a:pt x="70" y="78"/>
                    </a:lnTo>
                    <a:lnTo>
                      <a:pt x="82" y="0"/>
                    </a:lnTo>
                    <a:lnTo>
                      <a:pt x="93" y="78"/>
                    </a:lnTo>
                    <a:lnTo>
                      <a:pt x="162" y="51"/>
                    </a:lnTo>
                    <a:lnTo>
                      <a:pt x="106" y="101"/>
                    </a:lnTo>
                    <a:lnTo>
                      <a:pt x="163" y="150"/>
                    </a:lnTo>
                    <a:lnTo>
                      <a:pt x="93" y="123"/>
                    </a:lnTo>
                    <a:lnTo>
                      <a:pt x="82" y="201"/>
                    </a:lnTo>
                    <a:lnTo>
                      <a:pt x="70" y="123"/>
                    </a:lnTo>
                    <a:lnTo>
                      <a:pt x="0" y="150"/>
                    </a:lnTo>
                    <a:lnTo>
                      <a:pt x="57" y="101"/>
                    </a:lnTo>
                    <a:lnTo>
                      <a:pt x="0" y="51"/>
                    </a:lnTo>
                  </a:path>
                </a:pathLst>
              </a:custGeom>
              <a:solidFill>
                <a:srgbClr val="B9C2D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Freeform 56"/>
              <p:cNvSpPr>
                <a:spLocks/>
              </p:cNvSpPr>
              <p:nvPr/>
            </p:nvSpPr>
            <p:spPr bwMode="auto">
              <a:xfrm>
                <a:off x="535" y="341"/>
                <a:ext cx="265" cy="242"/>
              </a:xfrm>
              <a:custGeom>
                <a:avLst/>
                <a:gdLst>
                  <a:gd name="T0" fmla="*/ 95 w 265"/>
                  <a:gd name="T1" fmla="*/ 99 h 242"/>
                  <a:gd name="T2" fmla="*/ 67 w 265"/>
                  <a:gd name="T3" fmla="*/ 0 h 242"/>
                  <a:gd name="T4" fmla="*/ 133 w 265"/>
                  <a:gd name="T5" fmla="*/ 75 h 242"/>
                  <a:gd name="T6" fmla="*/ 199 w 265"/>
                  <a:gd name="T7" fmla="*/ 0 h 242"/>
                  <a:gd name="T8" fmla="*/ 169 w 265"/>
                  <a:gd name="T9" fmla="*/ 99 h 242"/>
                  <a:gd name="T10" fmla="*/ 264 w 265"/>
                  <a:gd name="T11" fmla="*/ 121 h 242"/>
                  <a:gd name="T12" fmla="*/ 168 w 265"/>
                  <a:gd name="T13" fmla="*/ 142 h 242"/>
                  <a:gd name="T14" fmla="*/ 199 w 265"/>
                  <a:gd name="T15" fmla="*/ 241 h 242"/>
                  <a:gd name="T16" fmla="*/ 133 w 265"/>
                  <a:gd name="T17" fmla="*/ 166 h 242"/>
                  <a:gd name="T18" fmla="*/ 67 w 265"/>
                  <a:gd name="T19" fmla="*/ 241 h 242"/>
                  <a:gd name="T20" fmla="*/ 95 w 265"/>
                  <a:gd name="T21" fmla="*/ 143 h 242"/>
                  <a:gd name="T22" fmla="*/ 0 w 265"/>
                  <a:gd name="T23" fmla="*/ 121 h 242"/>
                  <a:gd name="T24" fmla="*/ 95 w 265"/>
                  <a:gd name="T25" fmla="*/ 99 h 24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5" h="242">
                    <a:moveTo>
                      <a:pt x="95" y="99"/>
                    </a:moveTo>
                    <a:lnTo>
                      <a:pt x="67" y="0"/>
                    </a:lnTo>
                    <a:lnTo>
                      <a:pt x="133" y="75"/>
                    </a:lnTo>
                    <a:lnTo>
                      <a:pt x="199" y="0"/>
                    </a:lnTo>
                    <a:lnTo>
                      <a:pt x="169" y="99"/>
                    </a:lnTo>
                    <a:lnTo>
                      <a:pt x="264" y="121"/>
                    </a:lnTo>
                    <a:lnTo>
                      <a:pt x="168" y="142"/>
                    </a:lnTo>
                    <a:lnTo>
                      <a:pt x="199" y="241"/>
                    </a:lnTo>
                    <a:lnTo>
                      <a:pt x="133" y="166"/>
                    </a:lnTo>
                    <a:lnTo>
                      <a:pt x="67" y="241"/>
                    </a:lnTo>
                    <a:lnTo>
                      <a:pt x="95" y="143"/>
                    </a:lnTo>
                    <a:lnTo>
                      <a:pt x="0" y="121"/>
                    </a:lnTo>
                    <a:lnTo>
                      <a:pt x="95" y="99"/>
                    </a:lnTo>
                  </a:path>
                </a:pathLst>
              </a:custGeom>
              <a:solidFill>
                <a:srgbClr val="B9C2D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Freeform 57"/>
              <p:cNvSpPr>
                <a:spLocks/>
              </p:cNvSpPr>
              <p:nvPr/>
            </p:nvSpPr>
            <p:spPr bwMode="auto">
              <a:xfrm>
                <a:off x="592" y="368"/>
                <a:ext cx="152" cy="188"/>
              </a:xfrm>
              <a:custGeom>
                <a:avLst/>
                <a:gdLst>
                  <a:gd name="T0" fmla="*/ 0 w 152"/>
                  <a:gd name="T1" fmla="*/ 48 h 188"/>
                  <a:gd name="T2" fmla="*/ 64 w 152"/>
                  <a:gd name="T3" fmla="*/ 71 h 188"/>
                  <a:gd name="T4" fmla="*/ 76 w 152"/>
                  <a:gd name="T5" fmla="*/ 0 h 188"/>
                  <a:gd name="T6" fmla="*/ 87 w 152"/>
                  <a:gd name="T7" fmla="*/ 71 h 188"/>
                  <a:gd name="T8" fmla="*/ 151 w 152"/>
                  <a:gd name="T9" fmla="*/ 48 h 188"/>
                  <a:gd name="T10" fmla="*/ 100 w 152"/>
                  <a:gd name="T11" fmla="*/ 94 h 188"/>
                  <a:gd name="T12" fmla="*/ 151 w 152"/>
                  <a:gd name="T13" fmla="*/ 141 h 188"/>
                  <a:gd name="T14" fmla="*/ 87 w 152"/>
                  <a:gd name="T15" fmla="*/ 116 h 188"/>
                  <a:gd name="T16" fmla="*/ 76 w 152"/>
                  <a:gd name="T17" fmla="*/ 187 h 188"/>
                  <a:gd name="T18" fmla="*/ 64 w 152"/>
                  <a:gd name="T19" fmla="*/ 116 h 188"/>
                  <a:gd name="T20" fmla="*/ 0 w 152"/>
                  <a:gd name="T21" fmla="*/ 141 h 188"/>
                  <a:gd name="T22" fmla="*/ 51 w 152"/>
                  <a:gd name="T23" fmla="*/ 94 h 188"/>
                  <a:gd name="T24" fmla="*/ 0 w 152"/>
                  <a:gd name="T25" fmla="*/ 48 h 1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2" h="188">
                    <a:moveTo>
                      <a:pt x="0" y="48"/>
                    </a:moveTo>
                    <a:lnTo>
                      <a:pt x="64" y="71"/>
                    </a:lnTo>
                    <a:lnTo>
                      <a:pt x="76" y="0"/>
                    </a:lnTo>
                    <a:lnTo>
                      <a:pt x="87" y="71"/>
                    </a:lnTo>
                    <a:lnTo>
                      <a:pt x="151" y="48"/>
                    </a:lnTo>
                    <a:lnTo>
                      <a:pt x="100" y="94"/>
                    </a:lnTo>
                    <a:lnTo>
                      <a:pt x="151" y="141"/>
                    </a:lnTo>
                    <a:lnTo>
                      <a:pt x="87" y="116"/>
                    </a:lnTo>
                    <a:lnTo>
                      <a:pt x="76" y="187"/>
                    </a:lnTo>
                    <a:lnTo>
                      <a:pt x="64" y="116"/>
                    </a:lnTo>
                    <a:lnTo>
                      <a:pt x="0" y="141"/>
                    </a:lnTo>
                    <a:lnTo>
                      <a:pt x="51" y="94"/>
                    </a:lnTo>
                    <a:lnTo>
                      <a:pt x="0" y="48"/>
                    </a:lnTo>
                  </a:path>
                </a:pathLst>
              </a:custGeom>
              <a:solidFill>
                <a:srgbClr val="D9D9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Freeform 58"/>
              <p:cNvSpPr>
                <a:spLocks/>
              </p:cNvSpPr>
              <p:nvPr/>
            </p:nvSpPr>
            <p:spPr bwMode="auto">
              <a:xfrm>
                <a:off x="550" y="354"/>
                <a:ext cx="236" cy="216"/>
              </a:xfrm>
              <a:custGeom>
                <a:avLst/>
                <a:gdLst>
                  <a:gd name="T0" fmla="*/ 80 w 236"/>
                  <a:gd name="T1" fmla="*/ 86 h 216"/>
                  <a:gd name="T2" fmla="*/ 58 w 236"/>
                  <a:gd name="T3" fmla="*/ 0 h 216"/>
                  <a:gd name="T4" fmla="*/ 118 w 236"/>
                  <a:gd name="T5" fmla="*/ 62 h 216"/>
                  <a:gd name="T6" fmla="*/ 175 w 236"/>
                  <a:gd name="T7" fmla="*/ 0 h 216"/>
                  <a:gd name="T8" fmla="*/ 154 w 236"/>
                  <a:gd name="T9" fmla="*/ 86 h 216"/>
                  <a:gd name="T10" fmla="*/ 235 w 236"/>
                  <a:gd name="T11" fmla="*/ 108 h 216"/>
                  <a:gd name="T12" fmla="*/ 153 w 236"/>
                  <a:gd name="T13" fmla="*/ 129 h 216"/>
                  <a:gd name="T14" fmla="*/ 175 w 236"/>
                  <a:gd name="T15" fmla="*/ 215 h 216"/>
                  <a:gd name="T16" fmla="*/ 118 w 236"/>
                  <a:gd name="T17" fmla="*/ 153 h 216"/>
                  <a:gd name="T18" fmla="*/ 58 w 236"/>
                  <a:gd name="T19" fmla="*/ 215 h 216"/>
                  <a:gd name="T20" fmla="*/ 80 w 236"/>
                  <a:gd name="T21" fmla="*/ 130 h 216"/>
                  <a:gd name="T22" fmla="*/ 0 w 236"/>
                  <a:gd name="T23" fmla="*/ 108 h 216"/>
                  <a:gd name="T24" fmla="*/ 80 w 236"/>
                  <a:gd name="T25" fmla="*/ 86 h 21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36" h="216">
                    <a:moveTo>
                      <a:pt x="80" y="86"/>
                    </a:moveTo>
                    <a:lnTo>
                      <a:pt x="58" y="0"/>
                    </a:lnTo>
                    <a:lnTo>
                      <a:pt x="118" y="62"/>
                    </a:lnTo>
                    <a:lnTo>
                      <a:pt x="175" y="0"/>
                    </a:lnTo>
                    <a:lnTo>
                      <a:pt x="154" y="86"/>
                    </a:lnTo>
                    <a:lnTo>
                      <a:pt x="235" y="108"/>
                    </a:lnTo>
                    <a:lnTo>
                      <a:pt x="153" y="129"/>
                    </a:lnTo>
                    <a:lnTo>
                      <a:pt x="175" y="215"/>
                    </a:lnTo>
                    <a:lnTo>
                      <a:pt x="118" y="153"/>
                    </a:lnTo>
                    <a:lnTo>
                      <a:pt x="58" y="215"/>
                    </a:lnTo>
                    <a:lnTo>
                      <a:pt x="80" y="130"/>
                    </a:lnTo>
                    <a:lnTo>
                      <a:pt x="0" y="108"/>
                    </a:lnTo>
                    <a:lnTo>
                      <a:pt x="80" y="86"/>
                    </a:lnTo>
                  </a:path>
                </a:pathLst>
              </a:custGeom>
              <a:solidFill>
                <a:srgbClr val="D9D9D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59"/>
              <p:cNvSpPr>
                <a:spLocks/>
              </p:cNvSpPr>
              <p:nvPr/>
            </p:nvSpPr>
            <p:spPr bwMode="auto">
              <a:xfrm>
                <a:off x="598" y="376"/>
                <a:ext cx="140" cy="173"/>
              </a:xfrm>
              <a:custGeom>
                <a:avLst/>
                <a:gdLst>
                  <a:gd name="T0" fmla="*/ 0 w 140"/>
                  <a:gd name="T1" fmla="*/ 42 h 173"/>
                  <a:gd name="T2" fmla="*/ 58 w 140"/>
                  <a:gd name="T3" fmla="*/ 63 h 173"/>
                  <a:gd name="T4" fmla="*/ 70 w 140"/>
                  <a:gd name="T5" fmla="*/ 0 h 173"/>
                  <a:gd name="T6" fmla="*/ 81 w 140"/>
                  <a:gd name="T7" fmla="*/ 63 h 173"/>
                  <a:gd name="T8" fmla="*/ 139 w 140"/>
                  <a:gd name="T9" fmla="*/ 42 h 173"/>
                  <a:gd name="T10" fmla="*/ 94 w 140"/>
                  <a:gd name="T11" fmla="*/ 86 h 173"/>
                  <a:gd name="T12" fmla="*/ 139 w 140"/>
                  <a:gd name="T13" fmla="*/ 128 h 173"/>
                  <a:gd name="T14" fmla="*/ 81 w 140"/>
                  <a:gd name="T15" fmla="*/ 108 h 173"/>
                  <a:gd name="T16" fmla="*/ 70 w 140"/>
                  <a:gd name="T17" fmla="*/ 172 h 173"/>
                  <a:gd name="T18" fmla="*/ 58 w 140"/>
                  <a:gd name="T19" fmla="*/ 108 h 173"/>
                  <a:gd name="T20" fmla="*/ 0 w 140"/>
                  <a:gd name="T21" fmla="*/ 128 h 173"/>
                  <a:gd name="T22" fmla="*/ 45 w 140"/>
                  <a:gd name="T23" fmla="*/ 86 h 173"/>
                  <a:gd name="T24" fmla="*/ 0 w 140"/>
                  <a:gd name="T25" fmla="*/ 42 h 1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0" h="173">
                    <a:moveTo>
                      <a:pt x="0" y="42"/>
                    </a:moveTo>
                    <a:lnTo>
                      <a:pt x="58" y="63"/>
                    </a:lnTo>
                    <a:lnTo>
                      <a:pt x="70" y="0"/>
                    </a:lnTo>
                    <a:lnTo>
                      <a:pt x="81" y="63"/>
                    </a:lnTo>
                    <a:lnTo>
                      <a:pt x="139" y="42"/>
                    </a:lnTo>
                    <a:lnTo>
                      <a:pt x="94" y="86"/>
                    </a:lnTo>
                    <a:lnTo>
                      <a:pt x="139" y="128"/>
                    </a:lnTo>
                    <a:lnTo>
                      <a:pt x="81" y="108"/>
                    </a:lnTo>
                    <a:lnTo>
                      <a:pt x="70" y="172"/>
                    </a:lnTo>
                    <a:lnTo>
                      <a:pt x="58" y="108"/>
                    </a:lnTo>
                    <a:lnTo>
                      <a:pt x="0" y="128"/>
                    </a:lnTo>
                    <a:lnTo>
                      <a:pt x="45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86" name="Rectangle 6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6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b="1" i="0" dirty="0" smtClean="0"/>
              <a:t>Exodus:  the way out (Greek)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162800" cy="1752600"/>
          </a:xfrm>
        </p:spPr>
        <p:txBody>
          <a:bodyPr/>
          <a:lstStyle/>
          <a:p>
            <a:pPr marL="342900" indent="-342900"/>
            <a:r>
              <a:rPr lang="en-US" dirty="0" smtClean="0"/>
              <a:t>“These are the names” Hebrew Title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dirty="0" smtClean="0"/>
              <a:t>What was Moses relationship to God like?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noFill/>
        </p:spPr>
        <p:txBody>
          <a:bodyPr/>
          <a:lstStyle/>
          <a:p>
            <a:r>
              <a:rPr lang="en-US" dirty="0" smtClean="0"/>
              <a:t>Call of Moses, Exodus--response to prayer </a:t>
            </a:r>
          </a:p>
          <a:p>
            <a:r>
              <a:rPr lang="en-US" dirty="0" smtClean="0"/>
              <a:t>Is it ever alright to resist God’s will?</a:t>
            </a:r>
          </a:p>
          <a:p>
            <a:r>
              <a:rPr lang="en-US" dirty="0" smtClean="0"/>
              <a:t>No status (</a:t>
            </a:r>
            <a:r>
              <a:rPr lang="en-US" dirty="0" err="1" smtClean="0"/>
              <a:t>Exod</a:t>
            </a:r>
            <a:r>
              <a:rPr lang="en-US" dirty="0" smtClean="0"/>
              <a:t> 3:11)—I am with you</a:t>
            </a:r>
          </a:p>
          <a:p>
            <a:r>
              <a:rPr lang="en-US" dirty="0" smtClean="0"/>
              <a:t>No message (</a:t>
            </a:r>
            <a:r>
              <a:rPr lang="en-US" dirty="0" err="1" smtClean="0"/>
              <a:t>Exod</a:t>
            </a:r>
            <a:r>
              <a:rPr lang="en-US" dirty="0" smtClean="0"/>
              <a:t> 3:13)—YHWH/LORD</a:t>
            </a:r>
          </a:p>
          <a:p>
            <a:r>
              <a:rPr lang="en-US" dirty="0" smtClean="0"/>
              <a:t>No belief (</a:t>
            </a:r>
            <a:r>
              <a:rPr lang="en-US" dirty="0" err="1" smtClean="0"/>
              <a:t>Exod</a:t>
            </a:r>
            <a:r>
              <a:rPr lang="en-US" dirty="0" smtClean="0"/>
              <a:t> 4:1) –What’s in hand?</a:t>
            </a:r>
          </a:p>
          <a:p>
            <a:r>
              <a:rPr lang="en-US" dirty="0" smtClean="0"/>
              <a:t>No gift of speech (</a:t>
            </a:r>
            <a:r>
              <a:rPr lang="en-US" dirty="0" err="1" smtClean="0"/>
              <a:t>Exod</a:t>
            </a:r>
            <a:r>
              <a:rPr lang="en-US" dirty="0" smtClean="0"/>
              <a:t> 4:10)—Who made</a:t>
            </a:r>
          </a:p>
          <a:p>
            <a:r>
              <a:rPr lang="en-US" dirty="0" smtClean="0"/>
              <a:t>Send someone else (</a:t>
            </a:r>
            <a:r>
              <a:rPr lang="en-US" dirty="0" err="1" smtClean="0"/>
              <a:t>Exod</a:t>
            </a:r>
            <a:r>
              <a:rPr lang="en-US" dirty="0" smtClean="0"/>
              <a:t> 4:13)—Aaron, prophet? –7:1f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dirty="0" smtClean="0"/>
              <a:t>Burning bush:  angel or God?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Exod</a:t>
            </a:r>
            <a:r>
              <a:rPr lang="en-US" dirty="0" smtClean="0"/>
              <a:t> 3:2-6</a:t>
            </a:r>
          </a:p>
          <a:p>
            <a:r>
              <a:rPr lang="en-US" dirty="0" smtClean="0"/>
              <a:t>On holy ground &amp; holy things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dirty="0" smtClean="0"/>
              <a:t>What does “I am” mean?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On names in ANE</a:t>
            </a:r>
          </a:p>
          <a:p>
            <a:r>
              <a:rPr lang="en-US" u="sng" dirty="0" smtClean="0"/>
              <a:t>Self-existent one</a:t>
            </a:r>
            <a:r>
              <a:rPr lang="en-US" dirty="0" smtClean="0"/>
              <a:t>:  I am what I am (need nothing)</a:t>
            </a:r>
          </a:p>
          <a:p>
            <a:r>
              <a:rPr lang="en-US" u="sng" dirty="0" smtClean="0"/>
              <a:t>Sovereignty view</a:t>
            </a:r>
            <a:r>
              <a:rPr lang="en-US" dirty="0" smtClean="0"/>
              <a:t>:  I will be what I will be (you will see)</a:t>
            </a:r>
          </a:p>
          <a:p>
            <a:r>
              <a:rPr lang="en-US" u="sng" dirty="0" smtClean="0"/>
              <a:t>Covenant keeper</a:t>
            </a:r>
            <a:r>
              <a:rPr lang="en-US" dirty="0" smtClean="0"/>
              <a:t>:  I am what I said I would be (what I promised to the patriarchs)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00200" y="476250"/>
            <a:ext cx="6096000" cy="1276350"/>
          </a:xfrm>
        </p:spPr>
        <p:txBody>
          <a:bodyPr/>
          <a:lstStyle/>
          <a:p>
            <a:pPr>
              <a:defRPr/>
            </a:pPr>
            <a:r>
              <a:rPr lang="en-US" b="1" i="0" dirty="0" err="1" smtClean="0"/>
              <a:t>Exod</a:t>
            </a:r>
            <a:r>
              <a:rPr lang="en-US" b="1" i="0" dirty="0" smtClean="0"/>
              <a:t> 6:3 contradicts Gen 49:18?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Critical Scholarship:  Sources/Editors</a:t>
            </a:r>
          </a:p>
          <a:p>
            <a:pPr lvl="1"/>
            <a:r>
              <a:rPr lang="en-US" dirty="0" smtClean="0"/>
              <a:t>J = Jehovah writer (ca 850 BC)</a:t>
            </a:r>
          </a:p>
          <a:p>
            <a:pPr lvl="1"/>
            <a:r>
              <a:rPr lang="en-US" dirty="0" smtClean="0"/>
              <a:t>E = Elohim writer (ca 750 BC)</a:t>
            </a:r>
          </a:p>
          <a:p>
            <a:pPr lvl="1"/>
            <a:r>
              <a:rPr lang="en-US" dirty="0" smtClean="0"/>
              <a:t>D = Deuteronomist writer (620 BC)</a:t>
            </a:r>
          </a:p>
          <a:p>
            <a:pPr lvl="1"/>
            <a:r>
              <a:rPr lang="en-US" dirty="0" smtClean="0"/>
              <a:t>P = Priestly writer  (ca 450 BC)</a:t>
            </a:r>
          </a:p>
          <a:p>
            <a:r>
              <a:rPr lang="en-US" dirty="0" smtClean="0"/>
              <a:t>Simple to complex evolution</a:t>
            </a:r>
          </a:p>
          <a:p>
            <a:r>
              <a:rPr lang="en-US" dirty="0" smtClean="0"/>
              <a:t>Solution: meaning of name YHWH not known—covenant keeper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dirty="0" smtClean="0"/>
              <a:t>What is happening with Zipporah in Ex. 4:24-26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Who did God attack?</a:t>
            </a:r>
          </a:p>
          <a:p>
            <a:r>
              <a:rPr lang="en-US" dirty="0" smtClean="0"/>
              <a:t>Why did God attack?</a:t>
            </a:r>
          </a:p>
          <a:p>
            <a:r>
              <a:rPr lang="en-US" dirty="0" smtClean="0"/>
              <a:t>Similar stories:  Jacob, Balaam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Circumcision of Gershom: 3 approaches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B.S. Childs:  </a:t>
            </a:r>
            <a:r>
              <a:rPr lang="en-US" sz="2800" dirty="0" smtClean="0">
                <a:solidFill>
                  <a:srgbClr val="FFFF00"/>
                </a:solidFill>
              </a:rPr>
              <a:t>Boy sick, boy circumcised</a:t>
            </a:r>
            <a:r>
              <a:rPr lang="en-US" sz="2800" dirty="0" smtClean="0"/>
              <a:t>, etiological tale on importance of circumcision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Walter Kaiser:  </a:t>
            </a:r>
            <a:r>
              <a:rPr lang="en-US" sz="2800" dirty="0" smtClean="0">
                <a:solidFill>
                  <a:srgbClr val="FFFF00"/>
                </a:solidFill>
              </a:rPr>
              <a:t>Moses sick; boy circumcised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obedience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Ross:  </a:t>
            </a:r>
            <a:r>
              <a:rPr lang="en-US" sz="2800" dirty="0" smtClean="0">
                <a:solidFill>
                  <a:srgbClr val="FFFF00"/>
                </a:solidFill>
              </a:rPr>
              <a:t>Moses sick, boy circumcised</a:t>
            </a:r>
            <a:r>
              <a:rPr lang="en-US" sz="2800" dirty="0" smtClean="0"/>
              <a:t>, </a:t>
            </a:r>
            <a:br>
              <a:rPr lang="en-US" sz="2800" dirty="0" smtClean="0"/>
            </a:br>
            <a:r>
              <a:rPr lang="en-US" sz="2800" dirty="0" smtClean="0"/>
              <a:t>Zipporah (adolescent circumcision); she earlier refused neonate circumcision; she’s upset and leaves – feet? Last plague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dirty="0" smtClean="0"/>
              <a:t>When did Moses cross the Reed sea?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noFill/>
        </p:spPr>
        <p:txBody>
          <a:bodyPr/>
          <a:lstStyle/>
          <a:p>
            <a:r>
              <a:rPr lang="en-US" dirty="0" smtClean="0"/>
              <a:t>1445 BC (</a:t>
            </a:r>
            <a:r>
              <a:rPr lang="en-US" dirty="0" smtClean="0">
                <a:solidFill>
                  <a:schemeClr val="hlink"/>
                </a:solidFill>
              </a:rPr>
              <a:t>Early date</a:t>
            </a:r>
            <a:r>
              <a:rPr lang="en-US" dirty="0" smtClean="0"/>
              <a:t>) – 1 Kgs 6:1—480 before Solomon; Jud. 11:26—300 years before Jephthah, </a:t>
            </a:r>
            <a:r>
              <a:rPr lang="en-US" dirty="0" err="1" smtClean="0"/>
              <a:t>Merneptah</a:t>
            </a:r>
            <a:r>
              <a:rPr lang="en-US" dirty="0" smtClean="0"/>
              <a:t> Stele—1200 Israel in land, Amarna Letters—1400 BC </a:t>
            </a:r>
          </a:p>
          <a:p>
            <a:r>
              <a:rPr lang="en-US" dirty="0" smtClean="0"/>
              <a:t>1260 BC (</a:t>
            </a:r>
            <a:r>
              <a:rPr lang="en-US" dirty="0" smtClean="0">
                <a:solidFill>
                  <a:schemeClr val="hlink"/>
                </a:solidFill>
              </a:rPr>
              <a:t>Late date</a:t>
            </a:r>
            <a:r>
              <a:rPr lang="en-US" dirty="0" smtClean="0"/>
              <a:t>)—Rameses—1200 BC, Burn levels (Lachish), 40 yrs. </a:t>
            </a:r>
            <a:r>
              <a:rPr lang="en-US" dirty="0" smtClean="0">
                <a:sym typeface="Wingdings" pitchFamily="2" charset="2"/>
              </a:rPr>
              <a:t> 20 yrs. </a:t>
            </a:r>
            <a:r>
              <a:rPr lang="en-US" dirty="0" smtClean="0"/>
              <a:t>Generation—shrink 480 yrs. to 240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-57150"/>
            <a:ext cx="7086600" cy="1276350"/>
          </a:xfrm>
        </p:spPr>
        <p:txBody>
          <a:bodyPr/>
          <a:lstStyle/>
          <a:p>
            <a:pPr>
              <a:defRPr/>
            </a:pPr>
            <a:r>
              <a:rPr lang="en-US" b="1" i="0" dirty="0" smtClean="0"/>
              <a:t>How many left Egypt?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5029200"/>
          </a:xfrm>
          <a:noFill/>
        </p:spPr>
        <p:txBody>
          <a:bodyPr/>
          <a:lstStyle/>
          <a:p>
            <a:r>
              <a:rPr lang="en-US" dirty="0" err="1" smtClean="0"/>
              <a:t>Exod</a:t>
            </a:r>
            <a:r>
              <a:rPr lang="en-US" dirty="0" smtClean="0"/>
              <a:t> 12:37; 38:26; Num. 2:32=600,000 men</a:t>
            </a:r>
          </a:p>
          <a:p>
            <a:pPr lvl="1"/>
            <a:r>
              <a:rPr lang="en-US" dirty="0" smtClean="0"/>
              <a:t>600,000 men</a:t>
            </a:r>
          </a:p>
          <a:p>
            <a:pPr lvl="1"/>
            <a:r>
              <a:rPr lang="en-US" dirty="0" smtClean="0"/>
              <a:t>600,000 women</a:t>
            </a:r>
          </a:p>
          <a:p>
            <a:pPr lvl="1"/>
            <a:r>
              <a:rPr lang="en-US" dirty="0" smtClean="0"/>
              <a:t>1,200,000 children    (+ cattle) </a:t>
            </a:r>
          </a:p>
          <a:p>
            <a:pPr lvl="1"/>
            <a:r>
              <a:rPr lang="en-US" dirty="0" smtClean="0"/>
              <a:t>-------------------------------</a:t>
            </a:r>
          </a:p>
          <a:p>
            <a:pPr lvl="1"/>
            <a:r>
              <a:rPr lang="en-US" dirty="0" smtClean="0"/>
              <a:t>2, 400,000    How much is this?   water, food, </a:t>
            </a:r>
            <a:r>
              <a:rPr lang="en-US" dirty="0" err="1" smtClean="0"/>
              <a:t>wadis</a:t>
            </a:r>
            <a:r>
              <a:rPr lang="en-US" dirty="0" smtClean="0"/>
              <a:t>, mid-wives; taking Canaan </a:t>
            </a:r>
          </a:p>
          <a:p>
            <a:pPr lvl="1"/>
            <a:r>
              <a:rPr lang="en-US" dirty="0" smtClean="0"/>
              <a:t>Shrinking the number:  </a:t>
            </a:r>
            <a:r>
              <a:rPr lang="en-US" dirty="0" err="1" smtClean="0"/>
              <a:t>eleph</a:t>
            </a:r>
            <a:r>
              <a:rPr lang="en-US" dirty="0" smtClean="0"/>
              <a:t>=clans or chiefs, hyperbole, later number inserted</a:t>
            </a:r>
          </a:p>
          <a:p>
            <a:r>
              <a:rPr lang="en-US" dirty="0" smtClean="0"/>
              <a:t>How do you deal with conflicts like this?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dirty="0" smtClean="0"/>
              <a:t>Plague Cycles: 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3 Reasons for Plagues:</a:t>
            </a:r>
          </a:p>
          <a:p>
            <a:pPr lvl="1"/>
            <a:r>
              <a:rPr lang="en-US" dirty="0" smtClean="0"/>
              <a:t>Judgment on gods of Egypt (</a:t>
            </a:r>
            <a:r>
              <a:rPr lang="en-US" dirty="0" err="1" smtClean="0"/>
              <a:t>Exod</a:t>
            </a:r>
            <a:r>
              <a:rPr lang="en-US" dirty="0" smtClean="0"/>
              <a:t> 12:12)</a:t>
            </a:r>
          </a:p>
          <a:p>
            <a:pPr lvl="1"/>
            <a:r>
              <a:rPr lang="en-US" dirty="0" smtClean="0"/>
              <a:t>That they/you may know that I am YHWH (</a:t>
            </a:r>
            <a:r>
              <a:rPr lang="en-US" dirty="0" err="1" smtClean="0"/>
              <a:t>Exod</a:t>
            </a:r>
            <a:r>
              <a:rPr lang="en-US" dirty="0" smtClean="0"/>
              <a:t> 7:5, 17; 8:22; 10:2...)</a:t>
            </a:r>
          </a:p>
          <a:p>
            <a:pPr lvl="1"/>
            <a:r>
              <a:rPr lang="en-US" dirty="0" smtClean="0"/>
              <a:t>Lex </a:t>
            </a:r>
            <a:r>
              <a:rPr lang="en-US" dirty="0" err="1" smtClean="0"/>
              <a:t>talionis</a:t>
            </a:r>
            <a:r>
              <a:rPr lang="en-US" dirty="0" smtClean="0"/>
              <a:t>:  Ex. 4:23:  My firstborn,</a:t>
            </a:r>
            <a:br>
              <a:rPr lang="en-US" dirty="0" smtClean="0"/>
            </a:br>
            <a:r>
              <a:rPr lang="en-US" dirty="0" smtClean="0"/>
              <a:t>   therefore your firstborn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dirty="0" smtClean="0"/>
              <a:t>Does God harden people’s hearts?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Who hardened Pharaoh’s heart? </a:t>
            </a:r>
          </a:p>
          <a:p>
            <a:r>
              <a:rPr lang="en-US" dirty="0" smtClean="0"/>
              <a:t>God hardened it (</a:t>
            </a:r>
            <a:r>
              <a:rPr lang="en-US" dirty="0" err="1" smtClean="0"/>
              <a:t>Exod</a:t>
            </a:r>
            <a:r>
              <a:rPr lang="en-US" dirty="0" smtClean="0"/>
              <a:t> 4:21; 7:3)--judgment </a:t>
            </a:r>
          </a:p>
          <a:p>
            <a:r>
              <a:rPr lang="en-US" dirty="0" smtClean="0"/>
              <a:t>Pharaoh hardened it (8:15, 32; 9:34f)--rebellion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dirty="0" smtClean="0"/>
              <a:t>Exodus Background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What is Exodus about?  5 things</a:t>
            </a:r>
          </a:p>
          <a:p>
            <a:pPr lvl="1"/>
            <a:r>
              <a:rPr lang="en-US" dirty="0" smtClean="0"/>
              <a:t>Birth &amp; Call of Moses</a:t>
            </a:r>
          </a:p>
          <a:p>
            <a:pPr lvl="1"/>
            <a:r>
              <a:rPr lang="en-US" dirty="0" smtClean="0"/>
              <a:t>10 Plagues of Egypt</a:t>
            </a:r>
          </a:p>
          <a:p>
            <a:pPr lvl="1"/>
            <a:r>
              <a:rPr lang="en-US" dirty="0" smtClean="0"/>
              <a:t>Crossing of the Reed Sea</a:t>
            </a:r>
          </a:p>
          <a:p>
            <a:pPr lvl="1"/>
            <a:r>
              <a:rPr lang="en-US" dirty="0" smtClean="0"/>
              <a:t>Tabernacle</a:t>
            </a:r>
          </a:p>
          <a:p>
            <a:pPr lvl="1"/>
            <a:r>
              <a:rPr lang="en-US" dirty="0" smtClean="0"/>
              <a:t>Giving of the Torah/Law/Covenant  at Sinai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smtClean="0"/>
              <a:t>10 Plagues Chart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667000" y="1447800"/>
            <a:ext cx="6248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>
                <a:solidFill>
                  <a:srgbClr val="FFFF00"/>
                </a:solidFill>
              </a:rPr>
              <a:t>Snake  Blood   </a:t>
            </a:r>
            <a:r>
              <a:rPr lang="en-US"/>
              <a:t>Frogs  Gnats   Flies  Livestock</a:t>
            </a:r>
            <a:br>
              <a:rPr lang="en-US"/>
            </a:br>
            <a:r>
              <a:rPr lang="en-US"/>
              <a:t>             Boils  Hail  Locusts  </a:t>
            </a:r>
            <a:r>
              <a:rPr lang="en-US">
                <a:solidFill>
                  <a:srgbClr val="FFFF00"/>
                </a:solidFill>
              </a:rPr>
              <a:t>Dark   Firstborn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1905000"/>
            <a:ext cx="315436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dirty="0"/>
              <a:t>God’s Announcement</a:t>
            </a:r>
          </a:p>
          <a:p>
            <a:endParaRPr lang="en-US" dirty="0"/>
          </a:p>
          <a:p>
            <a:r>
              <a:rPr lang="en-US" dirty="0"/>
              <a:t>God’s Instruction</a:t>
            </a:r>
          </a:p>
          <a:p>
            <a:endParaRPr lang="en-US" dirty="0"/>
          </a:p>
          <a:p>
            <a:r>
              <a:rPr lang="en-US" dirty="0"/>
              <a:t>Execution</a:t>
            </a:r>
          </a:p>
          <a:p>
            <a:endParaRPr lang="en-US" dirty="0"/>
          </a:p>
          <a:p>
            <a:r>
              <a:rPr lang="en-US" dirty="0"/>
              <a:t>Magicians </a:t>
            </a:r>
          </a:p>
          <a:p>
            <a:endParaRPr lang="en-US" dirty="0"/>
          </a:p>
          <a:p>
            <a:r>
              <a:rPr lang="en-US" dirty="0"/>
              <a:t>Pharaoh Responds</a:t>
            </a:r>
          </a:p>
          <a:p>
            <a:endParaRPr lang="en-US" dirty="0"/>
          </a:p>
          <a:p>
            <a:r>
              <a:rPr lang="en-US" dirty="0"/>
              <a:t>Moses &amp; God </a:t>
            </a:r>
          </a:p>
          <a:p>
            <a:endParaRPr lang="en-US" dirty="0"/>
          </a:p>
          <a:p>
            <a:r>
              <a:rPr lang="en-US" dirty="0"/>
              <a:t>Pharaoh hardens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3124200" y="2278063"/>
            <a:ext cx="5867400" cy="4267200"/>
          </a:xfrm>
          <a:prstGeom prst="rect">
            <a:avLst/>
          </a:prstGeom>
          <a:solidFill>
            <a:srgbClr val="69957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24400" y="3886200"/>
            <a:ext cx="29434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</a:t>
            </a:r>
            <a:r>
              <a:rPr lang="en-US" sz="4000" dirty="0" smtClean="0"/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Plagues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smtClean="0"/>
              <a:t>Magicians transition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Opposition to Moses/Aaron</a:t>
            </a:r>
          </a:p>
          <a:p>
            <a:r>
              <a:rPr lang="en-US" smtClean="0"/>
              <a:t>Finger of God—gnats—testimonies of victory of YHWH -8:19</a:t>
            </a:r>
          </a:p>
          <a:p>
            <a:r>
              <a:rPr lang="en-US" smtClean="0"/>
              <a:t>Separation of Goshen—8:22f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smtClean="0"/>
              <a:t>First Passover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noFill/>
        </p:spPr>
        <p:txBody>
          <a:bodyPr/>
          <a:lstStyle/>
          <a:p>
            <a:r>
              <a:rPr lang="en-US" dirty="0" smtClean="0"/>
              <a:t>Events &amp; meal (Exod. 12)</a:t>
            </a:r>
          </a:p>
          <a:p>
            <a:pPr lvl="1"/>
            <a:r>
              <a:rPr lang="en-US" dirty="0" smtClean="0"/>
              <a:t>Passover Lamb—blood </a:t>
            </a:r>
            <a:r>
              <a:rPr lang="en-US" dirty="0" smtClean="0"/>
              <a:t>placement, no bones broken</a:t>
            </a:r>
            <a:endParaRPr lang="en-US" dirty="0" smtClean="0"/>
          </a:p>
          <a:p>
            <a:pPr lvl="1"/>
            <a:r>
              <a:rPr lang="en-US" dirty="0" smtClean="0"/>
              <a:t>Bitter herbs</a:t>
            </a:r>
          </a:p>
          <a:p>
            <a:pPr lvl="1"/>
            <a:r>
              <a:rPr lang="en-US" dirty="0" smtClean="0"/>
              <a:t>Unleavened bread—leave in haste</a:t>
            </a:r>
          </a:p>
          <a:p>
            <a:r>
              <a:rPr lang="en-US" dirty="0" smtClean="0"/>
              <a:t>Children participate—12:26; 13:14</a:t>
            </a:r>
          </a:p>
          <a:p>
            <a:r>
              <a:rPr lang="en-US" dirty="0" smtClean="0"/>
              <a:t>NT: Lord’s supper—the lamb, bread and the cup—new Exodus, Jesus 1 </a:t>
            </a:r>
            <a:r>
              <a:rPr lang="en-US" dirty="0" err="1" smtClean="0"/>
              <a:t>Cor</a:t>
            </a:r>
            <a:r>
              <a:rPr lang="en-US" dirty="0" smtClean="0"/>
              <a:t> 5:7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smtClean="0"/>
              <a:t>Where did Moses cross the Reed sea?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  <a:noFill/>
        </p:spPr>
        <p:txBody>
          <a:bodyPr/>
          <a:lstStyle/>
          <a:p>
            <a:r>
              <a:rPr lang="en-US" dirty="0" smtClean="0"/>
              <a:t>God leading Israel by pillar cloud/fire; not through way of the Philistines-13:21, 17</a:t>
            </a:r>
          </a:p>
          <a:p>
            <a:r>
              <a:rPr lang="en-US" dirty="0" smtClean="0"/>
              <a:t>Middle -- Bitter Lakes/</a:t>
            </a:r>
            <a:r>
              <a:rPr lang="en-US" dirty="0" err="1" smtClean="0"/>
              <a:t>Timsah</a:t>
            </a:r>
            <a:endParaRPr lang="en-US" dirty="0" smtClean="0"/>
          </a:p>
          <a:p>
            <a:r>
              <a:rPr lang="en-US" dirty="0" smtClean="0"/>
              <a:t>Red Sea</a:t>
            </a:r>
          </a:p>
          <a:p>
            <a:r>
              <a:rPr lang="en-US" dirty="0" smtClean="0"/>
              <a:t>Arabia?—Gulf of Aqaba</a:t>
            </a:r>
          </a:p>
          <a:p>
            <a:r>
              <a:rPr lang="en-US" dirty="0" smtClean="0"/>
              <a:t>God as warrior: 14:14; 15:3 </a:t>
            </a:r>
          </a:p>
          <a:p>
            <a:r>
              <a:rPr lang="en-US" dirty="0" smtClean="0"/>
              <a:t>First reference to the kingdom 15:18; 19:6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Exodus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2057400" cy="182563"/>
          </a:xfrm>
        </p:spPr>
        <p:txBody>
          <a:bodyPr/>
          <a:lstStyle/>
          <a:p>
            <a:pPr>
              <a:defRPr/>
            </a:pPr>
            <a:r>
              <a:rPr lang="en-US" sz="100" smtClean="0"/>
              <a:t>The Exodus</a:t>
            </a:r>
          </a:p>
        </p:txBody>
      </p:sp>
      <p:sp>
        <p:nvSpPr>
          <p:cNvPr id="2" name="TextBox 1"/>
          <p:cNvSpPr txBox="1"/>
          <p:nvPr/>
        </p:nvSpPr>
        <p:spPr>
          <a:xfrm rot="19566494">
            <a:off x="4495244" y="644809"/>
            <a:ext cx="174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Way to the </a:t>
            </a:r>
          </a:p>
          <a:p>
            <a:r>
              <a:rPr lang="en-US" dirty="0" smtClean="0"/>
              <a:t>Philistines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dirty="0" err="1" smtClean="0"/>
              <a:t>Sinaitic</a:t>
            </a:r>
            <a:r>
              <a:rPr lang="en-US" b="1" i="0" dirty="0" smtClean="0"/>
              <a:t> Covenant</a:t>
            </a: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Moses on Mount Sinai—covenant founding the nation</a:t>
            </a:r>
          </a:p>
          <a:p>
            <a:r>
              <a:rPr lang="en-US" dirty="0" smtClean="0"/>
              <a:t>Kingdom of priests, holy nation 19:6</a:t>
            </a:r>
          </a:p>
          <a:p>
            <a:r>
              <a:rPr lang="en-US" dirty="0" smtClean="0"/>
              <a:t>Breaking of the Covenant – 2 Tablets 32:19 – 10 commandments (Ex 20/Dt 5)</a:t>
            </a:r>
          </a:p>
          <a:p>
            <a:r>
              <a:rPr lang="en-US" dirty="0" smtClean="0"/>
              <a:t>Abrahamic, Mosaic/</a:t>
            </a:r>
            <a:r>
              <a:rPr lang="en-US" dirty="0" err="1" smtClean="0"/>
              <a:t>Sinaitic</a:t>
            </a:r>
            <a:r>
              <a:rPr lang="en-US" dirty="0" smtClean="0"/>
              <a:t>, Davidic Covenants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65757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smtClean="0"/>
              <a:t>Sabbath?</a:t>
            </a: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Why do we keep 9 out of 10 commandments?</a:t>
            </a:r>
          </a:p>
          <a:p>
            <a:r>
              <a:rPr lang="en-US" smtClean="0"/>
              <a:t>Compare Ex. 20:11 (creation basis) and Deut. 5:15 (deliverance from Egypt basis).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smtClean="0"/>
              <a:t>Sabbath Principles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Remembrance principle</a:t>
            </a:r>
          </a:p>
          <a:p>
            <a:r>
              <a:rPr lang="en-US" dirty="0" smtClean="0"/>
              <a:t>Rhythm/cycles principle</a:t>
            </a:r>
          </a:p>
          <a:p>
            <a:r>
              <a:rPr lang="en-US" dirty="0" smtClean="0"/>
              <a:t>Renunciation of work as master</a:t>
            </a:r>
          </a:p>
          <a:p>
            <a:r>
              <a:rPr lang="en-US" dirty="0" smtClean="0"/>
              <a:t>Refreshment</a:t>
            </a:r>
          </a:p>
          <a:p>
            <a:r>
              <a:rPr lang="en-US" dirty="0" smtClean="0"/>
              <a:t>Role model—God rested</a:t>
            </a:r>
          </a:p>
          <a:p>
            <a:r>
              <a:rPr lang="en-US" dirty="0" smtClean="0"/>
              <a:t>Re-evaluation</a:t>
            </a:r>
          </a:p>
          <a:p>
            <a:r>
              <a:rPr lang="en-US" smtClean="0"/>
              <a:t>Rom </a:t>
            </a:r>
            <a:r>
              <a:rPr lang="en-US" dirty="0" smtClean="0"/>
              <a:t>14:5 grace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smtClean="0"/>
              <a:t>Tabernacle</a:t>
            </a:r>
          </a:p>
        </p:txBody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Emmanuel concept: Ex. 25:8</a:t>
            </a:r>
            <a:br>
              <a:rPr lang="en-US" dirty="0" smtClean="0"/>
            </a:br>
            <a:r>
              <a:rPr lang="en-US" dirty="0" smtClean="0"/>
              <a:t>“Then have them make a sanctuary for me, and I will dwell among them.” </a:t>
            </a:r>
          </a:p>
          <a:p>
            <a:r>
              <a:rPr lang="en-US" dirty="0" smtClean="0"/>
              <a:t>Heaven on earth? Return to Garden of Eden?</a:t>
            </a:r>
          </a:p>
          <a:p>
            <a:r>
              <a:rPr lang="en-US" dirty="0" smtClean="0"/>
              <a:t>More tenting with his people</a:t>
            </a:r>
          </a:p>
          <a:p>
            <a:r>
              <a:rPr lang="en-US" dirty="0" smtClean="0"/>
              <a:t>Drawing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smtClean="0"/>
              <a:t>Tabernacle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1104900" y="1981200"/>
            <a:ext cx="70485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143000" y="2019300"/>
            <a:ext cx="0" cy="33432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1143000" y="5334000"/>
            <a:ext cx="7010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8153400" y="1943100"/>
            <a:ext cx="0" cy="1219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8153400" y="4143375"/>
            <a:ext cx="0" cy="1219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095500" y="2781300"/>
            <a:ext cx="3352800" cy="1676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108325" y="1355725"/>
            <a:ext cx="80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150 ‘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1279525" y="3336925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15’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88925" y="3336925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75’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3276600" y="28194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2117725" y="2803525"/>
            <a:ext cx="1206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Holy of</a:t>
            </a:r>
          </a:p>
          <a:p>
            <a:r>
              <a:rPr lang="en-US"/>
              <a:t>Holies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2520950" y="3587750"/>
            <a:ext cx="292100" cy="4445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2270125" y="4022725"/>
            <a:ext cx="71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Ark</a:t>
            </a:r>
          </a:p>
        </p:txBody>
      </p:sp>
      <p:sp>
        <p:nvSpPr>
          <p:cNvPr id="29712" name="Oval 16"/>
          <p:cNvSpPr>
            <a:spLocks noChangeArrowheads="1"/>
          </p:cNvSpPr>
          <p:nvPr/>
        </p:nvSpPr>
        <p:spPr bwMode="auto">
          <a:xfrm>
            <a:off x="6026150" y="3359150"/>
            <a:ext cx="450850" cy="4445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5699125" y="3886200"/>
            <a:ext cx="96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Laver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6940550" y="3130550"/>
            <a:ext cx="444500" cy="1054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689725" y="4327525"/>
            <a:ext cx="1470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Altar of</a:t>
            </a:r>
          </a:p>
          <a:p>
            <a:r>
              <a:rPr lang="en-US"/>
              <a:t>Burnt Off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3587750" y="3968750"/>
            <a:ext cx="901700" cy="292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2971800" y="4495800"/>
            <a:ext cx="3140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Table of Shew Bread</a:t>
            </a:r>
            <a:br>
              <a:rPr lang="en-US"/>
            </a:br>
            <a:r>
              <a:rPr lang="en-US"/>
              <a:t>Bread of the Presence</a:t>
            </a: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3511550" y="3511550"/>
            <a:ext cx="139700" cy="1397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641725" y="3336925"/>
            <a:ext cx="231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Altar of Incense</a:t>
            </a:r>
          </a:p>
        </p:txBody>
      </p:sp>
      <p:grpSp>
        <p:nvGrpSpPr>
          <p:cNvPr id="29720" name="Group 27"/>
          <p:cNvGrpSpPr>
            <a:grpSpLocks/>
          </p:cNvGrpSpPr>
          <p:nvPr/>
        </p:nvGrpSpPr>
        <p:grpSpPr bwMode="auto">
          <a:xfrm>
            <a:off x="4573588" y="2895600"/>
            <a:ext cx="469900" cy="457200"/>
            <a:chOff x="2881" y="1824"/>
            <a:chExt cx="296" cy="288"/>
          </a:xfrm>
        </p:grpSpPr>
        <p:sp>
          <p:nvSpPr>
            <p:cNvPr id="29725" name="Arc 24"/>
            <p:cNvSpPr>
              <a:spLocks/>
            </p:cNvSpPr>
            <p:nvPr/>
          </p:nvSpPr>
          <p:spPr bwMode="auto">
            <a:xfrm>
              <a:off x="2881" y="1824"/>
              <a:ext cx="216" cy="165"/>
            </a:xfrm>
            <a:custGeom>
              <a:avLst/>
              <a:gdLst>
                <a:gd name="T0" fmla="*/ 0 w 21600"/>
                <a:gd name="T1" fmla="*/ 0 h 21731"/>
                <a:gd name="T2" fmla="*/ 0 w 21600"/>
                <a:gd name="T3" fmla="*/ 0 h 21731"/>
                <a:gd name="T4" fmla="*/ 0 w 21600"/>
                <a:gd name="T5" fmla="*/ 0 h 217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731" fill="none" extrusionOk="0">
                  <a:moveTo>
                    <a:pt x="21600" y="21731"/>
                  </a:moveTo>
                  <a:cubicBezTo>
                    <a:pt x="9670" y="21731"/>
                    <a:pt x="0" y="12060"/>
                    <a:pt x="0" y="131"/>
                  </a:cubicBezTo>
                  <a:cubicBezTo>
                    <a:pt x="-1" y="87"/>
                    <a:pt x="0" y="43"/>
                    <a:pt x="0" y="0"/>
                  </a:cubicBezTo>
                </a:path>
                <a:path w="21600" h="21731" stroke="0" extrusionOk="0">
                  <a:moveTo>
                    <a:pt x="21600" y="21731"/>
                  </a:moveTo>
                  <a:cubicBezTo>
                    <a:pt x="9670" y="21731"/>
                    <a:pt x="0" y="12060"/>
                    <a:pt x="0" y="131"/>
                  </a:cubicBezTo>
                  <a:cubicBezTo>
                    <a:pt x="-1" y="87"/>
                    <a:pt x="0" y="43"/>
                    <a:pt x="0" y="0"/>
                  </a:cubicBezTo>
                  <a:lnTo>
                    <a:pt x="21600" y="131"/>
                  </a:lnTo>
                  <a:lnTo>
                    <a:pt x="21600" y="21731"/>
                  </a:lnTo>
                  <a:close/>
                </a:path>
              </a:pathLst>
            </a:custGeom>
            <a:noFill/>
            <a:ln w="762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Arc 25"/>
            <p:cNvSpPr>
              <a:spLocks/>
            </p:cNvSpPr>
            <p:nvPr/>
          </p:nvSpPr>
          <p:spPr bwMode="auto">
            <a:xfrm>
              <a:off x="3052" y="1834"/>
              <a:ext cx="125" cy="144"/>
            </a:xfrm>
            <a:custGeom>
              <a:avLst/>
              <a:gdLst>
                <a:gd name="T0" fmla="*/ 0 w 21775"/>
                <a:gd name="T1" fmla="*/ 0 h 21600"/>
                <a:gd name="T2" fmla="*/ 0 w 21775"/>
                <a:gd name="T3" fmla="*/ 0 h 21600"/>
                <a:gd name="T4" fmla="*/ 0 w 21775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775" h="21600" fill="none" extrusionOk="0">
                  <a:moveTo>
                    <a:pt x="21775" y="0"/>
                  </a:moveTo>
                  <a:cubicBezTo>
                    <a:pt x="21775" y="11929"/>
                    <a:pt x="12104" y="21600"/>
                    <a:pt x="175" y="21600"/>
                  </a:cubicBezTo>
                  <a:cubicBezTo>
                    <a:pt x="116" y="21600"/>
                    <a:pt x="58" y="21599"/>
                    <a:pt x="-1" y="21599"/>
                  </a:cubicBezTo>
                </a:path>
                <a:path w="21775" h="21600" stroke="0" extrusionOk="0">
                  <a:moveTo>
                    <a:pt x="21775" y="0"/>
                  </a:moveTo>
                  <a:cubicBezTo>
                    <a:pt x="21775" y="11929"/>
                    <a:pt x="12104" y="21600"/>
                    <a:pt x="175" y="21600"/>
                  </a:cubicBezTo>
                  <a:cubicBezTo>
                    <a:pt x="116" y="21600"/>
                    <a:pt x="58" y="21599"/>
                    <a:pt x="-1" y="21599"/>
                  </a:cubicBezTo>
                  <a:lnTo>
                    <a:pt x="175" y="0"/>
                  </a:lnTo>
                  <a:lnTo>
                    <a:pt x="21775" y="0"/>
                  </a:lnTo>
                  <a:close/>
                </a:path>
              </a:pathLst>
            </a:custGeom>
            <a:noFill/>
            <a:ln w="762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26"/>
            <p:cNvSpPr>
              <a:spLocks noChangeShapeType="1"/>
            </p:cNvSpPr>
            <p:nvPr/>
          </p:nvSpPr>
          <p:spPr bwMode="auto">
            <a:xfrm>
              <a:off x="3024" y="1824"/>
              <a:ext cx="0" cy="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21" name="Rectangle 28"/>
          <p:cNvSpPr>
            <a:spLocks noChangeArrowheads="1"/>
          </p:cNvSpPr>
          <p:nvPr/>
        </p:nvSpPr>
        <p:spPr bwMode="auto">
          <a:xfrm>
            <a:off x="3413125" y="2879725"/>
            <a:ext cx="974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Lamp</a:t>
            </a:r>
          </a:p>
        </p:txBody>
      </p:sp>
      <p:sp>
        <p:nvSpPr>
          <p:cNvPr id="29722" name="Rectangle 29"/>
          <p:cNvSpPr>
            <a:spLocks noChangeArrowheads="1"/>
          </p:cNvSpPr>
          <p:nvPr/>
        </p:nvSpPr>
        <p:spPr bwMode="auto">
          <a:xfrm>
            <a:off x="8099425" y="3432175"/>
            <a:ext cx="750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East</a:t>
            </a:r>
          </a:p>
        </p:txBody>
      </p:sp>
      <p:sp>
        <p:nvSpPr>
          <p:cNvPr id="29723" name="Rectangle 30"/>
          <p:cNvSpPr>
            <a:spLocks noChangeArrowheads="1"/>
          </p:cNvSpPr>
          <p:nvPr/>
        </p:nvSpPr>
        <p:spPr bwMode="auto">
          <a:xfrm>
            <a:off x="4479925" y="1279525"/>
            <a:ext cx="1001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North</a:t>
            </a:r>
          </a:p>
        </p:txBody>
      </p:sp>
      <p:sp>
        <p:nvSpPr>
          <p:cNvPr id="29724" name="Rectangle 31"/>
          <p:cNvSpPr>
            <a:spLocks noChangeArrowheads="1"/>
          </p:cNvSpPr>
          <p:nvPr/>
        </p:nvSpPr>
        <p:spPr bwMode="auto">
          <a:xfrm>
            <a:off x="3429000" y="22860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45’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Oral or written?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wrote this material? </a:t>
            </a:r>
            <a:br>
              <a:rPr lang="en-US" dirty="0" smtClean="0"/>
            </a:br>
            <a:r>
              <a:rPr lang="en-US" dirty="0" smtClean="0"/>
              <a:t> Was it just oral?</a:t>
            </a:r>
          </a:p>
          <a:p>
            <a:pPr lvl="1"/>
            <a:r>
              <a:rPr lang="en-US" dirty="0" smtClean="0"/>
              <a:t>Exod. 17:14; </a:t>
            </a:r>
          </a:p>
          <a:p>
            <a:pPr lvl="1"/>
            <a:r>
              <a:rPr lang="en-US" dirty="0" smtClean="0"/>
              <a:t>Exod. 24:4, 7</a:t>
            </a:r>
          </a:p>
          <a:p>
            <a:pPr lvl="1"/>
            <a:r>
              <a:rPr lang="en-US" dirty="0" smtClean="0"/>
              <a:t>John says … Jn. 1:17 For the Law was given through Moses…(</a:t>
            </a:r>
            <a:r>
              <a:rPr lang="en-US" dirty="0" err="1" smtClean="0"/>
              <a:t>Jn</a:t>
            </a:r>
            <a:r>
              <a:rPr lang="en-US" dirty="0" smtClean="0"/>
              <a:t> 7:19-22; Lk. 24:44) </a:t>
            </a:r>
          </a:p>
          <a:p>
            <a:r>
              <a:rPr lang="en-US" dirty="0" smtClean="0"/>
              <a:t>How is it viewed elsewhere in the Bible? Metaphor for deliverance, great redemptive act in OT –on prayer 2:23f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476250"/>
            <a:ext cx="7391400" cy="1276350"/>
          </a:xfrm>
        </p:spPr>
        <p:txBody>
          <a:bodyPr/>
          <a:lstStyle/>
          <a:p>
            <a:pPr>
              <a:defRPr/>
            </a:pPr>
            <a:r>
              <a:rPr lang="en-US" b="1" i="0" dirty="0" smtClean="0"/>
              <a:t>On 3 things in/with the ark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Ten Commandments</a:t>
            </a:r>
          </a:p>
          <a:p>
            <a:r>
              <a:rPr lang="en-US" smtClean="0"/>
              <a:t>Aaron’s budding rod</a:t>
            </a:r>
          </a:p>
          <a:p>
            <a:r>
              <a:rPr lang="en-US" smtClean="0"/>
              <a:t>Pot of manna—What is 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smtClean="0"/>
              <a:t>Exod 21:22f on fetus as human?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  <a:noFill/>
        </p:spPr>
        <p:txBody>
          <a:bodyPr/>
          <a:lstStyle/>
          <a:p>
            <a:r>
              <a:rPr lang="en-US" dirty="0" smtClean="0"/>
              <a:t>Woman injury -- punishment – eye for eye—</a:t>
            </a:r>
            <a:r>
              <a:rPr lang="en-US" dirty="0" err="1" smtClean="0"/>
              <a:t>lex</a:t>
            </a:r>
            <a:r>
              <a:rPr lang="en-US" dirty="0" smtClean="0"/>
              <a:t> </a:t>
            </a:r>
            <a:r>
              <a:rPr lang="en-US" dirty="0" err="1" smtClean="0"/>
              <a:t>talionis</a:t>
            </a:r>
            <a:r>
              <a:rPr lang="en-US" dirty="0" smtClean="0"/>
              <a:t>—case law “if”</a:t>
            </a:r>
          </a:p>
          <a:p>
            <a:r>
              <a:rPr lang="en-US" dirty="0" smtClean="0"/>
              <a:t>Apodictic law—thou shalt not…</a:t>
            </a:r>
          </a:p>
          <a:p>
            <a:r>
              <a:rPr lang="en-US" dirty="0" smtClean="0"/>
              <a:t>Premature birth -- with baby injury -- pay fee</a:t>
            </a:r>
          </a:p>
          <a:p>
            <a:r>
              <a:rPr lang="en-US" dirty="0" smtClean="0"/>
              <a:t>Implications for fetus as human?  </a:t>
            </a:r>
          </a:p>
          <a:p>
            <a:r>
              <a:rPr lang="en-US" dirty="0" smtClean="0"/>
              <a:t>Does intent have any effect?</a:t>
            </a:r>
          </a:p>
          <a:p>
            <a:r>
              <a:rPr lang="en-US" dirty="0" smtClean="0"/>
              <a:t>Is the point here abortion?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Exodus Echoes in the Prophets/NT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Prophets</a:t>
            </a:r>
          </a:p>
          <a:p>
            <a:r>
              <a:rPr lang="en-US" dirty="0" smtClean="0"/>
              <a:t>Hos 11:1:   When Israel was a child, I loved him, and out of Egypt, I called my son.   But the more I called Israel the further they went from me. </a:t>
            </a:r>
          </a:p>
          <a:p>
            <a:r>
              <a:rPr lang="en-US" dirty="0" smtClean="0"/>
              <a:t>Jesus comes out of Egypt --Mat. 2:15</a:t>
            </a:r>
          </a:p>
          <a:p>
            <a:r>
              <a:rPr lang="en-US" dirty="0" smtClean="0"/>
              <a:t>Passover</a:t>
            </a:r>
            <a:r>
              <a:rPr lang="en-US" dirty="0" smtClean="0">
                <a:sym typeface="Wingdings" pitchFamily="2" charset="2"/>
              </a:rPr>
              <a:t> Lord’s supper 1 Cor. 5:7</a:t>
            </a:r>
          </a:p>
          <a:p>
            <a:r>
              <a:rPr lang="en-US" dirty="0" smtClean="0">
                <a:sym typeface="Wingdings" pitchFamily="2" charset="2"/>
              </a:rPr>
              <a:t>Plagues in Revelation echo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dirty="0" smtClean="0"/>
              <a:t>Exodus in Psalms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Great </a:t>
            </a:r>
            <a:r>
              <a:rPr lang="en-US" dirty="0" err="1" smtClean="0"/>
              <a:t>Hallel</a:t>
            </a:r>
            <a:r>
              <a:rPr lang="en-US" dirty="0" smtClean="0"/>
              <a:t> (Ps 114-118; cf. 78)</a:t>
            </a:r>
          </a:p>
          <a:p>
            <a:pPr>
              <a:defRPr/>
            </a:pPr>
            <a:r>
              <a:rPr lang="en-US" dirty="0" smtClean="0"/>
              <a:t>When Israel came out of Egypt,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the house of Jacob from a people of </a:t>
            </a:r>
            <a:br>
              <a:rPr lang="en-US" dirty="0" smtClean="0"/>
            </a:br>
            <a:r>
              <a:rPr lang="en-US" dirty="0" smtClean="0"/>
              <a:t>                foreign tongue, </a:t>
            </a:r>
            <a:br>
              <a:rPr lang="en-US" dirty="0" smtClean="0"/>
            </a:br>
            <a:r>
              <a:rPr lang="en-US" dirty="0" smtClean="0"/>
              <a:t>    Judah became God’s sanctuary, </a:t>
            </a:r>
            <a:br>
              <a:rPr lang="en-US" dirty="0" smtClean="0"/>
            </a:br>
            <a:r>
              <a:rPr lang="en-US" dirty="0" smtClean="0"/>
              <a:t>          Israel his dominion.  </a:t>
            </a:r>
            <a:br>
              <a:rPr lang="en-US" dirty="0" smtClean="0"/>
            </a:br>
            <a:r>
              <a:rPr lang="en-US" dirty="0" smtClean="0"/>
              <a:t>     The sea looked and fled, </a:t>
            </a:r>
            <a:br>
              <a:rPr lang="en-US" dirty="0" smtClean="0"/>
            </a:br>
            <a:r>
              <a:rPr lang="en-US" dirty="0" smtClean="0"/>
              <a:t>           the Jordan turned back; </a:t>
            </a:r>
            <a:br>
              <a:rPr lang="en-US" dirty="0" smtClean="0"/>
            </a:br>
            <a:r>
              <a:rPr lang="en-US" dirty="0" smtClean="0"/>
              <a:t>       the mountains skipped like rams, </a:t>
            </a:r>
            <a:br>
              <a:rPr lang="en-US" dirty="0" smtClean="0"/>
            </a:br>
            <a:r>
              <a:rPr lang="en-US" dirty="0" smtClean="0"/>
              <a:t>              the hills like lambs.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dirty="0" smtClean="0"/>
              <a:t>What is Egypt like?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  <a:noFill/>
        </p:spPr>
        <p:txBody>
          <a:bodyPr/>
          <a:lstStyle/>
          <a:p>
            <a:r>
              <a:rPr lang="en-US" dirty="0" smtClean="0"/>
              <a:t>Gift of the Nile</a:t>
            </a:r>
          </a:p>
          <a:p>
            <a:r>
              <a:rPr lang="en-US" dirty="0" smtClean="0"/>
              <a:t>History</a:t>
            </a:r>
          </a:p>
          <a:p>
            <a:pPr lvl="1"/>
            <a:r>
              <a:rPr lang="en-US" u="sng" dirty="0" smtClean="0"/>
              <a:t>Old Kingdom</a:t>
            </a:r>
            <a:r>
              <a:rPr lang="en-US" dirty="0" smtClean="0"/>
              <a:t>:  Pyramid age 2700-2100 BC</a:t>
            </a:r>
          </a:p>
          <a:p>
            <a:pPr lvl="2"/>
            <a:r>
              <a:rPr lang="en-US" dirty="0" smtClean="0"/>
              <a:t>First Intermediate Period:  2160-1991 BC</a:t>
            </a:r>
          </a:p>
          <a:p>
            <a:pPr lvl="1"/>
            <a:r>
              <a:rPr lang="en-US" u="sng" dirty="0" smtClean="0"/>
              <a:t>Middle Kingdom</a:t>
            </a:r>
            <a:r>
              <a:rPr lang="en-US" dirty="0" smtClean="0"/>
              <a:t>:  1991-1670 BC arts &amp; literature</a:t>
            </a:r>
          </a:p>
          <a:p>
            <a:pPr lvl="2"/>
            <a:r>
              <a:rPr lang="en-US" dirty="0" smtClean="0"/>
              <a:t>Second Intermediate Period:  1670-1568 BC: Hyksos</a:t>
            </a:r>
          </a:p>
          <a:p>
            <a:pPr lvl="1"/>
            <a:r>
              <a:rPr lang="en-US" u="sng" dirty="0" smtClean="0"/>
              <a:t>New Kingdom</a:t>
            </a:r>
            <a:r>
              <a:rPr lang="en-US" dirty="0" smtClean="0"/>
              <a:t>:  1568-1085 BC; Expansion to Euphrates– </a:t>
            </a:r>
            <a:r>
              <a:rPr lang="en-US" sz="1800" dirty="0" smtClean="0"/>
              <a:t>Third Intermediate Period – David/Solomon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xodus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2057400" cy="182563"/>
          </a:xfrm>
        </p:spPr>
        <p:txBody>
          <a:bodyPr/>
          <a:lstStyle/>
          <a:p>
            <a:pPr>
              <a:defRPr/>
            </a:pPr>
            <a:r>
              <a:rPr lang="en-US" sz="100" smtClean="0"/>
              <a:t>The Exodus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9938" y="304800"/>
            <a:ext cx="8077200" cy="1276350"/>
          </a:xfrm>
        </p:spPr>
        <p:txBody>
          <a:bodyPr/>
          <a:lstStyle/>
          <a:p>
            <a:pPr algn="ctr">
              <a:defRPr/>
            </a:pPr>
            <a:r>
              <a:rPr lang="en-US" b="1" i="0" dirty="0" smtClean="0"/>
              <a:t>Pharaoh’s ways of dominating Jews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Multiplying of the seed and Pharaoh as resisting God’s plan (Ex. 1:7-9)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Taskmasters (</a:t>
            </a:r>
            <a:r>
              <a:rPr lang="en-US" dirty="0" err="1" smtClean="0"/>
              <a:t>Exod</a:t>
            </a:r>
            <a:r>
              <a:rPr lang="en-US" dirty="0" smtClean="0"/>
              <a:t> 1:8-14)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Midwives (</a:t>
            </a:r>
            <a:r>
              <a:rPr lang="en-US" dirty="0" err="1" smtClean="0"/>
              <a:t>Exod</a:t>
            </a:r>
            <a:r>
              <a:rPr lang="en-US" dirty="0" smtClean="0"/>
              <a:t> 1:15-21)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Is it okay to lie sometimes? Altruistic sinning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Does God bless liars?  -- to save lives, war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Does this mean total relativism?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Throw them into the river (Ex. 1:22)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Moses—drawn out (Ex. 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0" dirty="0" smtClean="0"/>
              <a:t>Moses:  3 Stages of life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438400"/>
          </a:xfrm>
          <a:noFill/>
        </p:spPr>
        <p:txBody>
          <a:bodyPr/>
          <a:lstStyle/>
          <a:p>
            <a:r>
              <a:rPr lang="en-US" dirty="0" smtClean="0"/>
              <a:t>Pharaoh’s daughter’s son (40 </a:t>
            </a:r>
            <a:r>
              <a:rPr lang="en-US" dirty="0" err="1" smtClean="0"/>
              <a:t>yrs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Desert Shepherd in Midian (40 </a:t>
            </a:r>
            <a:r>
              <a:rPr lang="en-US" dirty="0" err="1" smtClean="0"/>
              <a:t>yrs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Deliverer (40 </a:t>
            </a:r>
            <a:r>
              <a:rPr lang="en-US" dirty="0" err="1" smtClean="0"/>
              <a:t>yrs</a:t>
            </a:r>
            <a:r>
              <a:rPr lang="en-US" dirty="0" smtClean="0"/>
              <a:t>)  Leading in Desert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theme/theme1.xml><?xml version="1.0" encoding="utf-8"?>
<a:theme xmlns:a="http://schemas.openxmlformats.org/drawingml/2006/main" name="twinkles">
  <a:themeElements>
    <a:clrScheme name="">
      <a:dk1>
        <a:srgbClr val="000000"/>
      </a:dk1>
      <a:lt1>
        <a:srgbClr val="FFFFFF"/>
      </a:lt1>
      <a:dk2>
        <a:srgbClr val="500093"/>
      </a:dk2>
      <a:lt2>
        <a:srgbClr val="00DFCA"/>
      </a:lt2>
      <a:accent1>
        <a:srgbClr val="DC0081"/>
      </a:accent1>
      <a:accent2>
        <a:srgbClr val="114FFB"/>
      </a:accent2>
      <a:accent3>
        <a:srgbClr val="B3AAC8"/>
      </a:accent3>
      <a:accent4>
        <a:srgbClr val="DADADA"/>
      </a:accent4>
      <a:accent5>
        <a:srgbClr val="EBAAC1"/>
      </a:accent5>
      <a:accent6>
        <a:srgbClr val="0E47E3"/>
      </a:accent6>
      <a:hlink>
        <a:srgbClr val="FAFD00"/>
      </a:hlink>
      <a:folHlink>
        <a:srgbClr val="500093"/>
      </a:folHlink>
    </a:clrScheme>
    <a:fontScheme name="twinkles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twinkle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c:\msoffice\powerpnt\template\sldshow\twinkles.ppt</Template>
  <TotalTime>1717</TotalTime>
  <Pages>31</Pages>
  <Words>1105</Words>
  <Application>Microsoft Office PowerPoint</Application>
  <PresentationFormat>On-screen Show (4:3)</PresentationFormat>
  <Paragraphs>187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Book Antiqua</vt:lpstr>
      <vt:lpstr>Monotype Sorts</vt:lpstr>
      <vt:lpstr>Times New Roman</vt:lpstr>
      <vt:lpstr>Wingdings</vt:lpstr>
      <vt:lpstr>twinkles</vt:lpstr>
      <vt:lpstr>Exodus:  the way out (Greek)</vt:lpstr>
      <vt:lpstr>Exodus Background</vt:lpstr>
      <vt:lpstr>Oral or written?</vt:lpstr>
      <vt:lpstr>Exodus Echoes in the Prophets/NT</vt:lpstr>
      <vt:lpstr>Exodus in Psalms</vt:lpstr>
      <vt:lpstr>What is Egypt like?</vt:lpstr>
      <vt:lpstr>The Exodus</vt:lpstr>
      <vt:lpstr>Pharaoh’s ways of dominating Jews</vt:lpstr>
      <vt:lpstr>Moses:  3 Stages of life</vt:lpstr>
      <vt:lpstr>What was Moses relationship to God like?</vt:lpstr>
      <vt:lpstr>Burning bush:  angel or God?</vt:lpstr>
      <vt:lpstr>What does “I am” mean?</vt:lpstr>
      <vt:lpstr>Exod 6:3 contradicts Gen 49:18?</vt:lpstr>
      <vt:lpstr>What is happening with Zipporah in Ex. 4:24-26</vt:lpstr>
      <vt:lpstr>Circumcision of Gershom: 3 approaches</vt:lpstr>
      <vt:lpstr>When did Moses cross the Reed sea?</vt:lpstr>
      <vt:lpstr>How many left Egypt?</vt:lpstr>
      <vt:lpstr>Plague Cycles:  </vt:lpstr>
      <vt:lpstr>Does God harden people’s hearts?</vt:lpstr>
      <vt:lpstr>10 Plagues Chart</vt:lpstr>
      <vt:lpstr>Magicians transition</vt:lpstr>
      <vt:lpstr>First Passover</vt:lpstr>
      <vt:lpstr>Where did Moses cross the Reed sea?</vt:lpstr>
      <vt:lpstr>The Exodus</vt:lpstr>
      <vt:lpstr>Sinaitic Covenant</vt:lpstr>
      <vt:lpstr>Sabbath?</vt:lpstr>
      <vt:lpstr>Sabbath Principles</vt:lpstr>
      <vt:lpstr>Tabernacle</vt:lpstr>
      <vt:lpstr>Tabernacle</vt:lpstr>
      <vt:lpstr>On 3 things in/with the ark</vt:lpstr>
      <vt:lpstr>Exod 21:22f on fetus as human?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Exodus:  the way out</dc:title>
  <dc:creator>ted hildebrandt</dc:creator>
  <cp:lastModifiedBy>Ted Hildebrandt</cp:lastModifiedBy>
  <cp:revision>150</cp:revision>
  <cp:lastPrinted>1601-01-01T00:00:00Z</cp:lastPrinted>
  <dcterms:created xsi:type="dcterms:W3CDTF">1995-10-10T12:16:38Z</dcterms:created>
  <dcterms:modified xsi:type="dcterms:W3CDTF">2019-10-03T16:37:48Z</dcterms:modified>
</cp:coreProperties>
</file>