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74" r:id="rId12"/>
    <p:sldId id="269" r:id="rId13"/>
    <p:sldId id="270" r:id="rId14"/>
    <p:sldId id="268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FAA76B83-9CB1-462B-8758-C942805B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60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A0DF6999-848E-496D-9B54-5627DAA19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438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3977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D84487-EDBF-48A4-8F0A-6A667B9BA357}" type="slidenum">
              <a:rPr lang="en-US" sz="1000" smtClean="0"/>
              <a:pPr/>
              <a:t>1</a:t>
            </a:fld>
            <a:endParaRPr lang="en-US" sz="10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1FD922F-8424-41AA-B61E-B873A11F28A5}" type="slidenum">
              <a:rPr lang="en-US" sz="1000" smtClean="0"/>
              <a:pPr/>
              <a:t>15</a:t>
            </a:fld>
            <a:endParaRPr lang="en-US" sz="1000" smtClean="0"/>
          </a:p>
        </p:txBody>
      </p:sp>
      <p:sp>
        <p:nvSpPr>
          <p:cNvPr id="204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C4031-4A9B-49E3-9A31-0FD33552E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7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E0206-9A36-4415-A472-7CC3B9689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6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35B28-190D-40C3-A712-323EF4D40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7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55096-B479-4558-9CF7-85444F493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0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40250-A890-46B2-94C3-034D35FF7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8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1FCDF-A66C-4CE4-A8CE-0033343E2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9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F056F-F686-4F93-A8EE-F4394C25E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1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2FED-0CEB-4C28-884D-5850F26F1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01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E5C88-F693-4467-97D1-6E120D79C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1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E53EE-3104-46EC-B73D-C09825D86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0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E440C-A425-4A11-8454-DEC5D576D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0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9804"/>
                <a:invGamma/>
              </a:schemeClr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F8283B-3A19-43F2-9CDF-1CCA78E2F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" name="Freeform 5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rgbClr val="0000CC"/>
                </a:gs>
                <a:gs pos="100000">
                  <a:srgbClr val="0000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rc 6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Jacob:  Strife &amp; Deception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Meeting Esau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On meeting family years later</a:t>
            </a:r>
          </a:p>
          <a:p>
            <a:r>
              <a:rPr lang="en-US" dirty="0" smtClean="0"/>
              <a:t>Jacob’s lie—importance of geography</a:t>
            </a:r>
          </a:p>
          <a:p>
            <a:r>
              <a:rPr lang="en-US" dirty="0" smtClean="0"/>
              <a:t>Esau -- </a:t>
            </a:r>
            <a:r>
              <a:rPr lang="en-US" dirty="0" err="1" smtClean="0"/>
              <a:t>Edomites</a:t>
            </a:r>
            <a:r>
              <a:rPr lang="en-US" dirty="0" smtClean="0"/>
              <a:t> -- Obadiah – Herod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Summary, Significance, Questions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srael-Color-NamesGenesis-W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0"/>
            <a:ext cx="7620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1143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Israel-Patriarchal-Genesis </a:t>
            </a:r>
            <a:r>
              <a:rPr lang="en-US" sz="100" smtClean="0"/>
              <a:t>Fertile Crescent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Jacob Returns to Bethel (Gen 35)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  <a:noFill/>
        </p:spPr>
        <p:txBody>
          <a:bodyPr/>
          <a:lstStyle/>
          <a:p>
            <a:r>
              <a:rPr lang="en-US" dirty="0" smtClean="0"/>
              <a:t>Gets rid of foreign gods (Gen 35:4)</a:t>
            </a:r>
          </a:p>
          <a:p>
            <a:r>
              <a:rPr lang="en-US" dirty="0" smtClean="0"/>
              <a:t>Reiterates name change (Gen 35:10)</a:t>
            </a:r>
          </a:p>
          <a:p>
            <a:r>
              <a:rPr lang="en-US" dirty="0" smtClean="0"/>
              <a:t>God reiterates covenant (Gen 35:11)</a:t>
            </a:r>
          </a:p>
          <a:p>
            <a:r>
              <a:rPr lang="en-US" dirty="0" smtClean="0"/>
              <a:t>Rachel dies having Benjamin near </a:t>
            </a:r>
            <a:br>
              <a:rPr lang="en-US" dirty="0" smtClean="0"/>
            </a:br>
            <a:r>
              <a:rPr lang="en-US" dirty="0" smtClean="0"/>
              <a:t>Bethlehem (Gen 35:19)—Jesus’ birth Mt. 2:18 (Rachel/Jeremiah [31:15; exile]/Jesus)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Jacob and the twelve tribes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Leah:      Reuben, </a:t>
            </a:r>
            <a:r>
              <a:rPr lang="en-US" b="1" dirty="0" smtClean="0">
                <a:solidFill>
                  <a:schemeClr val="accent2"/>
                </a:solidFill>
              </a:rPr>
              <a:t>Levi</a:t>
            </a:r>
            <a:r>
              <a:rPr lang="en-US" dirty="0" smtClean="0">
                <a:solidFill>
                  <a:schemeClr val="accent2"/>
                </a:solidFill>
              </a:rPr>
              <a:t>,</a:t>
            </a:r>
            <a:r>
              <a:rPr lang="en-US" dirty="0" smtClean="0"/>
              <a:t> Simeon, </a:t>
            </a:r>
            <a:r>
              <a:rPr lang="en-US" sz="3600" b="1" dirty="0" smtClean="0">
                <a:solidFill>
                  <a:schemeClr val="accent2"/>
                </a:solidFill>
              </a:rPr>
              <a:t>Judah</a:t>
            </a:r>
            <a:r>
              <a:rPr lang="en-US" sz="3600" b="1" dirty="0" smtClean="0"/>
              <a:t>,</a:t>
            </a:r>
            <a:r>
              <a:rPr lang="en-US" dirty="0" smtClean="0"/>
              <a:t>   </a:t>
            </a:r>
            <a:br>
              <a:rPr lang="en-US" dirty="0" smtClean="0"/>
            </a:br>
            <a:r>
              <a:rPr lang="en-US" dirty="0" smtClean="0"/>
              <a:t>                Issachar, Zebulon, Dinah</a:t>
            </a:r>
          </a:p>
          <a:p>
            <a:pPr lvl="1"/>
            <a:r>
              <a:rPr lang="en-US" dirty="0" err="1" smtClean="0"/>
              <a:t>Zilpah</a:t>
            </a:r>
            <a:r>
              <a:rPr lang="en-US" dirty="0" smtClean="0"/>
              <a:t>:    Gad, Asher</a:t>
            </a:r>
          </a:p>
          <a:p>
            <a:r>
              <a:rPr lang="en-US" dirty="0" smtClean="0"/>
              <a:t>Rachel:   </a:t>
            </a:r>
            <a:r>
              <a:rPr lang="en-US" sz="3600" b="1" dirty="0" smtClean="0">
                <a:solidFill>
                  <a:schemeClr val="accent2"/>
                </a:solidFill>
              </a:rPr>
              <a:t>Joseph, Benjamin</a:t>
            </a:r>
          </a:p>
          <a:p>
            <a:pPr lvl="1"/>
            <a:r>
              <a:rPr lang="en-US" dirty="0" smtClean="0"/>
              <a:t>Bilhah:    Dan, Naphtali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Dinah /Judah &amp; Tamar 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  <a:noFill/>
        </p:spPr>
        <p:txBody>
          <a:bodyPr/>
          <a:lstStyle/>
          <a:p>
            <a:r>
              <a:rPr lang="en-US" dirty="0" smtClean="0"/>
              <a:t>Why is it Christians ignore Gen 34 &amp; 38?  </a:t>
            </a:r>
          </a:p>
          <a:p>
            <a:r>
              <a:rPr lang="en-US" dirty="0" smtClean="0"/>
              <a:t>Raping of Dinah -- story line (Gen. 34)</a:t>
            </a:r>
          </a:p>
          <a:p>
            <a:r>
              <a:rPr lang="en-US" dirty="0" smtClean="0"/>
              <a:t>Story Line—Judah and Tamar (Gen. 38)</a:t>
            </a:r>
          </a:p>
          <a:p>
            <a:r>
              <a:rPr lang="en-US" dirty="0" smtClean="0"/>
              <a:t>Why did God put these two stories in the Bible?</a:t>
            </a:r>
          </a:p>
          <a:p>
            <a:pPr lvl="1"/>
            <a:r>
              <a:rPr lang="en-US" dirty="0" smtClean="0"/>
              <a:t>Elimination of older brothers</a:t>
            </a:r>
          </a:p>
          <a:p>
            <a:pPr lvl="1"/>
            <a:r>
              <a:rPr lang="en-US" dirty="0" smtClean="0"/>
              <a:t>Focus on Joseph by contrast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SSQ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Joseph narrative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Comparison of Joseph and Jacob stories</a:t>
            </a:r>
          </a:p>
          <a:p>
            <a:pPr lvl="1"/>
            <a:r>
              <a:rPr lang="en-US" dirty="0" smtClean="0"/>
              <a:t>Supremacy of younger</a:t>
            </a:r>
          </a:p>
          <a:p>
            <a:pPr lvl="1"/>
            <a:r>
              <a:rPr lang="en-US" dirty="0" smtClean="0"/>
              <a:t>Family strife and deception— </a:t>
            </a:r>
            <a:r>
              <a:rPr lang="en-US" sz="2000" dirty="0" smtClean="0"/>
              <a:t>sibling rivalry, parental favoritism (Gen 37:3) </a:t>
            </a:r>
          </a:p>
          <a:p>
            <a:pPr lvl="1"/>
            <a:r>
              <a:rPr lang="en-US" dirty="0" smtClean="0"/>
              <a:t>20 </a:t>
            </a:r>
            <a:r>
              <a:rPr lang="en-US" dirty="0" err="1" smtClean="0"/>
              <a:t>yr</a:t>
            </a:r>
            <a:r>
              <a:rPr lang="en-US" dirty="0" smtClean="0"/>
              <a:t> separation from family</a:t>
            </a:r>
          </a:p>
          <a:p>
            <a:pPr lvl="1"/>
            <a:r>
              <a:rPr lang="en-US" dirty="0" smtClean="0"/>
              <a:t>Prosperity in foreign land</a:t>
            </a:r>
          </a:p>
          <a:p>
            <a:pPr lvl="1"/>
            <a:r>
              <a:rPr lang="en-US" dirty="0" smtClean="0"/>
              <a:t>Reunion with estranged brothers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Joseph and wisdom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  <a:noFill/>
        </p:spPr>
        <p:txBody>
          <a:bodyPr/>
          <a:lstStyle/>
          <a:p>
            <a:r>
              <a:rPr lang="en-US" dirty="0" smtClean="0"/>
              <a:t>Story line:  Where have I heard this before?</a:t>
            </a:r>
          </a:p>
          <a:p>
            <a:r>
              <a:rPr lang="en-US" dirty="0" smtClean="0"/>
              <a:t>Resisting wild woman—Gen. 39:7-9</a:t>
            </a:r>
          </a:p>
          <a:p>
            <a:r>
              <a:rPr lang="en-US" dirty="0" smtClean="0"/>
              <a:t>Dreams -- comp. Daniel (cup-bearer, baker; Pharaoh 7 years)</a:t>
            </a:r>
          </a:p>
          <a:p>
            <a:r>
              <a:rPr lang="en-US" dirty="0" smtClean="0"/>
              <a:t>Egyptian Wisdom: silent man—Gen. 42:24  </a:t>
            </a:r>
          </a:p>
          <a:p>
            <a:r>
              <a:rPr lang="en-US" dirty="0" smtClean="0"/>
              <a:t>Fear of God motif:  (Gen 42:18)</a:t>
            </a:r>
          </a:p>
          <a:p>
            <a:r>
              <a:rPr lang="en-US" dirty="0" smtClean="0"/>
              <a:t>Classic Line:   Gen 50:20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Summary, Significance, Questions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Jacob:  Childhood Images (Gen. 25:23f)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267200"/>
          </a:xfrm>
          <a:noFill/>
        </p:spPr>
        <p:txBody>
          <a:bodyPr/>
          <a:lstStyle/>
          <a:p>
            <a:r>
              <a:rPr lang="en-US" dirty="0" smtClean="0"/>
              <a:t>How can God choose one and reject another before they were born? </a:t>
            </a:r>
          </a:p>
          <a:p>
            <a:r>
              <a:rPr lang="en-US" dirty="0" smtClean="0"/>
              <a:t>Predestination versus free will debate, </a:t>
            </a:r>
            <a:br>
              <a:rPr lang="en-US" dirty="0" smtClean="0"/>
            </a:br>
            <a:r>
              <a:rPr lang="en-US" dirty="0" smtClean="0"/>
              <a:t>--antinomy</a:t>
            </a:r>
          </a:p>
          <a:p>
            <a:r>
              <a:rPr lang="en-US" dirty="0" smtClean="0"/>
              <a:t>If a person is not chosen are they responsible?  </a:t>
            </a:r>
          </a:p>
          <a:p>
            <a:r>
              <a:rPr lang="en-US" dirty="0" smtClean="0"/>
              <a:t>Is that fair? </a:t>
            </a:r>
          </a:p>
          <a:p>
            <a:r>
              <a:rPr lang="en-US" dirty="0" smtClean="0"/>
              <a:t>What do you think?   </a:t>
            </a:r>
            <a:r>
              <a:rPr lang="en-US" dirty="0" smtClean="0">
                <a:solidFill>
                  <a:srgbClr val="FFFF00"/>
                </a:solidFill>
              </a:rPr>
              <a:t>SSQ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Name’s of the two boys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Birth -- heel grabber (Gen 25:26):  Jacob</a:t>
            </a:r>
          </a:p>
          <a:p>
            <a:r>
              <a:rPr lang="en-US" dirty="0" smtClean="0"/>
              <a:t>Birth -- Edom (Red) (Gen 25:30):  Esau—hairy, Harry</a:t>
            </a:r>
          </a:p>
          <a:p>
            <a:r>
              <a:rPr lang="en-US" dirty="0" smtClean="0"/>
              <a:t>Esau’s view of birthright bartering (Gen 25:32, 34)</a:t>
            </a:r>
          </a:p>
          <a:p>
            <a:pPr lvl="1"/>
            <a:r>
              <a:rPr lang="en-US" dirty="0" err="1" smtClean="0"/>
              <a:t>Nuzu</a:t>
            </a:r>
            <a:r>
              <a:rPr lang="en-US" dirty="0" smtClean="0"/>
              <a:t> laws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Deception of Isaac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114800"/>
          </a:xfrm>
          <a:noFill/>
        </p:spPr>
        <p:txBody>
          <a:bodyPr/>
          <a:lstStyle/>
          <a:p>
            <a:r>
              <a:rPr lang="en-US" dirty="0" smtClean="0"/>
              <a:t>What are some of the problems with parental favoritism? Gen. 25:28</a:t>
            </a:r>
          </a:p>
          <a:p>
            <a:r>
              <a:rPr lang="en-US" dirty="0" smtClean="0"/>
              <a:t>Jacob’s lie &amp; Isaac’s blessing—Gen. 27</a:t>
            </a:r>
          </a:p>
          <a:p>
            <a:pPr lvl="1"/>
            <a:r>
              <a:rPr lang="en-US" dirty="0" smtClean="0"/>
              <a:t>Power of father’s word</a:t>
            </a:r>
          </a:p>
          <a:p>
            <a:r>
              <a:rPr lang="en-US" dirty="0" smtClean="0"/>
              <a:t>What were the consequences of Jacob’s lie?</a:t>
            </a:r>
          </a:p>
          <a:p>
            <a:pPr lvl="1"/>
            <a:r>
              <a:rPr lang="en-US" dirty="0" smtClean="0"/>
              <a:t>Isaac –27:33 shaken</a:t>
            </a:r>
          </a:p>
          <a:p>
            <a:pPr lvl="1"/>
            <a:r>
              <a:rPr lang="en-US" dirty="0" smtClean="0"/>
              <a:t>Esau—27:41 plots death of brother</a:t>
            </a:r>
          </a:p>
          <a:p>
            <a:pPr lvl="1"/>
            <a:r>
              <a:rPr lang="en-US" dirty="0" smtClean="0"/>
              <a:t>Rebekah—27:46 –daughters’-in-law</a:t>
            </a:r>
          </a:p>
          <a:p>
            <a:pPr lvl="1"/>
            <a:r>
              <a:rPr lang="en-US" dirty="0" smtClean="0"/>
              <a:t>Jacob—20 years flees to Haran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Meeting God at Beth-el (Gen 28)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  <a:noFill/>
        </p:spPr>
        <p:txBody>
          <a:bodyPr/>
          <a:lstStyle/>
          <a:p>
            <a:r>
              <a:rPr lang="en-US" dirty="0" smtClean="0"/>
              <a:t>What did Bethel mean in Jacob’s spiritual development?—Jacob’s ladder--ziggurat? </a:t>
            </a:r>
          </a:p>
          <a:p>
            <a:r>
              <a:rPr lang="en-US" dirty="0" smtClean="0"/>
              <a:t>On personal encounter 28:10ff Covenant renewal </a:t>
            </a:r>
          </a:p>
          <a:p>
            <a:pPr lvl="1"/>
            <a:r>
              <a:rPr lang="en-US" dirty="0" smtClean="0"/>
              <a:t>Abraham’s God now becomes his </a:t>
            </a:r>
          </a:p>
          <a:p>
            <a:pPr lvl="1"/>
            <a:r>
              <a:rPr lang="en-US" dirty="0" smtClean="0"/>
              <a:t>Cf. College years</a:t>
            </a:r>
          </a:p>
          <a:p>
            <a:r>
              <a:rPr lang="en-US" dirty="0" smtClean="0"/>
              <a:t>Why a Memorial stone (28:18)?  Beth-El</a:t>
            </a:r>
          </a:p>
          <a:p>
            <a:r>
              <a:rPr lang="en-US" dirty="0" smtClean="0"/>
              <a:t>Pre-law tithe (28:22)   </a:t>
            </a:r>
            <a:r>
              <a:rPr lang="en-US" dirty="0" smtClean="0">
                <a:solidFill>
                  <a:srgbClr val="FFFF00"/>
                </a:solidFill>
              </a:rPr>
              <a:t>SSQ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Working your way through marriage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828800"/>
            <a:ext cx="8915400" cy="4343400"/>
          </a:xfrm>
          <a:noFill/>
        </p:spPr>
        <p:txBody>
          <a:bodyPr/>
          <a:lstStyle/>
          <a:p>
            <a:r>
              <a:rPr lang="en-US" dirty="0" smtClean="0"/>
              <a:t>Jacob &amp; well--7 </a:t>
            </a:r>
            <a:r>
              <a:rPr lang="en-US" dirty="0" err="1" smtClean="0"/>
              <a:t>yrs</a:t>
            </a:r>
            <a:r>
              <a:rPr lang="en-US" dirty="0" smtClean="0"/>
              <a:t> for Rachel (Gen 29:17-20)  </a:t>
            </a:r>
          </a:p>
          <a:p>
            <a:pPr lvl="1"/>
            <a:r>
              <a:rPr lang="en-US" dirty="0" smtClean="0"/>
              <a:t>Not odd in </a:t>
            </a:r>
            <a:r>
              <a:rPr lang="en-US" dirty="0" err="1" smtClean="0"/>
              <a:t>Nuzu</a:t>
            </a:r>
            <a:r>
              <a:rPr lang="en-US" dirty="0" smtClean="0"/>
              <a:t> customs</a:t>
            </a:r>
          </a:p>
          <a:p>
            <a:r>
              <a:rPr lang="en-US" dirty="0" smtClean="0"/>
              <a:t>What separates between love and lust? 29:20</a:t>
            </a:r>
          </a:p>
          <a:p>
            <a:r>
              <a:rPr lang="en-US" dirty="0" smtClean="0"/>
              <a:t>Why is Jacob’s wedding night ironic? 29:25</a:t>
            </a:r>
          </a:p>
          <a:p>
            <a:r>
              <a:rPr lang="en-US" dirty="0" smtClean="0"/>
              <a:t>Jacob is a polygamous?   Is that okay? Separating the Normative/non-normative in historical narratives (descriptive/prescriptive)</a:t>
            </a:r>
          </a:p>
          <a:p>
            <a:r>
              <a:rPr lang="en-US" dirty="0" smtClean="0"/>
              <a:t>Why does God open Leah’s womb?  (Gen 29:31) –weak eyes </a:t>
            </a:r>
            <a:r>
              <a:rPr lang="en-US" dirty="0" smtClean="0"/>
              <a:t>(refined/</a:t>
            </a:r>
            <a:r>
              <a:rPr lang="en-US" dirty="0" smtClean="0">
                <a:solidFill>
                  <a:srgbClr val="FFFF00"/>
                </a:solidFill>
              </a:rPr>
              <a:t>lovely/soft</a:t>
            </a:r>
            <a:r>
              <a:rPr lang="en-US" dirty="0" smtClean="0"/>
              <a:t>)--positive?-Is 47;1</a:t>
            </a:r>
            <a:endParaRPr lang="en-US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What’s with the mandrakes?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Why was Rachel so interested in getting the mandrakes? (Gen. 30:14ff) </a:t>
            </a:r>
            <a:r>
              <a:rPr lang="en-US" dirty="0"/>
              <a:t>(</a:t>
            </a:r>
            <a:r>
              <a:rPr lang="en-US" dirty="0" err="1"/>
              <a:t>Mandragora</a:t>
            </a:r>
            <a:r>
              <a:rPr lang="en-US" dirty="0"/>
              <a:t> </a:t>
            </a:r>
            <a:r>
              <a:rPr lang="en-US" dirty="0" err="1" smtClean="0"/>
              <a:t>officinarum</a:t>
            </a:r>
            <a:r>
              <a:rPr lang="en-US" dirty="0" smtClean="0"/>
              <a:t>)—human form roots</a:t>
            </a:r>
          </a:p>
          <a:p>
            <a:r>
              <a:rPr lang="en-US" dirty="0" smtClean="0"/>
              <a:t>Who gives Rachel her son?  (Gen 30:22)</a:t>
            </a:r>
          </a:p>
          <a:p>
            <a:r>
              <a:rPr lang="en-US" dirty="0" smtClean="0"/>
              <a:t>Who is Rachel’s first son?  </a:t>
            </a:r>
          </a:p>
          <a:p>
            <a:r>
              <a:rPr lang="en-US" dirty="0" smtClean="0"/>
              <a:t>Who is her last son?</a:t>
            </a:r>
          </a:p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746" y="4191000"/>
            <a:ext cx="2940454" cy="251460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Leaving Haran &amp; Laban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How and why did Rachel steal the family gods? (Gen 31:30, 35)</a:t>
            </a:r>
          </a:p>
          <a:p>
            <a:pPr lvl="1"/>
            <a:r>
              <a:rPr lang="en-US" dirty="0" smtClean="0"/>
              <a:t>Inheritance – </a:t>
            </a:r>
            <a:r>
              <a:rPr lang="en-US" dirty="0" err="1" smtClean="0"/>
              <a:t>Nuzu</a:t>
            </a:r>
            <a:r>
              <a:rPr lang="en-US" dirty="0" smtClean="0"/>
              <a:t> laws (probably not)</a:t>
            </a:r>
          </a:p>
          <a:p>
            <a:pPr lvl="1"/>
            <a:r>
              <a:rPr lang="en-US" dirty="0" smtClean="0"/>
              <a:t>Blessing/travel protection/children </a:t>
            </a:r>
          </a:p>
          <a:p>
            <a:r>
              <a:rPr lang="en-US" dirty="0" smtClean="0"/>
              <a:t>Metonymy</a:t>
            </a:r>
            <a:r>
              <a:rPr lang="en-US" smtClean="0"/>
              <a:t>: </a:t>
            </a:r>
            <a:r>
              <a:rPr lang="en-US" smtClean="0"/>
              <a:t>31:42 </a:t>
            </a:r>
            <a:r>
              <a:rPr lang="en-US" dirty="0" smtClean="0"/>
              <a:t>// 31:53 Fear </a:t>
            </a:r>
            <a:r>
              <a:rPr lang="en-US" smtClean="0"/>
              <a:t>of Isaac</a:t>
            </a:r>
            <a:endParaRPr lang="en-US" dirty="0" smtClean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WFW angel wrestling match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114800"/>
          </a:xfrm>
          <a:noFill/>
        </p:spPr>
        <p:txBody>
          <a:bodyPr/>
          <a:lstStyle/>
          <a:p>
            <a:r>
              <a:rPr lang="en-US" dirty="0" smtClean="0"/>
              <a:t>Who did Jacob wrestle with?  (Gen 32:24ff)</a:t>
            </a:r>
          </a:p>
          <a:p>
            <a:r>
              <a:rPr lang="en-US" dirty="0" smtClean="0"/>
              <a:t>Should we pray when we’re in trouble?</a:t>
            </a:r>
          </a:p>
          <a:p>
            <a:r>
              <a:rPr lang="en-US" dirty="0" smtClean="0"/>
              <a:t>Why did Jacob name the place </a:t>
            </a:r>
            <a:r>
              <a:rPr lang="en-US" dirty="0" err="1" smtClean="0"/>
              <a:t>Peniel</a:t>
            </a:r>
            <a:r>
              <a:rPr lang="en-US" dirty="0" smtClean="0"/>
              <a:t>? 32:30</a:t>
            </a:r>
          </a:p>
          <a:p>
            <a:r>
              <a:rPr lang="en-US" dirty="0" smtClean="0"/>
              <a:t>Why did the angel change Jacob’s name?</a:t>
            </a:r>
          </a:p>
          <a:p>
            <a:pPr lvl="1"/>
            <a:r>
              <a:rPr lang="en-US" dirty="0" smtClean="0"/>
              <a:t>Jacob --</a:t>
            </a:r>
          </a:p>
          <a:p>
            <a:pPr lvl="1"/>
            <a:r>
              <a:rPr lang="en-US" dirty="0" smtClean="0"/>
              <a:t>Israel – 32:28</a:t>
            </a:r>
          </a:p>
          <a:p>
            <a:r>
              <a:rPr lang="en-US" dirty="0" smtClean="0"/>
              <a:t>Does Gen 32:32 show it is written by a later editor? 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theme/theme1.xml><?xml version="1.0" encoding="utf-8"?>
<a:theme xmlns:a="http://schemas.openxmlformats.org/drawingml/2006/main" name="soarings">
  <a:themeElements>
    <a:clrScheme name="">
      <a:dk1>
        <a:srgbClr val="000000"/>
      </a:dk1>
      <a:lt1>
        <a:srgbClr val="FFFFFF"/>
      </a:lt1>
      <a:dk2>
        <a:srgbClr val="0000FF"/>
      </a:dk2>
      <a:lt2>
        <a:srgbClr val="F6BF69"/>
      </a:lt2>
      <a:accent1>
        <a:srgbClr val="00FFFF"/>
      </a:accent1>
      <a:accent2>
        <a:srgbClr val="FAFD00"/>
      </a:accent2>
      <a:accent3>
        <a:srgbClr val="AAAAFF"/>
      </a:accent3>
      <a:accent4>
        <a:srgbClr val="DADADA"/>
      </a:accent4>
      <a:accent5>
        <a:srgbClr val="AAFFFF"/>
      </a:accent5>
      <a:accent6>
        <a:srgbClr val="E3E500"/>
      </a:accent6>
      <a:hlink>
        <a:srgbClr val="FC0128"/>
      </a:hlink>
      <a:folHlink>
        <a:srgbClr val="3365FB"/>
      </a:folHlink>
    </a:clrScheme>
    <a:fontScheme name="soarings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s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s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s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s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s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s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c:\msoffice\powerpnt\template\sldshow\soarings.ppt</Template>
  <TotalTime>958</TotalTime>
  <Pages>17</Pages>
  <Words>629</Words>
  <Application>Microsoft Office PowerPoint</Application>
  <PresentationFormat>On-screen Show (4:3)</PresentationFormat>
  <Paragraphs>94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Monotype Sorts</vt:lpstr>
      <vt:lpstr>Times New Roman</vt:lpstr>
      <vt:lpstr>soarings</vt:lpstr>
      <vt:lpstr>Jacob:  Strife &amp; Deception</vt:lpstr>
      <vt:lpstr>Jacob:  Childhood Images (Gen. 25:23f)</vt:lpstr>
      <vt:lpstr>Name’s of the two boys</vt:lpstr>
      <vt:lpstr>Deception of Isaac</vt:lpstr>
      <vt:lpstr>Meeting God at Beth-el (Gen 28)</vt:lpstr>
      <vt:lpstr>Working your way through marriage</vt:lpstr>
      <vt:lpstr>What’s with the mandrakes?</vt:lpstr>
      <vt:lpstr>Leaving Haran &amp; Laban</vt:lpstr>
      <vt:lpstr>WFW angel wrestling match</vt:lpstr>
      <vt:lpstr>Meeting Esau</vt:lpstr>
      <vt:lpstr>Israel-Patriarchal-Genesis Fertile Crescent</vt:lpstr>
      <vt:lpstr>Jacob Returns to Bethel (Gen 35)</vt:lpstr>
      <vt:lpstr>Jacob and the twelve tribes</vt:lpstr>
      <vt:lpstr>Dinah /Judah &amp; Tamar </vt:lpstr>
      <vt:lpstr>Joseph narrative</vt:lpstr>
      <vt:lpstr>Joseph and wisdom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Jacob:  Strife &amp; Deception</dc:title>
  <dc:creator>ted hildebrandt</dc:creator>
  <cp:lastModifiedBy>Ted Hildebrandt</cp:lastModifiedBy>
  <cp:revision>75</cp:revision>
  <cp:lastPrinted>1601-01-01T00:00:00Z</cp:lastPrinted>
  <dcterms:created xsi:type="dcterms:W3CDTF">1995-09-28T12:14:19Z</dcterms:created>
  <dcterms:modified xsi:type="dcterms:W3CDTF">2019-09-24T16:29:10Z</dcterms:modified>
</cp:coreProperties>
</file>