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1" r:id="rId4"/>
    <p:sldId id="272" r:id="rId5"/>
    <p:sldId id="273" r:id="rId6"/>
    <p:sldId id="274" r:id="rId7"/>
    <p:sldId id="258" r:id="rId8"/>
    <p:sldId id="259" r:id="rId9"/>
    <p:sldId id="269" r:id="rId10"/>
    <p:sldId id="260" r:id="rId11"/>
    <p:sldId id="26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0929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A30EADD-B1D6-4ED2-90B6-BB25048AA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6E051543-82A7-45EA-A0E6-B45D6193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8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39F95-F5F1-4245-ACDD-41F4D1D5074F}" type="slidenum">
              <a:rPr lang="en-US" sz="1000" smtClean="0">
                <a:latin typeface="Times New Roman" pitchFamily="18" charset="0"/>
              </a:rPr>
              <a:pPr/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3E3F-2C23-4B8F-B9AD-4C93905B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F636-C2B8-470B-9700-498511097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520-259A-484E-9B50-B6756A62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3D7D-177E-4D4E-BA4E-35F0BEB9E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7A92-A2F4-4841-96EB-A502F11A9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E604-940D-4820-9EF4-BCB72B47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7E3C-4688-41A8-A1D9-A6DE8ABF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5757-3A2E-44AA-82E2-A0506188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2A5B-3E08-4860-A308-0D6A0618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7F65-5132-4C65-819F-2452307C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127E-29A6-4840-86A4-513FFCDA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fld id="{58E29D9F-A072-40F0-85D5-46FF6BE5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29"/>
          <p:cNvGrpSpPr>
            <a:grpSpLocks/>
          </p:cNvGrpSpPr>
          <p:nvPr/>
        </p:nvGrpSpPr>
        <p:grpSpPr bwMode="auto">
          <a:xfrm>
            <a:off x="44450" y="0"/>
            <a:ext cx="3252788" cy="6845300"/>
            <a:chOff x="28" y="0"/>
            <a:chExt cx="2049" cy="4312"/>
          </a:xfrm>
        </p:grpSpPr>
        <p:grpSp>
          <p:nvGrpSpPr>
            <p:cNvPr id="1032" name="Group 17"/>
            <p:cNvGrpSpPr>
              <a:grpSpLocks/>
            </p:cNvGrpSpPr>
            <p:nvPr/>
          </p:nvGrpSpPr>
          <p:grpSpPr bwMode="auto">
            <a:xfrm>
              <a:off x="68" y="6"/>
              <a:ext cx="2009" cy="4306"/>
              <a:chOff x="68" y="6"/>
              <a:chExt cx="2009" cy="4306"/>
            </a:xfrm>
          </p:grpSpPr>
          <p:sp>
            <p:nvSpPr>
              <p:cNvPr id="1144" name="AutoShape 5"/>
              <p:cNvSpPr>
                <a:spLocks noChangeArrowheads="1"/>
              </p:cNvSpPr>
              <p:nvPr/>
            </p:nvSpPr>
            <p:spPr bwMode="auto">
              <a:xfrm>
                <a:off x="838" y="868"/>
                <a:ext cx="54" cy="6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6"/>
              <p:cNvSpPr>
                <a:spLocks noChangeArrowheads="1"/>
              </p:cNvSpPr>
              <p:nvPr/>
            </p:nvSpPr>
            <p:spPr bwMode="auto">
              <a:xfrm>
                <a:off x="1121" y="628"/>
                <a:ext cx="14" cy="1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AutoShape 7"/>
              <p:cNvSpPr>
                <a:spLocks noChangeArrowheads="1"/>
              </p:cNvSpPr>
              <p:nvPr/>
            </p:nvSpPr>
            <p:spPr bwMode="auto">
              <a:xfrm>
                <a:off x="2027" y="6"/>
                <a:ext cx="50" cy="59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8"/>
              <p:cNvSpPr>
                <a:spLocks noChangeArrowheads="1"/>
              </p:cNvSpPr>
              <p:nvPr/>
            </p:nvSpPr>
            <p:spPr bwMode="auto">
              <a:xfrm>
                <a:off x="989" y="4242"/>
                <a:ext cx="55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9"/>
              <p:cNvSpPr>
                <a:spLocks noChangeArrowheads="1"/>
              </p:cNvSpPr>
              <p:nvPr/>
            </p:nvSpPr>
            <p:spPr bwMode="auto">
              <a:xfrm>
                <a:off x="1740" y="290"/>
                <a:ext cx="46" cy="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AutoShape 10"/>
              <p:cNvSpPr>
                <a:spLocks noChangeArrowheads="1"/>
              </p:cNvSpPr>
              <p:nvPr/>
            </p:nvSpPr>
            <p:spPr bwMode="auto">
              <a:xfrm>
                <a:off x="68" y="18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1"/>
              <p:cNvSpPr>
                <a:spLocks noChangeArrowheads="1"/>
              </p:cNvSpPr>
              <p:nvPr/>
            </p:nvSpPr>
            <p:spPr bwMode="auto">
              <a:xfrm>
                <a:off x="414" y="78"/>
                <a:ext cx="56" cy="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2"/>
              <p:cNvSpPr>
                <a:spLocks noChangeArrowheads="1"/>
              </p:cNvSpPr>
              <p:nvPr/>
            </p:nvSpPr>
            <p:spPr bwMode="auto">
              <a:xfrm>
                <a:off x="772" y="28"/>
                <a:ext cx="53" cy="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"/>
              <p:cNvSpPr>
                <a:spLocks noChangeArrowheads="1"/>
              </p:cNvSpPr>
              <p:nvPr/>
            </p:nvSpPr>
            <p:spPr bwMode="auto">
              <a:xfrm>
                <a:off x="627" y="4206"/>
                <a:ext cx="54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AutoShape 14"/>
              <p:cNvSpPr>
                <a:spLocks noChangeArrowheads="1"/>
              </p:cNvSpPr>
              <p:nvPr/>
            </p:nvSpPr>
            <p:spPr bwMode="auto">
              <a:xfrm>
                <a:off x="1423" y="427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AutoShape 15"/>
              <p:cNvSpPr>
                <a:spLocks noChangeArrowheads="1"/>
              </p:cNvSpPr>
              <p:nvPr/>
            </p:nvSpPr>
            <p:spPr bwMode="auto">
              <a:xfrm>
                <a:off x="84" y="427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Rectangle 16"/>
              <p:cNvSpPr>
                <a:spLocks noChangeArrowheads="1"/>
              </p:cNvSpPr>
              <p:nvPr/>
            </p:nvSpPr>
            <p:spPr bwMode="auto">
              <a:xfrm>
                <a:off x="1501" y="4206"/>
                <a:ext cx="55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44" y="0"/>
              <a:ext cx="1875" cy="4312"/>
              <a:chOff x="44" y="0"/>
              <a:chExt cx="1875" cy="4312"/>
            </a:xfrm>
          </p:grpSpPr>
          <p:sp>
            <p:nvSpPr>
              <p:cNvPr id="1127" name="AutoShape 18"/>
              <p:cNvSpPr>
                <a:spLocks noChangeArrowheads="1"/>
              </p:cNvSpPr>
              <p:nvPr/>
            </p:nvSpPr>
            <p:spPr bwMode="auto">
              <a:xfrm>
                <a:off x="1087" y="1008"/>
                <a:ext cx="51" cy="59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9"/>
              <p:cNvSpPr>
                <a:spLocks noChangeArrowheads="1"/>
              </p:cNvSpPr>
              <p:nvPr/>
            </p:nvSpPr>
            <p:spPr bwMode="auto">
              <a:xfrm>
                <a:off x="641" y="736"/>
                <a:ext cx="53" cy="6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20"/>
              <p:cNvSpPr>
                <a:spLocks noChangeArrowheads="1"/>
              </p:cNvSpPr>
              <p:nvPr/>
            </p:nvSpPr>
            <p:spPr bwMode="auto">
              <a:xfrm>
                <a:off x="1868" y="194"/>
                <a:ext cx="51" cy="59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AutoShape 21"/>
              <p:cNvSpPr>
                <a:spLocks noChangeArrowheads="1"/>
              </p:cNvSpPr>
              <p:nvPr/>
            </p:nvSpPr>
            <p:spPr bwMode="auto">
              <a:xfrm>
                <a:off x="653" y="1023"/>
                <a:ext cx="54" cy="43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22"/>
              <p:cNvSpPr>
                <a:spLocks noChangeArrowheads="1"/>
              </p:cNvSpPr>
              <p:nvPr/>
            </p:nvSpPr>
            <p:spPr bwMode="auto">
              <a:xfrm>
                <a:off x="395" y="4048"/>
                <a:ext cx="54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23"/>
              <p:cNvSpPr>
                <a:spLocks noChangeArrowheads="1"/>
              </p:cNvSpPr>
              <p:nvPr/>
            </p:nvSpPr>
            <p:spPr bwMode="auto">
              <a:xfrm>
                <a:off x="292" y="1068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24"/>
              <p:cNvSpPr>
                <a:spLocks noChangeArrowheads="1"/>
              </p:cNvSpPr>
              <p:nvPr/>
            </p:nvSpPr>
            <p:spPr bwMode="auto">
              <a:xfrm>
                <a:off x="175" y="913"/>
                <a:ext cx="14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AutoShape 25"/>
              <p:cNvSpPr>
                <a:spLocks noChangeArrowheads="1"/>
              </p:cNvSpPr>
              <p:nvPr/>
            </p:nvSpPr>
            <p:spPr bwMode="auto">
              <a:xfrm>
                <a:off x="633" y="155"/>
                <a:ext cx="56" cy="41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26"/>
              <p:cNvSpPr>
                <a:spLocks noChangeArrowheads="1"/>
              </p:cNvSpPr>
              <p:nvPr/>
            </p:nvSpPr>
            <p:spPr bwMode="auto">
              <a:xfrm>
                <a:off x="107" y="424"/>
                <a:ext cx="56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27"/>
              <p:cNvSpPr>
                <a:spLocks noChangeArrowheads="1"/>
              </p:cNvSpPr>
              <p:nvPr/>
            </p:nvSpPr>
            <p:spPr bwMode="auto">
              <a:xfrm>
                <a:off x="290" y="0"/>
                <a:ext cx="56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AutoShape 28"/>
              <p:cNvSpPr>
                <a:spLocks noChangeArrowheads="1"/>
              </p:cNvSpPr>
              <p:nvPr/>
            </p:nvSpPr>
            <p:spPr bwMode="auto">
              <a:xfrm>
                <a:off x="1273" y="76"/>
                <a:ext cx="53" cy="60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29"/>
              <p:cNvSpPr>
                <a:spLocks noChangeArrowheads="1"/>
              </p:cNvSpPr>
              <p:nvPr/>
            </p:nvSpPr>
            <p:spPr bwMode="auto">
              <a:xfrm>
                <a:off x="1115" y="376"/>
                <a:ext cx="53" cy="6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30"/>
              <p:cNvSpPr>
                <a:spLocks noChangeArrowheads="1"/>
              </p:cNvSpPr>
              <p:nvPr/>
            </p:nvSpPr>
            <p:spPr bwMode="auto">
              <a:xfrm>
                <a:off x="789" y="4180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31"/>
              <p:cNvSpPr>
                <a:spLocks noChangeArrowheads="1"/>
              </p:cNvSpPr>
              <p:nvPr/>
            </p:nvSpPr>
            <p:spPr bwMode="auto">
              <a:xfrm>
                <a:off x="949" y="4192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AutoShape 32"/>
              <p:cNvSpPr>
                <a:spLocks noChangeArrowheads="1"/>
              </p:cNvSpPr>
              <p:nvPr/>
            </p:nvSpPr>
            <p:spPr bwMode="auto">
              <a:xfrm>
                <a:off x="285" y="4269"/>
                <a:ext cx="55" cy="43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33"/>
              <p:cNvSpPr>
                <a:spLocks noChangeArrowheads="1"/>
              </p:cNvSpPr>
              <p:nvPr/>
            </p:nvSpPr>
            <p:spPr bwMode="auto">
              <a:xfrm>
                <a:off x="44" y="2265"/>
                <a:ext cx="31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34"/>
              <p:cNvSpPr>
                <a:spLocks noChangeArrowheads="1"/>
              </p:cNvSpPr>
              <p:nvPr/>
            </p:nvSpPr>
            <p:spPr bwMode="auto">
              <a:xfrm>
                <a:off x="1664" y="4180"/>
                <a:ext cx="54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68"/>
            <p:cNvGrpSpPr>
              <a:grpSpLocks/>
            </p:cNvGrpSpPr>
            <p:nvPr/>
          </p:nvGrpSpPr>
          <p:grpSpPr bwMode="auto">
            <a:xfrm>
              <a:off x="28" y="46"/>
              <a:ext cx="1757" cy="4266"/>
              <a:chOff x="28" y="46"/>
              <a:chExt cx="1757" cy="4266"/>
            </a:xfrm>
          </p:grpSpPr>
          <p:sp>
            <p:nvSpPr>
              <p:cNvPr id="1095" name="AutoShape 36"/>
              <p:cNvSpPr>
                <a:spLocks noChangeArrowheads="1"/>
              </p:cNvSpPr>
              <p:nvPr/>
            </p:nvSpPr>
            <p:spPr bwMode="auto">
              <a:xfrm>
                <a:off x="1212" y="759"/>
                <a:ext cx="54" cy="43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37"/>
              <p:cNvSpPr>
                <a:spLocks noChangeArrowheads="1"/>
              </p:cNvSpPr>
              <p:nvPr/>
            </p:nvSpPr>
            <p:spPr bwMode="auto">
              <a:xfrm>
                <a:off x="1574" y="611"/>
                <a:ext cx="56" cy="42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Rectangle 38"/>
              <p:cNvSpPr>
                <a:spLocks noChangeArrowheads="1"/>
              </p:cNvSpPr>
              <p:nvPr/>
            </p:nvSpPr>
            <p:spPr bwMode="auto">
              <a:xfrm>
                <a:off x="1238" y="496"/>
                <a:ext cx="22" cy="24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AutoShape 39"/>
              <p:cNvSpPr>
                <a:spLocks noChangeArrowheads="1"/>
              </p:cNvSpPr>
              <p:nvPr/>
            </p:nvSpPr>
            <p:spPr bwMode="auto">
              <a:xfrm>
                <a:off x="961" y="688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AutoShape 40"/>
              <p:cNvSpPr>
                <a:spLocks noChangeArrowheads="1"/>
              </p:cNvSpPr>
              <p:nvPr/>
            </p:nvSpPr>
            <p:spPr bwMode="auto">
              <a:xfrm>
                <a:off x="286" y="1585"/>
                <a:ext cx="52" cy="58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AutoShape 41"/>
              <p:cNvSpPr>
                <a:spLocks noChangeArrowheads="1"/>
              </p:cNvSpPr>
              <p:nvPr/>
            </p:nvSpPr>
            <p:spPr bwMode="auto">
              <a:xfrm>
                <a:off x="866" y="110"/>
                <a:ext cx="50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AutoShape 42"/>
              <p:cNvSpPr>
                <a:spLocks noChangeArrowheads="1"/>
              </p:cNvSpPr>
              <p:nvPr/>
            </p:nvSpPr>
            <p:spPr bwMode="auto">
              <a:xfrm>
                <a:off x="512" y="1150"/>
                <a:ext cx="53" cy="44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43"/>
              <p:cNvSpPr>
                <a:spLocks noChangeArrowheads="1"/>
              </p:cNvSpPr>
              <p:nvPr/>
            </p:nvSpPr>
            <p:spPr bwMode="auto">
              <a:xfrm>
                <a:off x="179" y="244"/>
                <a:ext cx="56" cy="41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44"/>
              <p:cNvSpPr>
                <a:spLocks noChangeArrowheads="1"/>
              </p:cNvSpPr>
              <p:nvPr/>
            </p:nvSpPr>
            <p:spPr bwMode="auto">
              <a:xfrm>
                <a:off x="444" y="246"/>
                <a:ext cx="24" cy="17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AutoShape 45"/>
              <p:cNvSpPr>
                <a:spLocks noChangeArrowheads="1"/>
              </p:cNvSpPr>
              <p:nvPr/>
            </p:nvSpPr>
            <p:spPr bwMode="auto">
              <a:xfrm>
                <a:off x="1036" y="3982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AutoShape 46"/>
              <p:cNvSpPr>
                <a:spLocks noChangeArrowheads="1"/>
              </p:cNvSpPr>
              <p:nvPr/>
            </p:nvSpPr>
            <p:spPr bwMode="auto">
              <a:xfrm>
                <a:off x="212" y="90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AutoShape 47"/>
              <p:cNvSpPr>
                <a:spLocks noChangeArrowheads="1"/>
              </p:cNvSpPr>
              <p:nvPr/>
            </p:nvSpPr>
            <p:spPr bwMode="auto">
              <a:xfrm>
                <a:off x="571" y="46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AutoShape 48"/>
              <p:cNvSpPr>
                <a:spLocks noChangeArrowheads="1"/>
              </p:cNvSpPr>
              <p:nvPr/>
            </p:nvSpPr>
            <p:spPr bwMode="auto">
              <a:xfrm>
                <a:off x="500" y="787"/>
                <a:ext cx="55" cy="41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AutoShape 49"/>
              <p:cNvSpPr>
                <a:spLocks noChangeArrowheads="1"/>
              </p:cNvSpPr>
              <p:nvPr/>
            </p:nvSpPr>
            <p:spPr bwMode="auto">
              <a:xfrm>
                <a:off x="344" y="899"/>
                <a:ext cx="56" cy="4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AutoShape 50"/>
              <p:cNvSpPr>
                <a:spLocks noChangeArrowheads="1"/>
              </p:cNvSpPr>
              <p:nvPr/>
            </p:nvSpPr>
            <p:spPr bwMode="auto">
              <a:xfrm>
                <a:off x="34" y="395"/>
                <a:ext cx="55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51"/>
              <p:cNvSpPr>
                <a:spLocks noChangeArrowheads="1"/>
              </p:cNvSpPr>
              <p:nvPr/>
            </p:nvSpPr>
            <p:spPr bwMode="auto">
              <a:xfrm>
                <a:off x="1358" y="292"/>
                <a:ext cx="22" cy="24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52"/>
              <p:cNvSpPr>
                <a:spLocks noChangeArrowheads="1"/>
              </p:cNvSpPr>
              <p:nvPr/>
            </p:nvSpPr>
            <p:spPr bwMode="auto">
              <a:xfrm>
                <a:off x="1561" y="196"/>
                <a:ext cx="53" cy="60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AutoShape 53"/>
              <p:cNvSpPr>
                <a:spLocks noChangeArrowheads="1"/>
              </p:cNvSpPr>
              <p:nvPr/>
            </p:nvSpPr>
            <p:spPr bwMode="auto">
              <a:xfrm>
                <a:off x="942" y="196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AutoShape 54"/>
              <p:cNvSpPr>
                <a:spLocks noChangeArrowheads="1"/>
              </p:cNvSpPr>
              <p:nvPr/>
            </p:nvSpPr>
            <p:spPr bwMode="auto">
              <a:xfrm>
                <a:off x="1113" y="220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55"/>
              <p:cNvSpPr>
                <a:spLocks noChangeArrowheads="1"/>
              </p:cNvSpPr>
              <p:nvPr/>
            </p:nvSpPr>
            <p:spPr bwMode="auto">
              <a:xfrm>
                <a:off x="472" y="3760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AutoShape 56"/>
              <p:cNvSpPr>
                <a:spLocks noChangeArrowheads="1"/>
              </p:cNvSpPr>
              <p:nvPr/>
            </p:nvSpPr>
            <p:spPr bwMode="auto">
              <a:xfrm>
                <a:off x="686" y="4228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AutoShape 57"/>
              <p:cNvSpPr>
                <a:spLocks noChangeArrowheads="1"/>
              </p:cNvSpPr>
              <p:nvPr/>
            </p:nvSpPr>
            <p:spPr bwMode="auto">
              <a:xfrm>
                <a:off x="857" y="4252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AutoShape 58"/>
              <p:cNvSpPr>
                <a:spLocks noChangeArrowheads="1"/>
              </p:cNvSpPr>
              <p:nvPr/>
            </p:nvSpPr>
            <p:spPr bwMode="auto">
              <a:xfrm>
                <a:off x="28" y="4255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AutoShape 59"/>
              <p:cNvSpPr>
                <a:spLocks noChangeArrowheads="1"/>
              </p:cNvSpPr>
              <p:nvPr/>
            </p:nvSpPr>
            <p:spPr bwMode="auto">
              <a:xfrm>
                <a:off x="516" y="4204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AutoShape 60"/>
              <p:cNvSpPr>
                <a:spLocks noChangeArrowheads="1"/>
              </p:cNvSpPr>
              <p:nvPr/>
            </p:nvSpPr>
            <p:spPr bwMode="auto">
              <a:xfrm>
                <a:off x="1065" y="4242"/>
                <a:ext cx="73" cy="7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AutoShape 61"/>
              <p:cNvSpPr>
                <a:spLocks noChangeArrowheads="1"/>
              </p:cNvSpPr>
              <p:nvPr/>
            </p:nvSpPr>
            <p:spPr bwMode="auto">
              <a:xfrm>
                <a:off x="1230" y="4252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AutoShape 62"/>
              <p:cNvSpPr>
                <a:spLocks noChangeArrowheads="1"/>
              </p:cNvSpPr>
              <p:nvPr/>
            </p:nvSpPr>
            <p:spPr bwMode="auto">
              <a:xfrm>
                <a:off x="1196" y="4130"/>
                <a:ext cx="51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AutoShape 63"/>
              <p:cNvSpPr>
                <a:spLocks noChangeArrowheads="1"/>
              </p:cNvSpPr>
              <p:nvPr/>
            </p:nvSpPr>
            <p:spPr bwMode="auto">
              <a:xfrm>
                <a:off x="215" y="4157"/>
                <a:ext cx="72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AutoShape 64"/>
              <p:cNvSpPr>
                <a:spLocks noChangeArrowheads="1"/>
              </p:cNvSpPr>
              <p:nvPr/>
            </p:nvSpPr>
            <p:spPr bwMode="auto">
              <a:xfrm>
                <a:off x="1561" y="4228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AutoShape 65"/>
              <p:cNvSpPr>
                <a:spLocks noChangeArrowheads="1"/>
              </p:cNvSpPr>
              <p:nvPr/>
            </p:nvSpPr>
            <p:spPr bwMode="auto">
              <a:xfrm>
                <a:off x="1732" y="4252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AutoShape 66"/>
              <p:cNvSpPr>
                <a:spLocks noChangeArrowheads="1"/>
              </p:cNvSpPr>
              <p:nvPr/>
            </p:nvSpPr>
            <p:spPr bwMode="auto">
              <a:xfrm>
                <a:off x="1390" y="4204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AutoShape 67"/>
              <p:cNvSpPr>
                <a:spLocks noChangeArrowheads="1"/>
              </p:cNvSpPr>
              <p:nvPr/>
            </p:nvSpPr>
            <p:spPr bwMode="auto">
              <a:xfrm>
                <a:off x="35" y="862"/>
                <a:ext cx="54" cy="44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87"/>
            <p:cNvGrpSpPr>
              <a:grpSpLocks/>
            </p:cNvGrpSpPr>
            <p:nvPr/>
          </p:nvGrpSpPr>
          <p:grpSpPr bwMode="auto">
            <a:xfrm>
              <a:off x="88" y="16"/>
              <a:ext cx="1452" cy="4278"/>
              <a:chOff x="88" y="16"/>
              <a:chExt cx="1452" cy="4278"/>
            </a:xfrm>
          </p:grpSpPr>
          <p:sp>
            <p:nvSpPr>
              <p:cNvPr id="1077" name="AutoShape 69"/>
              <p:cNvSpPr>
                <a:spLocks noChangeArrowheads="1"/>
              </p:cNvSpPr>
              <p:nvPr/>
            </p:nvSpPr>
            <p:spPr bwMode="auto">
              <a:xfrm>
                <a:off x="496" y="940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AutoShape 70"/>
              <p:cNvSpPr>
                <a:spLocks noChangeArrowheads="1"/>
              </p:cNvSpPr>
              <p:nvPr/>
            </p:nvSpPr>
            <p:spPr bwMode="auto">
              <a:xfrm>
                <a:off x="1356" y="592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71"/>
              <p:cNvSpPr>
                <a:spLocks noChangeArrowheads="1"/>
              </p:cNvSpPr>
              <p:nvPr/>
            </p:nvSpPr>
            <p:spPr bwMode="auto">
              <a:xfrm>
                <a:off x="400" y="1797"/>
                <a:ext cx="51" cy="5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AutoShape 72"/>
              <p:cNvSpPr>
                <a:spLocks noChangeArrowheads="1"/>
              </p:cNvSpPr>
              <p:nvPr/>
            </p:nvSpPr>
            <p:spPr bwMode="auto">
              <a:xfrm>
                <a:off x="140" y="1927"/>
                <a:ext cx="51" cy="59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73"/>
              <p:cNvSpPr>
                <a:spLocks noChangeArrowheads="1"/>
              </p:cNvSpPr>
              <p:nvPr/>
            </p:nvSpPr>
            <p:spPr bwMode="auto">
              <a:xfrm>
                <a:off x="88" y="1289"/>
                <a:ext cx="53" cy="42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AutoShape 74"/>
              <p:cNvSpPr>
                <a:spLocks noChangeArrowheads="1"/>
              </p:cNvSpPr>
              <p:nvPr/>
            </p:nvSpPr>
            <p:spPr bwMode="auto">
              <a:xfrm>
                <a:off x="1252" y="200"/>
                <a:ext cx="55" cy="42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75"/>
              <p:cNvSpPr>
                <a:spLocks noChangeArrowheads="1"/>
              </p:cNvSpPr>
              <p:nvPr/>
            </p:nvSpPr>
            <p:spPr bwMode="auto">
              <a:xfrm>
                <a:off x="327" y="442"/>
                <a:ext cx="55" cy="4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AutoShape 76"/>
              <p:cNvSpPr>
                <a:spLocks noChangeArrowheads="1"/>
              </p:cNvSpPr>
              <p:nvPr/>
            </p:nvSpPr>
            <p:spPr bwMode="auto">
              <a:xfrm>
                <a:off x="324" y="157"/>
                <a:ext cx="55" cy="41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AutoShape 77"/>
              <p:cNvSpPr>
                <a:spLocks noChangeArrowheads="1"/>
              </p:cNvSpPr>
              <p:nvPr/>
            </p:nvSpPr>
            <p:spPr bwMode="auto">
              <a:xfrm>
                <a:off x="414" y="612"/>
                <a:ext cx="56" cy="42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utoShape 78"/>
              <p:cNvSpPr>
                <a:spLocks noChangeArrowheads="1"/>
              </p:cNvSpPr>
              <p:nvPr/>
            </p:nvSpPr>
            <p:spPr bwMode="auto">
              <a:xfrm>
                <a:off x="868" y="388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AutoShape 79"/>
              <p:cNvSpPr>
                <a:spLocks noChangeArrowheads="1"/>
              </p:cNvSpPr>
              <p:nvPr/>
            </p:nvSpPr>
            <p:spPr bwMode="auto">
              <a:xfrm>
                <a:off x="1476" y="388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AutoShape 80"/>
              <p:cNvSpPr>
                <a:spLocks noChangeArrowheads="1"/>
              </p:cNvSpPr>
              <p:nvPr/>
            </p:nvSpPr>
            <p:spPr bwMode="auto">
              <a:xfrm>
                <a:off x="860" y="3792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AutoShape 81"/>
              <p:cNvSpPr>
                <a:spLocks noChangeArrowheads="1"/>
              </p:cNvSpPr>
              <p:nvPr/>
            </p:nvSpPr>
            <p:spPr bwMode="auto">
              <a:xfrm>
                <a:off x="434" y="4248"/>
                <a:ext cx="50" cy="46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AutoShape 82"/>
              <p:cNvSpPr>
                <a:spLocks noChangeArrowheads="1"/>
              </p:cNvSpPr>
              <p:nvPr/>
            </p:nvSpPr>
            <p:spPr bwMode="auto">
              <a:xfrm>
                <a:off x="199" y="3456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AutoShape 83"/>
              <p:cNvSpPr>
                <a:spLocks noChangeArrowheads="1"/>
              </p:cNvSpPr>
              <p:nvPr/>
            </p:nvSpPr>
            <p:spPr bwMode="auto">
              <a:xfrm>
                <a:off x="1497" y="16"/>
                <a:ext cx="43" cy="4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AutoShape 84"/>
              <p:cNvSpPr>
                <a:spLocks noChangeArrowheads="1"/>
              </p:cNvSpPr>
              <p:nvPr/>
            </p:nvSpPr>
            <p:spPr bwMode="auto">
              <a:xfrm>
                <a:off x="156" y="3990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AutoShape 85"/>
              <p:cNvSpPr>
                <a:spLocks noChangeArrowheads="1"/>
              </p:cNvSpPr>
              <p:nvPr/>
            </p:nvSpPr>
            <p:spPr bwMode="auto">
              <a:xfrm>
                <a:off x="1330" y="4092"/>
                <a:ext cx="50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AutoShape 86"/>
              <p:cNvSpPr>
                <a:spLocks noChangeArrowheads="1"/>
              </p:cNvSpPr>
              <p:nvPr/>
            </p:nvSpPr>
            <p:spPr bwMode="auto">
              <a:xfrm>
                <a:off x="540" y="4152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10"/>
            <p:cNvGrpSpPr>
              <a:grpSpLocks/>
            </p:cNvGrpSpPr>
            <p:nvPr/>
          </p:nvGrpSpPr>
          <p:grpSpPr bwMode="auto">
            <a:xfrm>
              <a:off x="84" y="52"/>
              <a:ext cx="1799" cy="4260"/>
              <a:chOff x="84" y="52"/>
              <a:chExt cx="1799" cy="4260"/>
            </a:xfrm>
          </p:grpSpPr>
          <p:grpSp>
            <p:nvGrpSpPr>
              <p:cNvPr id="1055" name="Group 98"/>
              <p:cNvGrpSpPr>
                <a:grpSpLocks/>
              </p:cNvGrpSpPr>
              <p:nvPr/>
            </p:nvGrpSpPr>
            <p:grpSpPr bwMode="auto">
              <a:xfrm>
                <a:off x="89" y="52"/>
                <a:ext cx="1717" cy="4219"/>
                <a:chOff x="89" y="52"/>
                <a:chExt cx="1717" cy="4219"/>
              </a:xfrm>
            </p:grpSpPr>
            <p:sp>
              <p:nvSpPr>
                <p:cNvPr id="1067" name="AutoShape 88"/>
                <p:cNvSpPr>
                  <a:spLocks noChangeArrowheads="1"/>
                </p:cNvSpPr>
                <p:nvPr/>
              </p:nvSpPr>
              <p:spPr bwMode="auto">
                <a:xfrm>
                  <a:off x="356" y="2272"/>
                  <a:ext cx="51" cy="59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AutoShape 89"/>
                <p:cNvSpPr>
                  <a:spLocks noChangeArrowheads="1"/>
                </p:cNvSpPr>
                <p:nvPr/>
              </p:nvSpPr>
              <p:spPr bwMode="auto">
                <a:xfrm>
                  <a:off x="289" y="2789"/>
                  <a:ext cx="54" cy="42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Rectangle 90"/>
                <p:cNvSpPr>
                  <a:spLocks noChangeArrowheads="1"/>
                </p:cNvSpPr>
                <p:nvPr/>
              </p:nvSpPr>
              <p:spPr bwMode="auto">
                <a:xfrm>
                  <a:off x="535" y="494"/>
                  <a:ext cx="56" cy="41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AutoShape 91"/>
                <p:cNvSpPr>
                  <a:spLocks noChangeArrowheads="1"/>
                </p:cNvSpPr>
                <p:nvPr/>
              </p:nvSpPr>
              <p:spPr bwMode="auto">
                <a:xfrm>
                  <a:off x="89" y="626"/>
                  <a:ext cx="56" cy="4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Rectangle 92"/>
                <p:cNvSpPr>
                  <a:spLocks noChangeArrowheads="1"/>
                </p:cNvSpPr>
                <p:nvPr/>
              </p:nvSpPr>
              <p:spPr bwMode="auto">
                <a:xfrm>
                  <a:off x="740" y="220"/>
                  <a:ext cx="53" cy="6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AutoShape 93"/>
                <p:cNvSpPr>
                  <a:spLocks noChangeArrowheads="1"/>
                </p:cNvSpPr>
                <p:nvPr/>
              </p:nvSpPr>
              <p:spPr bwMode="auto">
                <a:xfrm>
                  <a:off x="1732" y="52"/>
                  <a:ext cx="53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AutoShape 94"/>
                <p:cNvSpPr>
                  <a:spLocks noChangeArrowheads="1"/>
                </p:cNvSpPr>
                <p:nvPr/>
              </p:nvSpPr>
              <p:spPr bwMode="auto">
                <a:xfrm>
                  <a:off x="878" y="4060"/>
                  <a:ext cx="54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AutoShape 95"/>
                <p:cNvSpPr>
                  <a:spLocks noChangeArrowheads="1"/>
                </p:cNvSpPr>
                <p:nvPr/>
              </p:nvSpPr>
              <p:spPr bwMode="auto">
                <a:xfrm>
                  <a:off x="1324" y="4229"/>
                  <a:ext cx="54" cy="42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AutoShape 96"/>
                <p:cNvSpPr>
                  <a:spLocks noChangeArrowheads="1"/>
                </p:cNvSpPr>
                <p:nvPr/>
              </p:nvSpPr>
              <p:spPr bwMode="auto">
                <a:xfrm>
                  <a:off x="94" y="4184"/>
                  <a:ext cx="33" cy="66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AutoShape 97"/>
                <p:cNvSpPr>
                  <a:spLocks noChangeArrowheads="1"/>
                </p:cNvSpPr>
                <p:nvPr/>
              </p:nvSpPr>
              <p:spPr bwMode="auto">
                <a:xfrm>
                  <a:off x="1753" y="4060"/>
                  <a:ext cx="53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6" name="AutoShape 99"/>
              <p:cNvSpPr>
                <a:spLocks noChangeArrowheads="1"/>
              </p:cNvSpPr>
              <p:nvPr/>
            </p:nvSpPr>
            <p:spPr bwMode="auto">
              <a:xfrm>
                <a:off x="730" y="3976"/>
                <a:ext cx="54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100"/>
              <p:cNvSpPr>
                <a:spLocks noChangeArrowheads="1"/>
              </p:cNvSpPr>
              <p:nvPr/>
            </p:nvSpPr>
            <p:spPr bwMode="auto">
              <a:xfrm>
                <a:off x="256" y="724"/>
                <a:ext cx="56" cy="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101"/>
              <p:cNvSpPr>
                <a:spLocks noChangeArrowheads="1"/>
              </p:cNvSpPr>
              <p:nvPr/>
            </p:nvSpPr>
            <p:spPr bwMode="auto">
              <a:xfrm>
                <a:off x="312" y="338"/>
                <a:ext cx="56" cy="41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102"/>
              <p:cNvSpPr>
                <a:spLocks noChangeArrowheads="1"/>
              </p:cNvSpPr>
              <p:nvPr/>
            </p:nvSpPr>
            <p:spPr bwMode="auto">
              <a:xfrm>
                <a:off x="953" y="76"/>
                <a:ext cx="32" cy="3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103"/>
              <p:cNvSpPr>
                <a:spLocks noChangeArrowheads="1"/>
              </p:cNvSpPr>
              <p:nvPr/>
            </p:nvSpPr>
            <p:spPr bwMode="auto">
              <a:xfrm>
                <a:off x="900" y="4216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AutoShape 104"/>
              <p:cNvSpPr>
                <a:spLocks noChangeArrowheads="1"/>
              </p:cNvSpPr>
              <p:nvPr/>
            </p:nvSpPr>
            <p:spPr bwMode="auto">
              <a:xfrm>
                <a:off x="627" y="4253"/>
                <a:ext cx="50" cy="59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AutoShape 105"/>
              <p:cNvSpPr>
                <a:spLocks noChangeArrowheads="1"/>
              </p:cNvSpPr>
              <p:nvPr/>
            </p:nvSpPr>
            <p:spPr bwMode="auto">
              <a:xfrm>
                <a:off x="292" y="4207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AutoShape 106"/>
              <p:cNvSpPr>
                <a:spLocks noChangeArrowheads="1"/>
              </p:cNvSpPr>
              <p:nvPr/>
            </p:nvSpPr>
            <p:spPr bwMode="auto">
              <a:xfrm>
                <a:off x="164" y="3739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AutoShape 107"/>
              <p:cNvSpPr>
                <a:spLocks noChangeArrowheads="1"/>
              </p:cNvSpPr>
              <p:nvPr/>
            </p:nvSpPr>
            <p:spPr bwMode="auto">
              <a:xfrm>
                <a:off x="84" y="4090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AutoShape 108"/>
              <p:cNvSpPr>
                <a:spLocks noChangeArrowheads="1"/>
              </p:cNvSpPr>
              <p:nvPr/>
            </p:nvSpPr>
            <p:spPr bwMode="auto">
              <a:xfrm>
                <a:off x="1828" y="4269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AutoShape 109"/>
              <p:cNvSpPr>
                <a:spLocks noChangeArrowheads="1"/>
              </p:cNvSpPr>
              <p:nvPr/>
            </p:nvSpPr>
            <p:spPr bwMode="auto">
              <a:xfrm>
                <a:off x="1501" y="4253"/>
                <a:ext cx="51" cy="59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128"/>
            <p:cNvGrpSpPr>
              <a:grpSpLocks/>
            </p:cNvGrpSpPr>
            <p:nvPr/>
          </p:nvGrpSpPr>
          <p:grpSpPr bwMode="auto">
            <a:xfrm>
              <a:off x="34" y="16"/>
              <a:ext cx="1654" cy="4272"/>
              <a:chOff x="34" y="16"/>
              <a:chExt cx="1654" cy="4272"/>
            </a:xfrm>
          </p:grpSpPr>
          <p:sp>
            <p:nvSpPr>
              <p:cNvPr id="1038" name="Rectangle 111"/>
              <p:cNvSpPr>
                <a:spLocks noChangeArrowheads="1"/>
              </p:cNvSpPr>
              <p:nvPr/>
            </p:nvSpPr>
            <p:spPr bwMode="auto">
              <a:xfrm>
                <a:off x="1344" y="974"/>
                <a:ext cx="46" cy="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12"/>
              <p:cNvSpPr>
                <a:spLocks noChangeArrowheads="1"/>
              </p:cNvSpPr>
              <p:nvPr/>
            </p:nvSpPr>
            <p:spPr bwMode="auto">
              <a:xfrm>
                <a:off x="460" y="2641"/>
                <a:ext cx="25" cy="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13"/>
              <p:cNvSpPr>
                <a:spLocks noChangeArrowheads="1"/>
              </p:cNvSpPr>
              <p:nvPr/>
            </p:nvSpPr>
            <p:spPr bwMode="auto">
              <a:xfrm>
                <a:off x="1445" y="206"/>
                <a:ext cx="55" cy="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utoShape 114"/>
              <p:cNvSpPr>
                <a:spLocks noChangeArrowheads="1"/>
              </p:cNvSpPr>
              <p:nvPr/>
            </p:nvSpPr>
            <p:spPr bwMode="auto">
              <a:xfrm>
                <a:off x="786" y="1150"/>
                <a:ext cx="55" cy="43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utoShape 115"/>
              <p:cNvSpPr>
                <a:spLocks noChangeArrowheads="1"/>
              </p:cNvSpPr>
              <p:nvPr/>
            </p:nvSpPr>
            <p:spPr bwMode="auto">
              <a:xfrm>
                <a:off x="680" y="412"/>
                <a:ext cx="56" cy="42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16"/>
              <p:cNvSpPr>
                <a:spLocks noChangeArrowheads="1"/>
              </p:cNvSpPr>
              <p:nvPr/>
            </p:nvSpPr>
            <p:spPr bwMode="auto">
              <a:xfrm>
                <a:off x="757" y="4222"/>
                <a:ext cx="56" cy="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34" y="39"/>
                <a:ext cx="55" cy="4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569" y="256"/>
                <a:ext cx="53" cy="6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utoShape 119"/>
              <p:cNvSpPr>
                <a:spLocks noChangeArrowheads="1"/>
              </p:cNvSpPr>
              <p:nvPr/>
            </p:nvSpPr>
            <p:spPr bwMode="auto">
              <a:xfrm>
                <a:off x="1113" y="16"/>
                <a:ext cx="53" cy="60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120"/>
              <p:cNvSpPr>
                <a:spLocks noChangeArrowheads="1"/>
              </p:cNvSpPr>
              <p:nvPr/>
            </p:nvSpPr>
            <p:spPr bwMode="auto">
              <a:xfrm>
                <a:off x="635" y="4112"/>
                <a:ext cx="35" cy="4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121"/>
              <p:cNvSpPr>
                <a:spLocks noChangeArrowheads="1"/>
              </p:cNvSpPr>
              <p:nvPr/>
            </p:nvSpPr>
            <p:spPr bwMode="auto">
              <a:xfrm>
                <a:off x="1153" y="4243"/>
                <a:ext cx="53" cy="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122"/>
              <p:cNvSpPr>
                <a:spLocks noChangeArrowheads="1"/>
              </p:cNvSpPr>
              <p:nvPr/>
            </p:nvSpPr>
            <p:spPr bwMode="auto">
              <a:xfrm>
                <a:off x="197" y="4258"/>
                <a:ext cx="47" cy="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123"/>
              <p:cNvSpPr>
                <a:spLocks noChangeArrowheads="1"/>
              </p:cNvSpPr>
              <p:nvPr/>
            </p:nvSpPr>
            <p:spPr bwMode="auto">
              <a:xfrm>
                <a:off x="67" y="3946"/>
                <a:ext cx="21" cy="6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124"/>
              <p:cNvSpPr>
                <a:spLocks noChangeArrowheads="1"/>
              </p:cNvSpPr>
              <p:nvPr/>
            </p:nvSpPr>
            <p:spPr bwMode="auto">
              <a:xfrm>
                <a:off x="1243" y="3820"/>
                <a:ext cx="14" cy="4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125"/>
              <p:cNvSpPr>
                <a:spLocks noChangeArrowheads="1"/>
              </p:cNvSpPr>
              <p:nvPr/>
            </p:nvSpPr>
            <p:spPr bwMode="auto">
              <a:xfrm>
                <a:off x="1632" y="4222"/>
                <a:ext cx="56" cy="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126"/>
              <p:cNvSpPr>
                <a:spLocks noChangeArrowheads="1"/>
              </p:cNvSpPr>
              <p:nvPr/>
            </p:nvSpPr>
            <p:spPr bwMode="auto">
              <a:xfrm>
                <a:off x="1509" y="4112"/>
                <a:ext cx="36" cy="4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127"/>
              <p:cNvSpPr>
                <a:spLocks noChangeArrowheads="1"/>
              </p:cNvSpPr>
              <p:nvPr/>
            </p:nvSpPr>
            <p:spPr bwMode="auto">
              <a:xfrm>
                <a:off x="785" y="626"/>
                <a:ext cx="43" cy="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71842" dir="81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H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‡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Abraham:  God’s Friend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391400" cy="1752600"/>
          </a:xfrm>
        </p:spPr>
        <p:txBody>
          <a:bodyPr/>
          <a:lstStyle/>
          <a:p>
            <a:pPr marL="342900" indent="-342900" algn="l"/>
            <a:r>
              <a:rPr lang="en-US" sz="2800" i="0" dirty="0" smtClean="0"/>
              <a:t>   And the scripture was fulfilled that says,</a:t>
            </a:r>
            <a:br>
              <a:rPr lang="en-US" sz="2800" i="0" dirty="0" smtClean="0"/>
            </a:br>
            <a:r>
              <a:rPr lang="en-US" sz="2800" i="0" dirty="0" smtClean="0"/>
              <a:t>"Abraham believed God, and it was credited to him as righteousness," and he was called God's friend. </a:t>
            </a:r>
            <a:r>
              <a:rPr lang="en-US" sz="2400" i="0" dirty="0" smtClean="0"/>
              <a:t>(Jam 2:23; Isa 41:8)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Three Kids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Three Kids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  <a:noFill/>
        </p:spPr>
        <p:txBody>
          <a:bodyPr/>
          <a:lstStyle/>
          <a:p>
            <a:r>
              <a:rPr lang="en-US" dirty="0" err="1" smtClean="0"/>
              <a:t>Eliezer</a:t>
            </a:r>
            <a:r>
              <a:rPr lang="en-US" dirty="0" smtClean="0"/>
              <a:t> of Damascus:  adopted son (Gen 15:2)</a:t>
            </a:r>
          </a:p>
          <a:p>
            <a:r>
              <a:rPr lang="en-US" dirty="0" smtClean="0"/>
              <a:t>Hagar-Surrogate Wife, Gen. 16</a:t>
            </a:r>
          </a:p>
          <a:p>
            <a:pPr lvl="1"/>
            <a:r>
              <a:rPr lang="en-US" dirty="0" smtClean="0"/>
              <a:t>Code of Hammurabi 144-147</a:t>
            </a:r>
          </a:p>
          <a:p>
            <a:pPr lvl="1"/>
            <a:r>
              <a:rPr lang="en-US" dirty="0" smtClean="0"/>
              <a:t>Caution on Criticizing patriarchs—telling/teaching or description/prescription or normative/non-normative distinction</a:t>
            </a:r>
          </a:p>
          <a:p>
            <a:pPr lvl="1"/>
            <a:r>
              <a:rPr lang="en-US" dirty="0" smtClean="0"/>
              <a:t>How badly does God get on Abraham’s case</a:t>
            </a:r>
          </a:p>
          <a:p>
            <a:r>
              <a:rPr lang="en-US" dirty="0" smtClean="0"/>
              <a:t>Isaac:  son of the promise -- laughter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4 Abraham 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Well ah...she’s my sister?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Why do they always want to marry his sister? (Gen. 12, 20, 26 – 3X)</a:t>
            </a:r>
          </a:p>
          <a:p>
            <a:r>
              <a:rPr lang="en-US" dirty="0" smtClean="0"/>
              <a:t>Custom: adopting sister -- protection -- marry her off </a:t>
            </a:r>
          </a:p>
          <a:p>
            <a:r>
              <a:rPr lang="en-US" dirty="0" smtClean="0"/>
              <a:t>Bible and flawed heroes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Does God really interact with man?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76800"/>
          </a:xfrm>
          <a:noFill/>
        </p:spPr>
        <p:txBody>
          <a:bodyPr/>
          <a:lstStyle/>
          <a:p>
            <a:r>
              <a:rPr lang="en-US" dirty="0" smtClean="0"/>
              <a:t>Gen 18:26ff:   Bartering with God  </a:t>
            </a:r>
          </a:p>
          <a:p>
            <a:r>
              <a:rPr lang="en-US" dirty="0" smtClean="0"/>
              <a:t>Is this real?   Does foreknowledge really solve the problem?  </a:t>
            </a:r>
          </a:p>
          <a:p>
            <a:r>
              <a:rPr lang="en-US" dirty="0" smtClean="0"/>
              <a:t>Is this just anthropomorphic or </a:t>
            </a:r>
            <a:r>
              <a:rPr lang="en-US" dirty="0" err="1" smtClean="0"/>
              <a:t>anthropopathic</a:t>
            </a:r>
            <a:r>
              <a:rPr lang="en-US" dirty="0" smtClean="0"/>
              <a:t> speaking—so we can understand?</a:t>
            </a:r>
          </a:p>
          <a:p>
            <a:r>
              <a:rPr lang="en-US" dirty="0" smtClean="0"/>
              <a:t>Can a human have impact on God?</a:t>
            </a:r>
          </a:p>
          <a:p>
            <a:r>
              <a:rPr lang="en-US" dirty="0" smtClean="0"/>
              <a:t>Will not the God of all the earth do right? Gen. 18:25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82000" cy="1143000"/>
          </a:xfrm>
          <a:noFill/>
        </p:spPr>
        <p:txBody>
          <a:bodyPr/>
          <a:lstStyle/>
          <a:p>
            <a:r>
              <a:rPr lang="en-US" sz="4000" smtClean="0"/>
              <a:t>Are all sins the same?  Gen 18:21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86400"/>
          </a:xfrm>
          <a:noFill/>
        </p:spPr>
        <p:txBody>
          <a:bodyPr/>
          <a:lstStyle/>
          <a:p>
            <a:r>
              <a:rPr lang="en-US" dirty="0" smtClean="0"/>
              <a:t>Hospitality issue at Sodom.. the real issue?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recontextualizing</a:t>
            </a:r>
            <a:r>
              <a:rPr lang="en-US" dirty="0" smtClean="0"/>
              <a:t> the messages of Scripture</a:t>
            </a:r>
          </a:p>
          <a:p>
            <a:r>
              <a:rPr lang="en-US" dirty="0" smtClean="0"/>
              <a:t>Is this homosexual rape? Lot’s daughters</a:t>
            </a:r>
          </a:p>
          <a:p>
            <a:r>
              <a:rPr lang="en-US" dirty="0" smtClean="0"/>
              <a:t>Are homosexual acts sin?  Lev. 18:22; Rom 1:26f; 1 </a:t>
            </a:r>
            <a:r>
              <a:rPr lang="en-US" dirty="0" err="1" smtClean="0"/>
              <a:t>Cor</a:t>
            </a:r>
            <a:r>
              <a:rPr lang="en-US" dirty="0" smtClean="0"/>
              <a:t> 6:9, 1 Tim 1:10</a:t>
            </a:r>
          </a:p>
          <a:p>
            <a:r>
              <a:rPr lang="en-US" dirty="0" smtClean="0"/>
              <a:t>How should Christians react to </a:t>
            </a:r>
            <a:r>
              <a:rPr lang="en-US" smtClean="0"/>
              <a:t>homosexual behavior?  </a:t>
            </a:r>
            <a:endParaRPr lang="en-US" dirty="0" smtClean="0"/>
          </a:p>
          <a:p>
            <a:r>
              <a:rPr lang="en-US" dirty="0" smtClean="0"/>
              <a:t>-loving the sinner, hating the sin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does God’s role toward Abraham change in Gen 22?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Struggle for a son—Akedah (binding)</a:t>
            </a:r>
          </a:p>
          <a:p>
            <a:r>
              <a:rPr lang="en-US" dirty="0" smtClean="0"/>
              <a:t>Rapid fire ...  why no emotions shown?  on good literature: God </a:t>
            </a:r>
            <a:r>
              <a:rPr lang="en-US" dirty="0" err="1" smtClean="0"/>
              <a:t>blesser</a:t>
            </a:r>
            <a:r>
              <a:rPr lang="en-US" dirty="0" smtClean="0">
                <a:sym typeface="Wingdings" pitchFamily="2" charset="2"/>
              </a:rPr>
              <a:t> tester</a:t>
            </a:r>
            <a:endParaRPr lang="en-US" dirty="0" smtClean="0"/>
          </a:p>
          <a:p>
            <a:r>
              <a:rPr lang="en-US" dirty="0" smtClean="0"/>
              <a:t>Painful obedience</a:t>
            </a:r>
          </a:p>
          <a:p>
            <a:r>
              <a:rPr lang="en-US" dirty="0" smtClean="0"/>
              <a:t>Levels of faith</a:t>
            </a:r>
          </a:p>
          <a:p>
            <a:pPr lvl="1"/>
            <a:r>
              <a:rPr lang="en-US" dirty="0" smtClean="0"/>
              <a:t>Easy Faith</a:t>
            </a:r>
          </a:p>
          <a:p>
            <a:pPr lvl="1"/>
            <a:r>
              <a:rPr lang="en-US" dirty="0" smtClean="0"/>
              <a:t>Resignation faith</a:t>
            </a:r>
          </a:p>
          <a:p>
            <a:pPr lvl="1"/>
            <a:r>
              <a:rPr lang="en-US" dirty="0" smtClean="0"/>
              <a:t>Unreasonable pure faith—the precious</a:t>
            </a:r>
          </a:p>
          <a:p>
            <a:pPr lvl="1"/>
            <a:r>
              <a:rPr lang="en-US" dirty="0" smtClean="0"/>
              <a:t>God’s friend                           </a:t>
            </a:r>
            <a:r>
              <a:rPr lang="en-US" dirty="0" smtClean="0">
                <a:solidFill>
                  <a:srgbClr val="FFFF00"/>
                </a:solidFill>
              </a:rPr>
              <a:t>****  SSQ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Picture 4" descr="Mesopotamia-Color-Names-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Mesopotamia Map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6002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990600" y="2667000"/>
            <a:ext cx="1677988" cy="3125788"/>
          </a:xfrm>
          <a:custGeom>
            <a:avLst/>
            <a:gdLst>
              <a:gd name="T0" fmla="*/ 2147483647 w 1057"/>
              <a:gd name="T1" fmla="*/ 0 h 1969"/>
              <a:gd name="T2" fmla="*/ 2147483647 w 1057"/>
              <a:gd name="T3" fmla="*/ 2147483647 h 1969"/>
              <a:gd name="T4" fmla="*/ 2147483647 w 1057"/>
              <a:gd name="T5" fmla="*/ 2147483647 h 1969"/>
              <a:gd name="T6" fmla="*/ 2147483647 w 1057"/>
              <a:gd name="T7" fmla="*/ 2147483647 h 1969"/>
              <a:gd name="T8" fmla="*/ 2147483647 w 1057"/>
              <a:gd name="T9" fmla="*/ 2147483647 h 1969"/>
              <a:gd name="T10" fmla="*/ 2147483647 w 1057"/>
              <a:gd name="T11" fmla="*/ 2147483647 h 1969"/>
              <a:gd name="T12" fmla="*/ 2147483647 w 1057"/>
              <a:gd name="T13" fmla="*/ 2147483647 h 1969"/>
              <a:gd name="T14" fmla="*/ 2147483647 w 1057"/>
              <a:gd name="T15" fmla="*/ 2147483647 h 1969"/>
              <a:gd name="T16" fmla="*/ 2147483647 w 1057"/>
              <a:gd name="T17" fmla="*/ 2147483647 h 1969"/>
              <a:gd name="T18" fmla="*/ 2147483647 w 1057"/>
              <a:gd name="T19" fmla="*/ 2147483647 h 1969"/>
              <a:gd name="T20" fmla="*/ 2147483647 w 1057"/>
              <a:gd name="T21" fmla="*/ 2147483647 h 1969"/>
              <a:gd name="T22" fmla="*/ 2147483647 w 1057"/>
              <a:gd name="T23" fmla="*/ 2147483647 h 1969"/>
              <a:gd name="T24" fmla="*/ 2147483647 w 1057"/>
              <a:gd name="T25" fmla="*/ 2147483647 h 1969"/>
              <a:gd name="T26" fmla="*/ 2147483647 w 1057"/>
              <a:gd name="T27" fmla="*/ 2147483647 h 1969"/>
              <a:gd name="T28" fmla="*/ 2147483647 w 1057"/>
              <a:gd name="T29" fmla="*/ 2147483647 h 1969"/>
              <a:gd name="T30" fmla="*/ 2147483647 w 1057"/>
              <a:gd name="T31" fmla="*/ 2147483647 h 1969"/>
              <a:gd name="T32" fmla="*/ 2147483647 w 1057"/>
              <a:gd name="T33" fmla="*/ 2147483647 h 1969"/>
              <a:gd name="T34" fmla="*/ 2147483647 w 1057"/>
              <a:gd name="T35" fmla="*/ 2147483647 h 1969"/>
              <a:gd name="T36" fmla="*/ 2147483647 w 1057"/>
              <a:gd name="T37" fmla="*/ 2147483647 h 1969"/>
              <a:gd name="T38" fmla="*/ 2147483647 w 1057"/>
              <a:gd name="T39" fmla="*/ 2147483647 h 1969"/>
              <a:gd name="T40" fmla="*/ 2147483647 w 1057"/>
              <a:gd name="T41" fmla="*/ 2147483647 h 1969"/>
              <a:gd name="T42" fmla="*/ 2147483647 w 1057"/>
              <a:gd name="T43" fmla="*/ 2147483647 h 1969"/>
              <a:gd name="T44" fmla="*/ 2147483647 w 1057"/>
              <a:gd name="T45" fmla="*/ 2147483647 h 1969"/>
              <a:gd name="T46" fmla="*/ 2147483647 w 1057"/>
              <a:gd name="T47" fmla="*/ 2147483647 h 1969"/>
              <a:gd name="T48" fmla="*/ 2147483647 w 1057"/>
              <a:gd name="T49" fmla="*/ 2147483647 h 1969"/>
              <a:gd name="T50" fmla="*/ 2147483647 w 1057"/>
              <a:gd name="T51" fmla="*/ 2147483647 h 1969"/>
              <a:gd name="T52" fmla="*/ 2147483647 w 1057"/>
              <a:gd name="T53" fmla="*/ 2147483647 h 1969"/>
              <a:gd name="T54" fmla="*/ 2147483647 w 1057"/>
              <a:gd name="T55" fmla="*/ 2147483647 h 1969"/>
              <a:gd name="T56" fmla="*/ 2147483647 w 1057"/>
              <a:gd name="T57" fmla="*/ 2147483647 h 1969"/>
              <a:gd name="T58" fmla="*/ 2147483647 w 1057"/>
              <a:gd name="T59" fmla="*/ 2147483647 h 1969"/>
              <a:gd name="T60" fmla="*/ 2147483647 w 1057"/>
              <a:gd name="T61" fmla="*/ 2147483647 h 1969"/>
              <a:gd name="T62" fmla="*/ 2147483647 w 1057"/>
              <a:gd name="T63" fmla="*/ 2147483647 h 1969"/>
              <a:gd name="T64" fmla="*/ 2147483647 w 1057"/>
              <a:gd name="T65" fmla="*/ 2147483647 h 1969"/>
              <a:gd name="T66" fmla="*/ 2147483647 w 1057"/>
              <a:gd name="T67" fmla="*/ 2147483647 h 1969"/>
              <a:gd name="T68" fmla="*/ 2147483647 w 1057"/>
              <a:gd name="T69" fmla="*/ 2147483647 h 1969"/>
              <a:gd name="T70" fmla="*/ 2147483647 w 1057"/>
              <a:gd name="T71" fmla="*/ 2147483647 h 1969"/>
              <a:gd name="T72" fmla="*/ 2147483647 w 1057"/>
              <a:gd name="T73" fmla="*/ 2147483647 h 1969"/>
              <a:gd name="T74" fmla="*/ 2147483647 w 1057"/>
              <a:gd name="T75" fmla="*/ 2147483647 h 1969"/>
              <a:gd name="T76" fmla="*/ 2147483647 w 1057"/>
              <a:gd name="T77" fmla="*/ 2147483647 h 1969"/>
              <a:gd name="T78" fmla="*/ 2147483647 w 1057"/>
              <a:gd name="T79" fmla="*/ 2147483647 h 1969"/>
              <a:gd name="T80" fmla="*/ 2147483647 w 1057"/>
              <a:gd name="T81" fmla="*/ 2147483647 h 1969"/>
              <a:gd name="T82" fmla="*/ 2147483647 w 1057"/>
              <a:gd name="T83" fmla="*/ 2147483647 h 1969"/>
              <a:gd name="T84" fmla="*/ 2147483647 w 1057"/>
              <a:gd name="T85" fmla="*/ 2147483647 h 1969"/>
              <a:gd name="T86" fmla="*/ 2147483647 w 1057"/>
              <a:gd name="T87" fmla="*/ 2147483647 h 1969"/>
              <a:gd name="T88" fmla="*/ 2147483647 w 1057"/>
              <a:gd name="T89" fmla="*/ 2147483647 h 1969"/>
              <a:gd name="T90" fmla="*/ 2147483647 w 1057"/>
              <a:gd name="T91" fmla="*/ 2147483647 h 1969"/>
              <a:gd name="T92" fmla="*/ 2147483647 w 1057"/>
              <a:gd name="T93" fmla="*/ 2147483647 h 1969"/>
              <a:gd name="T94" fmla="*/ 2147483647 w 1057"/>
              <a:gd name="T95" fmla="*/ 2147483647 h 1969"/>
              <a:gd name="T96" fmla="*/ 2147483647 w 1057"/>
              <a:gd name="T97" fmla="*/ 2147483647 h 1969"/>
              <a:gd name="T98" fmla="*/ 2147483647 w 1057"/>
              <a:gd name="T99" fmla="*/ 2147483647 h 1969"/>
              <a:gd name="T100" fmla="*/ 2147483647 w 1057"/>
              <a:gd name="T101" fmla="*/ 2147483647 h 1969"/>
              <a:gd name="T102" fmla="*/ 2147483647 w 1057"/>
              <a:gd name="T103" fmla="*/ 2147483647 h 1969"/>
              <a:gd name="T104" fmla="*/ 2147483647 w 1057"/>
              <a:gd name="T105" fmla="*/ 2147483647 h 1969"/>
              <a:gd name="T106" fmla="*/ 0 w 1057"/>
              <a:gd name="T107" fmla="*/ 2147483647 h 19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57" h="1969">
                <a:moveTo>
                  <a:pt x="816" y="0"/>
                </a:moveTo>
                <a:lnTo>
                  <a:pt x="861" y="15"/>
                </a:lnTo>
                <a:lnTo>
                  <a:pt x="891" y="60"/>
                </a:lnTo>
                <a:lnTo>
                  <a:pt x="936" y="90"/>
                </a:lnTo>
                <a:lnTo>
                  <a:pt x="981" y="105"/>
                </a:lnTo>
                <a:lnTo>
                  <a:pt x="1026" y="135"/>
                </a:lnTo>
                <a:lnTo>
                  <a:pt x="1041" y="180"/>
                </a:lnTo>
                <a:lnTo>
                  <a:pt x="1056" y="225"/>
                </a:lnTo>
                <a:lnTo>
                  <a:pt x="1056" y="270"/>
                </a:lnTo>
                <a:lnTo>
                  <a:pt x="1056" y="315"/>
                </a:lnTo>
                <a:lnTo>
                  <a:pt x="1056" y="360"/>
                </a:lnTo>
                <a:lnTo>
                  <a:pt x="1056" y="405"/>
                </a:lnTo>
                <a:lnTo>
                  <a:pt x="1056" y="450"/>
                </a:lnTo>
                <a:lnTo>
                  <a:pt x="1026" y="495"/>
                </a:lnTo>
                <a:lnTo>
                  <a:pt x="1011" y="540"/>
                </a:lnTo>
                <a:lnTo>
                  <a:pt x="1011" y="585"/>
                </a:lnTo>
                <a:lnTo>
                  <a:pt x="1011" y="630"/>
                </a:lnTo>
                <a:lnTo>
                  <a:pt x="1011" y="675"/>
                </a:lnTo>
                <a:lnTo>
                  <a:pt x="1011" y="720"/>
                </a:lnTo>
                <a:lnTo>
                  <a:pt x="1011" y="765"/>
                </a:lnTo>
                <a:lnTo>
                  <a:pt x="996" y="825"/>
                </a:lnTo>
                <a:lnTo>
                  <a:pt x="996" y="870"/>
                </a:lnTo>
                <a:lnTo>
                  <a:pt x="981" y="915"/>
                </a:lnTo>
                <a:lnTo>
                  <a:pt x="981" y="960"/>
                </a:lnTo>
                <a:lnTo>
                  <a:pt x="981" y="1005"/>
                </a:lnTo>
                <a:lnTo>
                  <a:pt x="966" y="1050"/>
                </a:lnTo>
                <a:lnTo>
                  <a:pt x="966" y="1095"/>
                </a:lnTo>
                <a:lnTo>
                  <a:pt x="966" y="1140"/>
                </a:lnTo>
                <a:lnTo>
                  <a:pt x="966" y="1185"/>
                </a:lnTo>
                <a:lnTo>
                  <a:pt x="966" y="1230"/>
                </a:lnTo>
                <a:lnTo>
                  <a:pt x="921" y="1245"/>
                </a:lnTo>
                <a:lnTo>
                  <a:pt x="876" y="1230"/>
                </a:lnTo>
                <a:lnTo>
                  <a:pt x="831" y="1230"/>
                </a:lnTo>
                <a:lnTo>
                  <a:pt x="831" y="1275"/>
                </a:lnTo>
                <a:lnTo>
                  <a:pt x="831" y="1320"/>
                </a:lnTo>
                <a:lnTo>
                  <a:pt x="831" y="1365"/>
                </a:lnTo>
                <a:lnTo>
                  <a:pt x="816" y="1425"/>
                </a:lnTo>
                <a:lnTo>
                  <a:pt x="786" y="1470"/>
                </a:lnTo>
                <a:lnTo>
                  <a:pt x="756" y="1515"/>
                </a:lnTo>
                <a:lnTo>
                  <a:pt x="726" y="1560"/>
                </a:lnTo>
                <a:lnTo>
                  <a:pt x="696" y="1605"/>
                </a:lnTo>
                <a:lnTo>
                  <a:pt x="651" y="1650"/>
                </a:lnTo>
                <a:lnTo>
                  <a:pt x="606" y="1695"/>
                </a:lnTo>
                <a:lnTo>
                  <a:pt x="561" y="1725"/>
                </a:lnTo>
                <a:lnTo>
                  <a:pt x="531" y="1770"/>
                </a:lnTo>
                <a:lnTo>
                  <a:pt x="471" y="1800"/>
                </a:lnTo>
                <a:lnTo>
                  <a:pt x="426" y="1830"/>
                </a:lnTo>
                <a:lnTo>
                  <a:pt x="381" y="1860"/>
                </a:lnTo>
                <a:lnTo>
                  <a:pt x="336" y="1875"/>
                </a:lnTo>
                <a:lnTo>
                  <a:pt x="291" y="1890"/>
                </a:lnTo>
                <a:lnTo>
                  <a:pt x="246" y="1890"/>
                </a:lnTo>
                <a:lnTo>
                  <a:pt x="201" y="1890"/>
                </a:lnTo>
                <a:lnTo>
                  <a:pt x="156" y="1920"/>
                </a:lnTo>
                <a:lnTo>
                  <a:pt x="0" y="196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657600" y="2743200"/>
            <a:ext cx="5011738" cy="4021138"/>
          </a:xfrm>
          <a:custGeom>
            <a:avLst/>
            <a:gdLst>
              <a:gd name="T0" fmla="*/ 2147483647 w 3157"/>
              <a:gd name="T1" fmla="*/ 2147483647 h 2533"/>
              <a:gd name="T2" fmla="*/ 2147483647 w 3157"/>
              <a:gd name="T3" fmla="*/ 2147483647 h 2533"/>
              <a:gd name="T4" fmla="*/ 2147483647 w 3157"/>
              <a:gd name="T5" fmla="*/ 2147483647 h 2533"/>
              <a:gd name="T6" fmla="*/ 2147483647 w 3157"/>
              <a:gd name="T7" fmla="*/ 2147483647 h 2533"/>
              <a:gd name="T8" fmla="*/ 2147483647 w 3157"/>
              <a:gd name="T9" fmla="*/ 2147483647 h 2533"/>
              <a:gd name="T10" fmla="*/ 2147483647 w 3157"/>
              <a:gd name="T11" fmla="*/ 2147483647 h 2533"/>
              <a:gd name="T12" fmla="*/ 2147483647 w 3157"/>
              <a:gd name="T13" fmla="*/ 2147483647 h 2533"/>
              <a:gd name="T14" fmla="*/ 2147483647 w 3157"/>
              <a:gd name="T15" fmla="*/ 2147483647 h 2533"/>
              <a:gd name="T16" fmla="*/ 2147483647 w 3157"/>
              <a:gd name="T17" fmla="*/ 2147483647 h 2533"/>
              <a:gd name="T18" fmla="*/ 2147483647 w 3157"/>
              <a:gd name="T19" fmla="*/ 2147483647 h 2533"/>
              <a:gd name="T20" fmla="*/ 2147483647 w 3157"/>
              <a:gd name="T21" fmla="*/ 2147483647 h 2533"/>
              <a:gd name="T22" fmla="*/ 2147483647 w 3157"/>
              <a:gd name="T23" fmla="*/ 2147483647 h 2533"/>
              <a:gd name="T24" fmla="*/ 2147483647 w 3157"/>
              <a:gd name="T25" fmla="*/ 2147483647 h 2533"/>
              <a:gd name="T26" fmla="*/ 2147483647 w 3157"/>
              <a:gd name="T27" fmla="*/ 2147483647 h 2533"/>
              <a:gd name="T28" fmla="*/ 2147483647 w 3157"/>
              <a:gd name="T29" fmla="*/ 2147483647 h 2533"/>
              <a:gd name="T30" fmla="*/ 2147483647 w 3157"/>
              <a:gd name="T31" fmla="*/ 2147483647 h 2533"/>
              <a:gd name="T32" fmla="*/ 2147483647 w 3157"/>
              <a:gd name="T33" fmla="*/ 2147483647 h 2533"/>
              <a:gd name="T34" fmla="*/ 2147483647 w 3157"/>
              <a:gd name="T35" fmla="*/ 2147483647 h 2533"/>
              <a:gd name="T36" fmla="*/ 2147483647 w 3157"/>
              <a:gd name="T37" fmla="*/ 2147483647 h 2533"/>
              <a:gd name="T38" fmla="*/ 2147483647 w 3157"/>
              <a:gd name="T39" fmla="*/ 2147483647 h 2533"/>
              <a:gd name="T40" fmla="*/ 2147483647 w 3157"/>
              <a:gd name="T41" fmla="*/ 2147483647 h 2533"/>
              <a:gd name="T42" fmla="*/ 2147483647 w 3157"/>
              <a:gd name="T43" fmla="*/ 2147483647 h 2533"/>
              <a:gd name="T44" fmla="*/ 2147483647 w 3157"/>
              <a:gd name="T45" fmla="*/ 2147483647 h 2533"/>
              <a:gd name="T46" fmla="*/ 2147483647 w 3157"/>
              <a:gd name="T47" fmla="*/ 2147483647 h 2533"/>
              <a:gd name="T48" fmla="*/ 2147483647 w 3157"/>
              <a:gd name="T49" fmla="*/ 2147483647 h 2533"/>
              <a:gd name="T50" fmla="*/ 2147483647 w 3157"/>
              <a:gd name="T51" fmla="*/ 2147483647 h 2533"/>
              <a:gd name="T52" fmla="*/ 2147483647 w 3157"/>
              <a:gd name="T53" fmla="*/ 2147483647 h 2533"/>
              <a:gd name="T54" fmla="*/ 2147483647 w 3157"/>
              <a:gd name="T55" fmla="*/ 2147483647 h 2533"/>
              <a:gd name="T56" fmla="*/ 2147483647 w 3157"/>
              <a:gd name="T57" fmla="*/ 2147483647 h 2533"/>
              <a:gd name="T58" fmla="*/ 2147483647 w 3157"/>
              <a:gd name="T59" fmla="*/ 2147483647 h 2533"/>
              <a:gd name="T60" fmla="*/ 2147483647 w 3157"/>
              <a:gd name="T61" fmla="*/ 2147483647 h 2533"/>
              <a:gd name="T62" fmla="*/ 2147483647 w 3157"/>
              <a:gd name="T63" fmla="*/ 2147483647 h 2533"/>
              <a:gd name="T64" fmla="*/ 2147483647 w 3157"/>
              <a:gd name="T65" fmla="*/ 2147483647 h 2533"/>
              <a:gd name="T66" fmla="*/ 2147483647 w 3157"/>
              <a:gd name="T67" fmla="*/ 2147483647 h 2533"/>
              <a:gd name="T68" fmla="*/ 2147483647 w 3157"/>
              <a:gd name="T69" fmla="*/ 2147483647 h 2533"/>
              <a:gd name="T70" fmla="*/ 2147483647 w 3157"/>
              <a:gd name="T71" fmla="*/ 2147483647 h 2533"/>
              <a:gd name="T72" fmla="*/ 2147483647 w 3157"/>
              <a:gd name="T73" fmla="*/ 2147483647 h 2533"/>
              <a:gd name="T74" fmla="*/ 2147483647 w 3157"/>
              <a:gd name="T75" fmla="*/ 2147483647 h 2533"/>
              <a:gd name="T76" fmla="*/ 2147483647 w 3157"/>
              <a:gd name="T77" fmla="*/ 2147483647 h 2533"/>
              <a:gd name="T78" fmla="*/ 2147483647 w 3157"/>
              <a:gd name="T79" fmla="*/ 2147483647 h 2533"/>
              <a:gd name="T80" fmla="*/ 2147483647 w 3157"/>
              <a:gd name="T81" fmla="*/ 2147483647 h 2533"/>
              <a:gd name="T82" fmla="*/ 2147483647 w 3157"/>
              <a:gd name="T83" fmla="*/ 2147483647 h 2533"/>
              <a:gd name="T84" fmla="*/ 2147483647 w 3157"/>
              <a:gd name="T85" fmla="*/ 2147483647 h 2533"/>
              <a:gd name="T86" fmla="*/ 2147483647 w 3157"/>
              <a:gd name="T87" fmla="*/ 2147483647 h 25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157" h="2533">
                <a:moveTo>
                  <a:pt x="0" y="0"/>
                </a:moveTo>
                <a:lnTo>
                  <a:pt x="6" y="57"/>
                </a:lnTo>
                <a:lnTo>
                  <a:pt x="6" y="102"/>
                </a:lnTo>
                <a:lnTo>
                  <a:pt x="6" y="147"/>
                </a:lnTo>
                <a:lnTo>
                  <a:pt x="6" y="192"/>
                </a:lnTo>
                <a:lnTo>
                  <a:pt x="6" y="237"/>
                </a:lnTo>
                <a:lnTo>
                  <a:pt x="6" y="282"/>
                </a:lnTo>
                <a:lnTo>
                  <a:pt x="6" y="327"/>
                </a:lnTo>
                <a:lnTo>
                  <a:pt x="51" y="357"/>
                </a:lnTo>
                <a:lnTo>
                  <a:pt x="96" y="387"/>
                </a:lnTo>
                <a:lnTo>
                  <a:pt x="141" y="387"/>
                </a:lnTo>
                <a:lnTo>
                  <a:pt x="186" y="387"/>
                </a:lnTo>
                <a:lnTo>
                  <a:pt x="231" y="402"/>
                </a:lnTo>
                <a:lnTo>
                  <a:pt x="276" y="402"/>
                </a:lnTo>
                <a:lnTo>
                  <a:pt x="321" y="417"/>
                </a:lnTo>
                <a:lnTo>
                  <a:pt x="366" y="432"/>
                </a:lnTo>
                <a:lnTo>
                  <a:pt x="411" y="432"/>
                </a:lnTo>
                <a:lnTo>
                  <a:pt x="456" y="432"/>
                </a:lnTo>
                <a:lnTo>
                  <a:pt x="501" y="432"/>
                </a:lnTo>
                <a:lnTo>
                  <a:pt x="546" y="447"/>
                </a:lnTo>
                <a:lnTo>
                  <a:pt x="591" y="447"/>
                </a:lnTo>
                <a:lnTo>
                  <a:pt x="636" y="447"/>
                </a:lnTo>
                <a:lnTo>
                  <a:pt x="681" y="477"/>
                </a:lnTo>
                <a:lnTo>
                  <a:pt x="726" y="477"/>
                </a:lnTo>
                <a:lnTo>
                  <a:pt x="771" y="492"/>
                </a:lnTo>
                <a:lnTo>
                  <a:pt x="816" y="507"/>
                </a:lnTo>
                <a:lnTo>
                  <a:pt x="861" y="537"/>
                </a:lnTo>
                <a:lnTo>
                  <a:pt x="906" y="582"/>
                </a:lnTo>
                <a:lnTo>
                  <a:pt x="936" y="627"/>
                </a:lnTo>
                <a:lnTo>
                  <a:pt x="966" y="672"/>
                </a:lnTo>
                <a:lnTo>
                  <a:pt x="1011" y="702"/>
                </a:lnTo>
                <a:lnTo>
                  <a:pt x="1041" y="747"/>
                </a:lnTo>
                <a:lnTo>
                  <a:pt x="1086" y="792"/>
                </a:lnTo>
                <a:lnTo>
                  <a:pt x="1116" y="837"/>
                </a:lnTo>
                <a:lnTo>
                  <a:pt x="1161" y="882"/>
                </a:lnTo>
                <a:lnTo>
                  <a:pt x="1191" y="927"/>
                </a:lnTo>
                <a:lnTo>
                  <a:pt x="1221" y="972"/>
                </a:lnTo>
                <a:lnTo>
                  <a:pt x="1266" y="1002"/>
                </a:lnTo>
                <a:lnTo>
                  <a:pt x="1296" y="1047"/>
                </a:lnTo>
                <a:lnTo>
                  <a:pt x="1356" y="1077"/>
                </a:lnTo>
                <a:lnTo>
                  <a:pt x="1401" y="1107"/>
                </a:lnTo>
                <a:lnTo>
                  <a:pt x="1446" y="1137"/>
                </a:lnTo>
                <a:lnTo>
                  <a:pt x="1491" y="1167"/>
                </a:lnTo>
                <a:lnTo>
                  <a:pt x="1506" y="1212"/>
                </a:lnTo>
                <a:lnTo>
                  <a:pt x="1551" y="1242"/>
                </a:lnTo>
                <a:lnTo>
                  <a:pt x="1581" y="1287"/>
                </a:lnTo>
                <a:lnTo>
                  <a:pt x="1611" y="1332"/>
                </a:lnTo>
                <a:lnTo>
                  <a:pt x="1626" y="1377"/>
                </a:lnTo>
                <a:lnTo>
                  <a:pt x="1671" y="1437"/>
                </a:lnTo>
                <a:lnTo>
                  <a:pt x="1716" y="1482"/>
                </a:lnTo>
                <a:lnTo>
                  <a:pt x="1761" y="1527"/>
                </a:lnTo>
                <a:lnTo>
                  <a:pt x="1791" y="1572"/>
                </a:lnTo>
                <a:lnTo>
                  <a:pt x="1851" y="1617"/>
                </a:lnTo>
                <a:lnTo>
                  <a:pt x="1896" y="1647"/>
                </a:lnTo>
                <a:lnTo>
                  <a:pt x="1941" y="1692"/>
                </a:lnTo>
                <a:lnTo>
                  <a:pt x="1971" y="1737"/>
                </a:lnTo>
                <a:lnTo>
                  <a:pt x="2016" y="1767"/>
                </a:lnTo>
                <a:lnTo>
                  <a:pt x="2046" y="1812"/>
                </a:lnTo>
                <a:lnTo>
                  <a:pt x="2091" y="1842"/>
                </a:lnTo>
                <a:lnTo>
                  <a:pt x="2136" y="1887"/>
                </a:lnTo>
                <a:lnTo>
                  <a:pt x="2151" y="1932"/>
                </a:lnTo>
                <a:lnTo>
                  <a:pt x="2196" y="1977"/>
                </a:lnTo>
                <a:lnTo>
                  <a:pt x="2226" y="2022"/>
                </a:lnTo>
                <a:lnTo>
                  <a:pt x="2256" y="2016"/>
                </a:lnTo>
                <a:lnTo>
                  <a:pt x="2301" y="1992"/>
                </a:lnTo>
                <a:lnTo>
                  <a:pt x="2346" y="1977"/>
                </a:lnTo>
                <a:lnTo>
                  <a:pt x="2391" y="1977"/>
                </a:lnTo>
                <a:lnTo>
                  <a:pt x="2436" y="1977"/>
                </a:lnTo>
                <a:lnTo>
                  <a:pt x="2481" y="1977"/>
                </a:lnTo>
                <a:lnTo>
                  <a:pt x="2526" y="1977"/>
                </a:lnTo>
                <a:lnTo>
                  <a:pt x="2571" y="1977"/>
                </a:lnTo>
                <a:lnTo>
                  <a:pt x="2616" y="1977"/>
                </a:lnTo>
                <a:lnTo>
                  <a:pt x="2661" y="1992"/>
                </a:lnTo>
                <a:lnTo>
                  <a:pt x="2706" y="2007"/>
                </a:lnTo>
                <a:lnTo>
                  <a:pt x="2751" y="2022"/>
                </a:lnTo>
                <a:lnTo>
                  <a:pt x="2796" y="2052"/>
                </a:lnTo>
                <a:lnTo>
                  <a:pt x="2841" y="2082"/>
                </a:lnTo>
                <a:lnTo>
                  <a:pt x="2871" y="2127"/>
                </a:lnTo>
                <a:lnTo>
                  <a:pt x="2901" y="2172"/>
                </a:lnTo>
                <a:lnTo>
                  <a:pt x="2946" y="2202"/>
                </a:lnTo>
                <a:lnTo>
                  <a:pt x="2961" y="2247"/>
                </a:lnTo>
                <a:lnTo>
                  <a:pt x="3006" y="2277"/>
                </a:lnTo>
                <a:lnTo>
                  <a:pt x="3051" y="2307"/>
                </a:lnTo>
                <a:lnTo>
                  <a:pt x="3066" y="2352"/>
                </a:lnTo>
                <a:lnTo>
                  <a:pt x="3066" y="2397"/>
                </a:lnTo>
                <a:lnTo>
                  <a:pt x="3096" y="2442"/>
                </a:lnTo>
                <a:lnTo>
                  <a:pt x="3126" y="2487"/>
                </a:lnTo>
                <a:lnTo>
                  <a:pt x="3156" y="25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6762750" y="5943600"/>
            <a:ext cx="477838" cy="820738"/>
          </a:xfrm>
          <a:custGeom>
            <a:avLst/>
            <a:gdLst>
              <a:gd name="T0" fmla="*/ 2147483647 w 301"/>
              <a:gd name="T1" fmla="*/ 0 h 517"/>
              <a:gd name="T2" fmla="*/ 2147483647 w 301"/>
              <a:gd name="T3" fmla="*/ 2147483647 h 517"/>
              <a:gd name="T4" fmla="*/ 2147483647 w 301"/>
              <a:gd name="T5" fmla="*/ 2147483647 h 517"/>
              <a:gd name="T6" fmla="*/ 2147483647 w 301"/>
              <a:gd name="T7" fmla="*/ 2147483647 h 517"/>
              <a:gd name="T8" fmla="*/ 2147483647 w 301"/>
              <a:gd name="T9" fmla="*/ 2147483647 h 517"/>
              <a:gd name="T10" fmla="*/ 2147483647 w 301"/>
              <a:gd name="T11" fmla="*/ 2147483647 h 517"/>
              <a:gd name="T12" fmla="*/ 2147483647 w 301"/>
              <a:gd name="T13" fmla="*/ 2147483647 h 517"/>
              <a:gd name="T14" fmla="*/ 2147483647 w 301"/>
              <a:gd name="T15" fmla="*/ 2147483647 h 517"/>
              <a:gd name="T16" fmla="*/ 2147483647 w 301"/>
              <a:gd name="T17" fmla="*/ 2147483647 h 517"/>
              <a:gd name="T18" fmla="*/ 2147483647 w 301"/>
              <a:gd name="T19" fmla="*/ 2147483647 h 517"/>
              <a:gd name="T20" fmla="*/ 0 w 301"/>
              <a:gd name="T21" fmla="*/ 2147483647 h 517"/>
              <a:gd name="T22" fmla="*/ 0 w 301"/>
              <a:gd name="T23" fmla="*/ 2147483647 h 517"/>
              <a:gd name="T24" fmla="*/ 0 w 301"/>
              <a:gd name="T25" fmla="*/ 2147483647 h 517"/>
              <a:gd name="T26" fmla="*/ 0 w 301"/>
              <a:gd name="T27" fmla="*/ 2147483647 h 5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01" h="517">
                <a:moveTo>
                  <a:pt x="300" y="0"/>
                </a:moveTo>
                <a:lnTo>
                  <a:pt x="255" y="21"/>
                </a:lnTo>
                <a:lnTo>
                  <a:pt x="210" y="36"/>
                </a:lnTo>
                <a:lnTo>
                  <a:pt x="165" y="51"/>
                </a:lnTo>
                <a:lnTo>
                  <a:pt x="150" y="96"/>
                </a:lnTo>
                <a:lnTo>
                  <a:pt x="105" y="141"/>
                </a:lnTo>
                <a:lnTo>
                  <a:pt x="75" y="201"/>
                </a:lnTo>
                <a:lnTo>
                  <a:pt x="60" y="246"/>
                </a:lnTo>
                <a:lnTo>
                  <a:pt x="30" y="291"/>
                </a:lnTo>
                <a:lnTo>
                  <a:pt x="15" y="336"/>
                </a:lnTo>
                <a:lnTo>
                  <a:pt x="0" y="381"/>
                </a:lnTo>
                <a:lnTo>
                  <a:pt x="0" y="426"/>
                </a:lnTo>
                <a:lnTo>
                  <a:pt x="0" y="471"/>
                </a:lnTo>
                <a:lnTo>
                  <a:pt x="0" y="5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6238875" y="2667000"/>
            <a:ext cx="1239838" cy="3201988"/>
          </a:xfrm>
          <a:custGeom>
            <a:avLst/>
            <a:gdLst>
              <a:gd name="T0" fmla="*/ 2147483647 w 781"/>
              <a:gd name="T1" fmla="*/ 2147483647 h 2017"/>
              <a:gd name="T2" fmla="*/ 2147483647 w 781"/>
              <a:gd name="T3" fmla="*/ 2147483647 h 2017"/>
              <a:gd name="T4" fmla="*/ 2147483647 w 781"/>
              <a:gd name="T5" fmla="*/ 2147483647 h 2017"/>
              <a:gd name="T6" fmla="*/ 2147483647 w 781"/>
              <a:gd name="T7" fmla="*/ 2147483647 h 2017"/>
              <a:gd name="T8" fmla="*/ 2147483647 w 781"/>
              <a:gd name="T9" fmla="*/ 2147483647 h 2017"/>
              <a:gd name="T10" fmla="*/ 2147483647 w 781"/>
              <a:gd name="T11" fmla="*/ 2147483647 h 2017"/>
              <a:gd name="T12" fmla="*/ 2147483647 w 781"/>
              <a:gd name="T13" fmla="*/ 2147483647 h 2017"/>
              <a:gd name="T14" fmla="*/ 2147483647 w 781"/>
              <a:gd name="T15" fmla="*/ 2147483647 h 2017"/>
              <a:gd name="T16" fmla="*/ 2147483647 w 781"/>
              <a:gd name="T17" fmla="*/ 2147483647 h 2017"/>
              <a:gd name="T18" fmla="*/ 2147483647 w 781"/>
              <a:gd name="T19" fmla="*/ 2147483647 h 2017"/>
              <a:gd name="T20" fmla="*/ 2147483647 w 781"/>
              <a:gd name="T21" fmla="*/ 2147483647 h 2017"/>
              <a:gd name="T22" fmla="*/ 2147483647 w 781"/>
              <a:gd name="T23" fmla="*/ 2147483647 h 2017"/>
              <a:gd name="T24" fmla="*/ 2147483647 w 781"/>
              <a:gd name="T25" fmla="*/ 2147483647 h 2017"/>
              <a:gd name="T26" fmla="*/ 2147483647 w 781"/>
              <a:gd name="T27" fmla="*/ 2147483647 h 2017"/>
              <a:gd name="T28" fmla="*/ 2147483647 w 781"/>
              <a:gd name="T29" fmla="*/ 2147483647 h 2017"/>
              <a:gd name="T30" fmla="*/ 2147483647 w 781"/>
              <a:gd name="T31" fmla="*/ 2147483647 h 2017"/>
              <a:gd name="T32" fmla="*/ 2147483647 w 781"/>
              <a:gd name="T33" fmla="*/ 2147483647 h 2017"/>
              <a:gd name="T34" fmla="*/ 2147483647 w 781"/>
              <a:gd name="T35" fmla="*/ 2147483647 h 2017"/>
              <a:gd name="T36" fmla="*/ 2147483647 w 781"/>
              <a:gd name="T37" fmla="*/ 2147483647 h 2017"/>
              <a:gd name="T38" fmla="*/ 2147483647 w 781"/>
              <a:gd name="T39" fmla="*/ 2147483647 h 2017"/>
              <a:gd name="T40" fmla="*/ 2147483647 w 781"/>
              <a:gd name="T41" fmla="*/ 2147483647 h 2017"/>
              <a:gd name="T42" fmla="*/ 2147483647 w 781"/>
              <a:gd name="T43" fmla="*/ 2147483647 h 2017"/>
              <a:gd name="T44" fmla="*/ 2147483647 w 781"/>
              <a:gd name="T45" fmla="*/ 2147483647 h 2017"/>
              <a:gd name="T46" fmla="*/ 2147483647 w 781"/>
              <a:gd name="T47" fmla="*/ 2147483647 h 2017"/>
              <a:gd name="T48" fmla="*/ 2147483647 w 781"/>
              <a:gd name="T49" fmla="*/ 2147483647 h 2017"/>
              <a:gd name="T50" fmla="*/ 2147483647 w 781"/>
              <a:gd name="T51" fmla="*/ 2147483647 h 2017"/>
              <a:gd name="T52" fmla="*/ 2147483647 w 781"/>
              <a:gd name="T53" fmla="*/ 2147483647 h 2017"/>
              <a:gd name="T54" fmla="*/ 2147483647 w 781"/>
              <a:gd name="T55" fmla="*/ 2147483647 h 2017"/>
              <a:gd name="T56" fmla="*/ 2147483647 w 781"/>
              <a:gd name="T57" fmla="*/ 2147483647 h 2017"/>
              <a:gd name="T58" fmla="*/ 2147483647 w 781"/>
              <a:gd name="T59" fmla="*/ 2147483647 h 2017"/>
              <a:gd name="T60" fmla="*/ 2147483647 w 781"/>
              <a:gd name="T61" fmla="*/ 2147483647 h 2017"/>
              <a:gd name="T62" fmla="*/ 0 w 781"/>
              <a:gd name="T63" fmla="*/ 2147483647 h 2017"/>
              <a:gd name="T64" fmla="*/ 0 w 781"/>
              <a:gd name="T65" fmla="*/ 2147483647 h 2017"/>
              <a:gd name="T66" fmla="*/ 0 w 781"/>
              <a:gd name="T67" fmla="*/ 2147483647 h 2017"/>
              <a:gd name="T68" fmla="*/ 0 w 781"/>
              <a:gd name="T69" fmla="*/ 2147483647 h 2017"/>
              <a:gd name="T70" fmla="*/ 0 w 781"/>
              <a:gd name="T71" fmla="*/ 2147483647 h 2017"/>
              <a:gd name="T72" fmla="*/ 2147483647 w 781"/>
              <a:gd name="T73" fmla="*/ 2147483647 h 2017"/>
              <a:gd name="T74" fmla="*/ 2147483647 w 781"/>
              <a:gd name="T75" fmla="*/ 2147483647 h 2017"/>
              <a:gd name="T76" fmla="*/ 2147483647 w 781"/>
              <a:gd name="T77" fmla="*/ 2147483647 h 2017"/>
              <a:gd name="T78" fmla="*/ 2147483647 w 781"/>
              <a:gd name="T79" fmla="*/ 2147483647 h 2017"/>
              <a:gd name="T80" fmla="*/ 2147483647 w 781"/>
              <a:gd name="T81" fmla="*/ 0 h 201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1" h="2017">
                <a:moveTo>
                  <a:pt x="774" y="2016"/>
                </a:moveTo>
                <a:lnTo>
                  <a:pt x="780" y="1950"/>
                </a:lnTo>
                <a:lnTo>
                  <a:pt x="765" y="1905"/>
                </a:lnTo>
                <a:lnTo>
                  <a:pt x="735" y="1785"/>
                </a:lnTo>
                <a:lnTo>
                  <a:pt x="705" y="1740"/>
                </a:lnTo>
                <a:lnTo>
                  <a:pt x="690" y="1695"/>
                </a:lnTo>
                <a:lnTo>
                  <a:pt x="660" y="1650"/>
                </a:lnTo>
                <a:lnTo>
                  <a:pt x="615" y="1605"/>
                </a:lnTo>
                <a:lnTo>
                  <a:pt x="570" y="1560"/>
                </a:lnTo>
                <a:lnTo>
                  <a:pt x="540" y="1515"/>
                </a:lnTo>
                <a:lnTo>
                  <a:pt x="495" y="1455"/>
                </a:lnTo>
                <a:lnTo>
                  <a:pt x="450" y="1410"/>
                </a:lnTo>
                <a:lnTo>
                  <a:pt x="420" y="1365"/>
                </a:lnTo>
                <a:lnTo>
                  <a:pt x="390" y="1320"/>
                </a:lnTo>
                <a:lnTo>
                  <a:pt x="360" y="1260"/>
                </a:lnTo>
                <a:lnTo>
                  <a:pt x="315" y="1215"/>
                </a:lnTo>
                <a:lnTo>
                  <a:pt x="285" y="1155"/>
                </a:lnTo>
                <a:lnTo>
                  <a:pt x="255" y="1110"/>
                </a:lnTo>
                <a:lnTo>
                  <a:pt x="240" y="1065"/>
                </a:lnTo>
                <a:lnTo>
                  <a:pt x="225" y="1020"/>
                </a:lnTo>
                <a:lnTo>
                  <a:pt x="195" y="975"/>
                </a:lnTo>
                <a:lnTo>
                  <a:pt x="180" y="915"/>
                </a:lnTo>
                <a:lnTo>
                  <a:pt x="150" y="870"/>
                </a:lnTo>
                <a:lnTo>
                  <a:pt x="120" y="810"/>
                </a:lnTo>
                <a:lnTo>
                  <a:pt x="90" y="750"/>
                </a:lnTo>
                <a:lnTo>
                  <a:pt x="75" y="705"/>
                </a:lnTo>
                <a:lnTo>
                  <a:pt x="60" y="660"/>
                </a:lnTo>
                <a:lnTo>
                  <a:pt x="60" y="615"/>
                </a:lnTo>
                <a:lnTo>
                  <a:pt x="45" y="555"/>
                </a:lnTo>
                <a:lnTo>
                  <a:pt x="30" y="510"/>
                </a:lnTo>
                <a:lnTo>
                  <a:pt x="15" y="450"/>
                </a:lnTo>
                <a:lnTo>
                  <a:pt x="0" y="405"/>
                </a:lnTo>
                <a:lnTo>
                  <a:pt x="0" y="360"/>
                </a:lnTo>
                <a:lnTo>
                  <a:pt x="0" y="315"/>
                </a:lnTo>
                <a:lnTo>
                  <a:pt x="0" y="270"/>
                </a:lnTo>
                <a:lnTo>
                  <a:pt x="0" y="225"/>
                </a:lnTo>
                <a:lnTo>
                  <a:pt x="15" y="180"/>
                </a:lnTo>
                <a:lnTo>
                  <a:pt x="15" y="135"/>
                </a:lnTo>
                <a:lnTo>
                  <a:pt x="45" y="90"/>
                </a:lnTo>
                <a:lnTo>
                  <a:pt x="45" y="45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286250" y="2743200"/>
            <a:ext cx="96838" cy="735013"/>
          </a:xfrm>
          <a:custGeom>
            <a:avLst/>
            <a:gdLst>
              <a:gd name="T0" fmla="*/ 2147483647 w 61"/>
              <a:gd name="T1" fmla="*/ 0 h 463"/>
              <a:gd name="T2" fmla="*/ 2147483647 w 61"/>
              <a:gd name="T3" fmla="*/ 2147483647 h 463"/>
              <a:gd name="T4" fmla="*/ 2147483647 w 61"/>
              <a:gd name="T5" fmla="*/ 2147483647 h 463"/>
              <a:gd name="T6" fmla="*/ 2147483647 w 61"/>
              <a:gd name="T7" fmla="*/ 2147483647 h 463"/>
              <a:gd name="T8" fmla="*/ 2147483647 w 61"/>
              <a:gd name="T9" fmla="*/ 2147483647 h 463"/>
              <a:gd name="T10" fmla="*/ 2147483647 w 61"/>
              <a:gd name="T11" fmla="*/ 2147483647 h 463"/>
              <a:gd name="T12" fmla="*/ 0 w 61"/>
              <a:gd name="T13" fmla="*/ 2147483647 h 463"/>
              <a:gd name="T14" fmla="*/ 0 w 61"/>
              <a:gd name="T15" fmla="*/ 2147483647 h 463"/>
              <a:gd name="T16" fmla="*/ 0 w 61"/>
              <a:gd name="T17" fmla="*/ 2147483647 h 463"/>
              <a:gd name="T18" fmla="*/ 0 w 61"/>
              <a:gd name="T19" fmla="*/ 2147483647 h 463"/>
              <a:gd name="T20" fmla="*/ 0 w 61"/>
              <a:gd name="T21" fmla="*/ 2147483647 h 4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63">
                <a:moveTo>
                  <a:pt x="36" y="0"/>
                </a:moveTo>
                <a:lnTo>
                  <a:pt x="60" y="57"/>
                </a:lnTo>
                <a:lnTo>
                  <a:pt x="60" y="102"/>
                </a:lnTo>
                <a:lnTo>
                  <a:pt x="45" y="147"/>
                </a:lnTo>
                <a:lnTo>
                  <a:pt x="30" y="192"/>
                </a:lnTo>
                <a:lnTo>
                  <a:pt x="15" y="237"/>
                </a:lnTo>
                <a:lnTo>
                  <a:pt x="0" y="282"/>
                </a:lnTo>
                <a:lnTo>
                  <a:pt x="0" y="327"/>
                </a:lnTo>
                <a:lnTo>
                  <a:pt x="0" y="372"/>
                </a:lnTo>
                <a:lnTo>
                  <a:pt x="0" y="417"/>
                </a:lnTo>
                <a:lnTo>
                  <a:pt x="0" y="4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4876800" y="2743200"/>
            <a:ext cx="53975" cy="806450"/>
          </a:xfrm>
          <a:custGeom>
            <a:avLst/>
            <a:gdLst>
              <a:gd name="T0" fmla="*/ 0 w 34"/>
              <a:gd name="T1" fmla="*/ 0 h 508"/>
              <a:gd name="T2" fmla="*/ 2147483647 w 34"/>
              <a:gd name="T3" fmla="*/ 2147483647 h 508"/>
              <a:gd name="T4" fmla="*/ 2147483647 w 34"/>
              <a:gd name="T5" fmla="*/ 2147483647 h 508"/>
              <a:gd name="T6" fmla="*/ 2147483647 w 34"/>
              <a:gd name="T7" fmla="*/ 2147483647 h 508"/>
              <a:gd name="T8" fmla="*/ 2147483647 w 34"/>
              <a:gd name="T9" fmla="*/ 2147483647 h 508"/>
              <a:gd name="T10" fmla="*/ 2147483647 w 34"/>
              <a:gd name="T11" fmla="*/ 2147483647 h 508"/>
              <a:gd name="T12" fmla="*/ 2147483647 w 34"/>
              <a:gd name="T13" fmla="*/ 2147483647 h 508"/>
              <a:gd name="T14" fmla="*/ 2147483647 w 34"/>
              <a:gd name="T15" fmla="*/ 2147483647 h 508"/>
              <a:gd name="T16" fmla="*/ 2147483647 w 34"/>
              <a:gd name="T17" fmla="*/ 2147483647 h 508"/>
              <a:gd name="T18" fmla="*/ 2147483647 w 34"/>
              <a:gd name="T19" fmla="*/ 2147483647 h 508"/>
              <a:gd name="T20" fmla="*/ 2147483647 w 34"/>
              <a:gd name="T21" fmla="*/ 2147483647 h 508"/>
              <a:gd name="T22" fmla="*/ 2147483647 w 34"/>
              <a:gd name="T23" fmla="*/ 2147483647 h 5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" h="508">
                <a:moveTo>
                  <a:pt x="0" y="0"/>
                </a:moveTo>
                <a:lnTo>
                  <a:pt x="3" y="57"/>
                </a:lnTo>
                <a:lnTo>
                  <a:pt x="3" y="102"/>
                </a:lnTo>
                <a:lnTo>
                  <a:pt x="3" y="147"/>
                </a:lnTo>
                <a:lnTo>
                  <a:pt x="3" y="192"/>
                </a:lnTo>
                <a:lnTo>
                  <a:pt x="3" y="237"/>
                </a:lnTo>
                <a:lnTo>
                  <a:pt x="3" y="282"/>
                </a:lnTo>
                <a:lnTo>
                  <a:pt x="3" y="327"/>
                </a:lnTo>
                <a:lnTo>
                  <a:pt x="3" y="372"/>
                </a:lnTo>
                <a:lnTo>
                  <a:pt x="3" y="417"/>
                </a:lnTo>
                <a:lnTo>
                  <a:pt x="3" y="462"/>
                </a:lnTo>
                <a:lnTo>
                  <a:pt x="33" y="50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27525" y="2498725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Haran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65450" y="2406650"/>
            <a:ext cx="8890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/>
              <a:t>Ebla</a:t>
            </a:r>
            <a:br>
              <a:rPr lang="en-US"/>
            </a:br>
            <a:r>
              <a:rPr lang="en-US" sz="1800"/>
              <a:t>1800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08325" y="3489325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Damascus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95825" y="4343400"/>
            <a:ext cx="10810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/>
              <a:t>Mari</a:t>
            </a:r>
            <a:br>
              <a:rPr lang="en-US"/>
            </a:br>
            <a:r>
              <a:rPr lang="en-US" sz="1600"/>
              <a:t>25,000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461125" y="4479925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Babylon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994525" y="3641725"/>
            <a:ext cx="9302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/>
              <a:t>Nuzu</a:t>
            </a:r>
            <a:br>
              <a:rPr lang="en-US"/>
            </a:br>
            <a:r>
              <a:rPr lang="en-US" sz="1800"/>
              <a:t>5,000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537325" y="295592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Nineveh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584325" y="3260725"/>
            <a:ext cx="10080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Ugarit</a:t>
            </a:r>
            <a:br>
              <a:rPr lang="en-US"/>
            </a:br>
            <a:r>
              <a:rPr lang="en-US" sz="1800"/>
              <a:t>1000’s</a:t>
            </a:r>
            <a:r>
              <a:rPr lang="en-US"/>
              <a:t> 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2749550" y="34353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587750" y="3892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206750" y="3130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121150" y="28257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568950" y="45021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6635750" y="49593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788150" y="37401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6330950" y="3130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6765925" y="6308725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Persian Gulf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65125" y="3870325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Med. Sea</a:t>
            </a:r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3024188" y="4191000"/>
            <a:ext cx="120650" cy="454025"/>
          </a:xfrm>
          <a:custGeom>
            <a:avLst/>
            <a:gdLst>
              <a:gd name="T0" fmla="*/ 2147483647 w 76"/>
              <a:gd name="T1" fmla="*/ 2147483647 h 286"/>
              <a:gd name="T2" fmla="*/ 0 w 76"/>
              <a:gd name="T3" fmla="*/ 2147483647 h 286"/>
              <a:gd name="T4" fmla="*/ 0 w 76"/>
              <a:gd name="T5" fmla="*/ 2147483647 h 286"/>
              <a:gd name="T6" fmla="*/ 0 w 76"/>
              <a:gd name="T7" fmla="*/ 2147483647 h 286"/>
              <a:gd name="T8" fmla="*/ 2147483647 w 76"/>
              <a:gd name="T9" fmla="*/ 2147483647 h 286"/>
              <a:gd name="T10" fmla="*/ 2147483647 w 76"/>
              <a:gd name="T11" fmla="*/ 2147483647 h 286"/>
              <a:gd name="T12" fmla="*/ 2147483647 w 76"/>
              <a:gd name="T13" fmla="*/ 2147483647 h 286"/>
              <a:gd name="T14" fmla="*/ 2147483647 w 76"/>
              <a:gd name="T15" fmla="*/ 2147483647 h 286"/>
              <a:gd name="T16" fmla="*/ 2147483647 w 76"/>
              <a:gd name="T17" fmla="*/ 0 h 2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6" h="286">
                <a:moveTo>
                  <a:pt x="15" y="144"/>
                </a:moveTo>
                <a:lnTo>
                  <a:pt x="0" y="195"/>
                </a:lnTo>
                <a:lnTo>
                  <a:pt x="0" y="240"/>
                </a:lnTo>
                <a:lnTo>
                  <a:pt x="0" y="285"/>
                </a:lnTo>
                <a:lnTo>
                  <a:pt x="45" y="285"/>
                </a:lnTo>
                <a:lnTo>
                  <a:pt x="75" y="240"/>
                </a:lnTo>
                <a:lnTo>
                  <a:pt x="75" y="195"/>
                </a:lnTo>
                <a:lnTo>
                  <a:pt x="15" y="165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2833688" y="4648200"/>
            <a:ext cx="263525" cy="1473200"/>
          </a:xfrm>
          <a:custGeom>
            <a:avLst/>
            <a:gdLst>
              <a:gd name="T0" fmla="*/ 2147483647 w 166"/>
              <a:gd name="T1" fmla="*/ 0 h 928"/>
              <a:gd name="T2" fmla="*/ 2147483647 w 166"/>
              <a:gd name="T3" fmla="*/ 2147483647 h 928"/>
              <a:gd name="T4" fmla="*/ 2147483647 w 166"/>
              <a:gd name="T5" fmla="*/ 2147483647 h 928"/>
              <a:gd name="T6" fmla="*/ 2147483647 w 166"/>
              <a:gd name="T7" fmla="*/ 2147483647 h 928"/>
              <a:gd name="T8" fmla="*/ 2147483647 w 166"/>
              <a:gd name="T9" fmla="*/ 2147483647 h 928"/>
              <a:gd name="T10" fmla="*/ 2147483647 w 166"/>
              <a:gd name="T11" fmla="*/ 2147483647 h 928"/>
              <a:gd name="T12" fmla="*/ 2147483647 w 166"/>
              <a:gd name="T13" fmla="*/ 2147483647 h 928"/>
              <a:gd name="T14" fmla="*/ 2147483647 w 166"/>
              <a:gd name="T15" fmla="*/ 2147483647 h 928"/>
              <a:gd name="T16" fmla="*/ 2147483647 w 166"/>
              <a:gd name="T17" fmla="*/ 2147483647 h 928"/>
              <a:gd name="T18" fmla="*/ 2147483647 w 166"/>
              <a:gd name="T19" fmla="*/ 2147483647 h 928"/>
              <a:gd name="T20" fmla="*/ 2147483647 w 166"/>
              <a:gd name="T21" fmla="*/ 2147483647 h 928"/>
              <a:gd name="T22" fmla="*/ 2147483647 w 166"/>
              <a:gd name="T23" fmla="*/ 2147483647 h 928"/>
              <a:gd name="T24" fmla="*/ 2147483647 w 166"/>
              <a:gd name="T25" fmla="*/ 2147483647 h 928"/>
              <a:gd name="T26" fmla="*/ 2147483647 w 166"/>
              <a:gd name="T27" fmla="*/ 2147483647 h 928"/>
              <a:gd name="T28" fmla="*/ 2147483647 w 166"/>
              <a:gd name="T29" fmla="*/ 2147483647 h 928"/>
              <a:gd name="T30" fmla="*/ 2147483647 w 166"/>
              <a:gd name="T31" fmla="*/ 2147483647 h 928"/>
              <a:gd name="T32" fmla="*/ 2147483647 w 166"/>
              <a:gd name="T33" fmla="*/ 2147483647 h 928"/>
              <a:gd name="T34" fmla="*/ 2147483647 w 166"/>
              <a:gd name="T35" fmla="*/ 2147483647 h 928"/>
              <a:gd name="T36" fmla="*/ 2147483647 w 166"/>
              <a:gd name="T37" fmla="*/ 2147483647 h 928"/>
              <a:gd name="T38" fmla="*/ 2147483647 w 166"/>
              <a:gd name="T39" fmla="*/ 2147483647 h 928"/>
              <a:gd name="T40" fmla="*/ 0 w 166"/>
              <a:gd name="T41" fmla="*/ 2147483647 h 928"/>
              <a:gd name="T42" fmla="*/ 2147483647 w 166"/>
              <a:gd name="T43" fmla="*/ 2147483647 h 928"/>
              <a:gd name="T44" fmla="*/ 2147483647 w 166"/>
              <a:gd name="T45" fmla="*/ 2147483647 h 928"/>
              <a:gd name="T46" fmla="*/ 2147483647 w 166"/>
              <a:gd name="T47" fmla="*/ 2147483647 h 928"/>
              <a:gd name="T48" fmla="*/ 2147483647 w 166"/>
              <a:gd name="T49" fmla="*/ 2147483647 h 928"/>
              <a:gd name="T50" fmla="*/ 2147483647 w 166"/>
              <a:gd name="T51" fmla="*/ 2147483647 h 928"/>
              <a:gd name="T52" fmla="*/ 2147483647 w 166"/>
              <a:gd name="T53" fmla="*/ 2147483647 h 928"/>
              <a:gd name="T54" fmla="*/ 2147483647 w 166"/>
              <a:gd name="T55" fmla="*/ 2147483647 h 928"/>
              <a:gd name="T56" fmla="*/ 2147483647 w 166"/>
              <a:gd name="T57" fmla="*/ 2147483647 h 928"/>
              <a:gd name="T58" fmla="*/ 2147483647 w 166"/>
              <a:gd name="T59" fmla="*/ 2147483647 h 928"/>
              <a:gd name="T60" fmla="*/ 2147483647 w 166"/>
              <a:gd name="T61" fmla="*/ 2147483647 h 928"/>
              <a:gd name="T62" fmla="*/ 2147483647 w 166"/>
              <a:gd name="T63" fmla="*/ 2147483647 h 928"/>
              <a:gd name="T64" fmla="*/ 2147483647 w 166"/>
              <a:gd name="T65" fmla="*/ 2147483647 h 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6" h="928">
                <a:moveTo>
                  <a:pt x="135" y="0"/>
                </a:moveTo>
                <a:lnTo>
                  <a:pt x="150" y="57"/>
                </a:lnTo>
                <a:lnTo>
                  <a:pt x="150" y="102"/>
                </a:lnTo>
                <a:lnTo>
                  <a:pt x="150" y="147"/>
                </a:lnTo>
                <a:lnTo>
                  <a:pt x="150" y="192"/>
                </a:lnTo>
                <a:lnTo>
                  <a:pt x="150" y="237"/>
                </a:lnTo>
                <a:lnTo>
                  <a:pt x="150" y="297"/>
                </a:lnTo>
                <a:lnTo>
                  <a:pt x="150" y="342"/>
                </a:lnTo>
                <a:lnTo>
                  <a:pt x="150" y="387"/>
                </a:lnTo>
                <a:lnTo>
                  <a:pt x="150" y="432"/>
                </a:lnTo>
                <a:lnTo>
                  <a:pt x="150" y="477"/>
                </a:lnTo>
                <a:lnTo>
                  <a:pt x="105" y="522"/>
                </a:lnTo>
                <a:lnTo>
                  <a:pt x="60" y="537"/>
                </a:lnTo>
                <a:lnTo>
                  <a:pt x="45" y="582"/>
                </a:lnTo>
                <a:lnTo>
                  <a:pt x="45" y="627"/>
                </a:lnTo>
                <a:lnTo>
                  <a:pt x="45" y="672"/>
                </a:lnTo>
                <a:lnTo>
                  <a:pt x="45" y="717"/>
                </a:lnTo>
                <a:lnTo>
                  <a:pt x="30" y="762"/>
                </a:lnTo>
                <a:lnTo>
                  <a:pt x="30" y="807"/>
                </a:lnTo>
                <a:lnTo>
                  <a:pt x="30" y="852"/>
                </a:lnTo>
                <a:lnTo>
                  <a:pt x="0" y="897"/>
                </a:lnTo>
                <a:lnTo>
                  <a:pt x="45" y="927"/>
                </a:lnTo>
                <a:lnTo>
                  <a:pt x="90" y="927"/>
                </a:lnTo>
                <a:lnTo>
                  <a:pt x="120" y="882"/>
                </a:lnTo>
                <a:lnTo>
                  <a:pt x="150" y="837"/>
                </a:lnTo>
                <a:lnTo>
                  <a:pt x="150" y="792"/>
                </a:lnTo>
                <a:lnTo>
                  <a:pt x="150" y="747"/>
                </a:lnTo>
                <a:lnTo>
                  <a:pt x="150" y="702"/>
                </a:lnTo>
                <a:lnTo>
                  <a:pt x="150" y="657"/>
                </a:lnTo>
                <a:lnTo>
                  <a:pt x="150" y="612"/>
                </a:lnTo>
                <a:lnTo>
                  <a:pt x="150" y="567"/>
                </a:lnTo>
                <a:lnTo>
                  <a:pt x="165" y="522"/>
                </a:lnTo>
                <a:lnTo>
                  <a:pt x="120" y="4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705600" y="556260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61722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Ur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499100" y="2290255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665787" y="2087563"/>
            <a:ext cx="2259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Ur Chaldees N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15240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H"/>
            </a:pPr>
            <a:r>
              <a:rPr lang="en-US" sz="3200"/>
              <a:t>Zimrilim versus Hammurabi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 Tablet ca. 1750</a:t>
            </a:r>
          </a:p>
        </p:txBody>
      </p:sp>
      <p:pic>
        <p:nvPicPr>
          <p:cNvPr id="512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5638800" cy="4530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Ebla Tablet ca. 2400 BC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5181600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z="3600" smtClean="0"/>
              <a:t>Ugarit 1400-1200 BC--Alphabetic</a:t>
            </a:r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7188200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Three Cuts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648200"/>
          </a:xfrm>
          <a:noFill/>
        </p:spPr>
        <p:txBody>
          <a:bodyPr/>
          <a:lstStyle/>
          <a:p>
            <a:r>
              <a:rPr lang="en-US" dirty="0" smtClean="0"/>
              <a:t>Cutting family ties (Gen 12:2f)</a:t>
            </a:r>
          </a:p>
          <a:p>
            <a:pPr lvl="1"/>
            <a:r>
              <a:rPr lang="en-US" dirty="0" smtClean="0"/>
              <a:t>Why is it that when God calls there is often a “leaving” involved?</a:t>
            </a:r>
          </a:p>
          <a:p>
            <a:pPr lvl="1"/>
            <a:r>
              <a:rPr lang="en-US" dirty="0" smtClean="0"/>
              <a:t>Did only the Jews know God?   Melchizedek king of Salem (Gen 14:17ff)</a:t>
            </a:r>
          </a:p>
          <a:p>
            <a:r>
              <a:rPr lang="en-US" dirty="0" smtClean="0"/>
              <a:t>Cuts the animal (Gen 15:10, 17)  Why?</a:t>
            </a:r>
          </a:p>
          <a:p>
            <a:pPr lvl="1"/>
            <a:r>
              <a:rPr lang="en-US" dirty="0" smtClean="0"/>
              <a:t>Union symbolized:  as animal was one now we are one</a:t>
            </a:r>
          </a:p>
          <a:p>
            <a:pPr lvl="1"/>
            <a:r>
              <a:rPr lang="en-US" dirty="0" smtClean="0"/>
              <a:t>Acting out the curse:  </a:t>
            </a:r>
            <a:r>
              <a:rPr lang="en-US" dirty="0" err="1" smtClean="0"/>
              <a:t>Jer</a:t>
            </a:r>
            <a:r>
              <a:rPr lang="en-US" dirty="0" smtClean="0"/>
              <a:t> 34:18f  --solemnizing/ratifying the covenant</a:t>
            </a:r>
          </a:p>
        </p:txBody>
      </p:sp>
      <p:sp>
        <p:nvSpPr>
          <p:cNvPr id="4" name="Down Arrow 3"/>
          <p:cNvSpPr/>
          <p:nvPr/>
        </p:nvSpPr>
        <p:spPr bwMode="auto">
          <a:xfrm flipV="1">
            <a:off x="7620000" y="499872"/>
            <a:ext cx="533400" cy="685800"/>
          </a:xfrm>
          <a:prstGeom prst="downArrow">
            <a:avLst/>
          </a:prstGeom>
          <a:solidFill>
            <a:srgbClr val="FFC00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2511" y="1447800"/>
            <a:ext cx="60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6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Three Cuts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  <a:noFill/>
        </p:spPr>
        <p:txBody>
          <a:bodyPr/>
          <a:lstStyle/>
          <a:p>
            <a:r>
              <a:rPr lang="en-US" dirty="0" smtClean="0"/>
              <a:t>Cut flesh (Gen 17)</a:t>
            </a:r>
          </a:p>
          <a:p>
            <a:pPr lvl="1"/>
            <a:r>
              <a:rPr lang="en-US" dirty="0" smtClean="0"/>
              <a:t>On circumcision</a:t>
            </a:r>
          </a:p>
          <a:p>
            <a:pPr lvl="1"/>
            <a:r>
              <a:rPr lang="en-US" dirty="0" smtClean="0"/>
              <a:t>Unconditional covenant (</a:t>
            </a:r>
            <a:r>
              <a:rPr lang="en-US" i="0" dirty="0" err="1" smtClean="0"/>
              <a:t>berit</a:t>
            </a:r>
            <a:r>
              <a:rPr lang="en-US" dirty="0" smtClean="0"/>
              <a:t>)—ratifying the covenant </a:t>
            </a:r>
          </a:p>
          <a:p>
            <a:pPr lvl="1"/>
            <a:r>
              <a:rPr lang="en-US" dirty="0" smtClean="0"/>
              <a:t>Abrahamic Covenant: 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Land</a:t>
            </a:r>
            <a:r>
              <a:rPr lang="en-US" dirty="0" smtClean="0"/>
              <a:t> --promised land (Canaan; Palestine)-15:16ff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Seed</a:t>
            </a:r>
            <a:r>
              <a:rPr lang="en-US" dirty="0" smtClean="0"/>
              <a:t> /descendants (stars, sand, dust),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Blessing</a:t>
            </a:r>
            <a:r>
              <a:rPr lang="en-US" dirty="0" smtClean="0"/>
              <a:t>—all nations</a:t>
            </a:r>
            <a:r>
              <a:rPr lang="en-US" dirty="0" smtClean="0">
                <a:sym typeface="Wingdings" pitchFamily="2" charset="2"/>
              </a:rPr>
              <a:t> Jesus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Problems: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1)Camels and critics: Gen. 12:16</a:t>
            </a:r>
          </a:p>
          <a:p>
            <a:r>
              <a:rPr lang="en-US" dirty="0" smtClean="0"/>
              <a:t>2) Hittites/Philistines and critics Gen. 15:20; 26:1 [2 </a:t>
            </a:r>
            <a:r>
              <a:rPr lang="en-US" dirty="0" err="1" smtClean="0"/>
              <a:t>Abimelek’s</a:t>
            </a:r>
            <a:r>
              <a:rPr lang="en-US" dirty="0" smtClean="0"/>
              <a:t> of </a:t>
            </a:r>
            <a:r>
              <a:rPr lang="en-US" dirty="0" err="1" smtClean="0"/>
              <a:t>Gerar</a:t>
            </a:r>
            <a:r>
              <a:rPr lang="en-US" dirty="0" smtClean="0"/>
              <a:t>; cf. </a:t>
            </a:r>
            <a:r>
              <a:rPr lang="en-US" dirty="0" err="1" smtClean="0"/>
              <a:t>Jabin</a:t>
            </a:r>
            <a:r>
              <a:rPr lang="en-US" dirty="0" smtClean="0"/>
              <a:t>] </a:t>
            </a:r>
          </a:p>
          <a:p>
            <a:r>
              <a:rPr lang="en-US" dirty="0" smtClean="0"/>
              <a:t>3) Gen. 14:14 talks of “Dan” can’t be Dan—anachronism (Josh. 19:47; </a:t>
            </a:r>
            <a:r>
              <a:rPr lang="en-US" u="sng" dirty="0" smtClean="0"/>
              <a:t>Judg. 18:29</a:t>
            </a:r>
            <a:r>
              <a:rPr lang="en-US" dirty="0" smtClean="0"/>
              <a:t>); updating the text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Summary, significance,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confetis">
  <a:themeElements>
    <a:clrScheme name="">
      <a:dk1>
        <a:srgbClr val="000000"/>
      </a:dk1>
      <a:lt1>
        <a:srgbClr val="FFFFFF"/>
      </a:lt1>
      <a:dk2>
        <a:srgbClr val="474747"/>
      </a:dk2>
      <a:lt2>
        <a:srgbClr val="FFFF00"/>
      </a:lt2>
      <a:accent1>
        <a:srgbClr val="FF7F1F"/>
      </a:accent1>
      <a:accent2>
        <a:srgbClr val="00FFFF"/>
      </a:accent2>
      <a:accent3>
        <a:srgbClr val="B1B1B1"/>
      </a:accent3>
      <a:accent4>
        <a:srgbClr val="DADADA"/>
      </a:accent4>
      <a:accent5>
        <a:srgbClr val="FFC0AB"/>
      </a:accent5>
      <a:accent6>
        <a:srgbClr val="00E7E7"/>
      </a:accent6>
      <a:hlink>
        <a:srgbClr val="FF00FF"/>
      </a:hlink>
      <a:folHlink>
        <a:srgbClr val="CECECE"/>
      </a:folHlink>
    </a:clrScheme>
    <a:fontScheme name="confeti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fetis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etis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c:\msoffice\powerpnt\template\sldshow\confetis.ppt</Template>
  <TotalTime>1010</TotalTime>
  <Pages>12</Pages>
  <Words>499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Monotype Sorts</vt:lpstr>
      <vt:lpstr>Times New Roman</vt:lpstr>
      <vt:lpstr>Wingdings</vt:lpstr>
      <vt:lpstr>confetis</vt:lpstr>
      <vt:lpstr>Abraham:  God’s Friend</vt:lpstr>
      <vt:lpstr>PowerPoint Presentation</vt:lpstr>
      <vt:lpstr>Mesopotamia Map</vt:lpstr>
      <vt:lpstr>Mari Tablet ca. 1750</vt:lpstr>
      <vt:lpstr>Ebla Tablet ca. 2400 BC</vt:lpstr>
      <vt:lpstr>Ugarit 1400-1200 BC--Alphabetic</vt:lpstr>
      <vt:lpstr>Three Cuts</vt:lpstr>
      <vt:lpstr>Three Cuts</vt:lpstr>
      <vt:lpstr>3 Problems: </vt:lpstr>
      <vt:lpstr>Three Kids</vt:lpstr>
      <vt:lpstr>Three Kids</vt:lpstr>
      <vt:lpstr>4 Abraham Questions</vt:lpstr>
      <vt:lpstr>Well ah...she’s my sister?</vt:lpstr>
      <vt:lpstr>Does God really interact with man? </vt:lpstr>
      <vt:lpstr>Are all sins the same?  Gen 18:21</vt:lpstr>
      <vt:lpstr>How does God’s role toward Abraham change in Gen 22?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Abraham:  God's Friend</dc:title>
  <dc:creator>ted hildebrandt</dc:creator>
  <cp:lastModifiedBy>Ted Hildebrandt</cp:lastModifiedBy>
  <cp:revision>63</cp:revision>
  <cp:lastPrinted>1601-01-01T00:00:00Z</cp:lastPrinted>
  <dcterms:created xsi:type="dcterms:W3CDTF">1995-09-19T20:22:54Z</dcterms:created>
  <dcterms:modified xsi:type="dcterms:W3CDTF">2019-09-24T15:36:20Z</dcterms:modified>
</cp:coreProperties>
</file>