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14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pitchFamily="34" charset="0"/>
              </a:defRPr>
            </a:lvl1pPr>
          </a:lstStyle>
          <a:p>
            <a:pPr>
              <a:defRPr/>
            </a:pPr>
            <a:fld id="{B8A40CDA-5623-4AAA-8549-E033D5A5F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81000" y="8667750"/>
            <a:ext cx="60721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66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2F7DE02A-79B4-4CCD-BE2B-A3B3E493A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749300" y="8667750"/>
            <a:ext cx="533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53851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E39B0EB-389E-4100-90BD-351407F7539E}" type="slidenum">
              <a:rPr lang="en-US" sz="1000" smtClean="0">
                <a:latin typeface="Times New Roman" pitchFamily="18" charset="0"/>
              </a:rPr>
              <a:pPr/>
              <a:t>1</a:t>
            </a:fld>
            <a:endParaRPr lang="en-US" sz="100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7DE02A-79B4-4CCD-BE2B-A3B3E493A4A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5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48DB0-9C56-4622-9E9C-20131454F7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FE0EF-82FE-4FA4-9D0F-0ADEB7678E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6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23014-36F0-4977-AA17-55DA37F27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96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1147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985963"/>
            <a:ext cx="7772400" cy="411003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F90A5-2B06-4F73-8F9F-7C9301E93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6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B26B7-C580-4A35-B5AF-3445AC029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0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3A941-8314-40E6-94F8-85E0FE3C2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0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5963"/>
            <a:ext cx="3810000" cy="4110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985963"/>
            <a:ext cx="3810000" cy="4110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70E81-7C25-487D-892E-43D0BDA69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8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09357-7732-4E72-807A-1175ECD37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6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01003-4F95-48BF-B0D2-E79E7ACB9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58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DDDF4-2686-4EB0-A55B-1458A6B80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9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39E63-F949-47C7-B010-653039B58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49316-B08B-4922-9A37-CEA736CD6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6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A2D1437-F8E7-4FA9-AAF4-832E20303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61"/>
          <p:cNvGrpSpPr>
            <a:grpSpLocks/>
          </p:cNvGrpSpPr>
          <p:nvPr/>
        </p:nvGrpSpPr>
        <p:grpSpPr bwMode="auto">
          <a:xfrm>
            <a:off x="0" y="0"/>
            <a:ext cx="9129713" cy="6842125"/>
            <a:chOff x="0" y="0"/>
            <a:chExt cx="5751" cy="4310"/>
          </a:xfrm>
        </p:grpSpPr>
        <p:grpSp>
          <p:nvGrpSpPr>
            <p:cNvPr id="1032" name="Group 42"/>
            <p:cNvGrpSpPr>
              <a:grpSpLocks/>
            </p:cNvGrpSpPr>
            <p:nvPr/>
          </p:nvGrpSpPr>
          <p:grpSpPr bwMode="auto">
            <a:xfrm>
              <a:off x="0" y="0"/>
              <a:ext cx="5751" cy="4310"/>
              <a:chOff x="0" y="0"/>
              <a:chExt cx="5751" cy="4310"/>
            </a:xfrm>
          </p:grpSpPr>
          <p:sp>
            <p:nvSpPr>
              <p:cNvPr id="1051" name="Line 5"/>
              <p:cNvSpPr>
                <a:spLocks noChangeShapeType="1"/>
              </p:cNvSpPr>
              <p:nvPr/>
            </p:nvSpPr>
            <p:spPr bwMode="auto">
              <a:xfrm>
                <a:off x="0" y="165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6"/>
              <p:cNvSpPr>
                <a:spLocks noChangeShapeType="1"/>
              </p:cNvSpPr>
              <p:nvPr/>
            </p:nvSpPr>
            <p:spPr bwMode="auto">
              <a:xfrm>
                <a:off x="0" y="467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7"/>
              <p:cNvSpPr>
                <a:spLocks noChangeShapeType="1"/>
              </p:cNvSpPr>
              <p:nvPr/>
            </p:nvSpPr>
            <p:spPr bwMode="auto">
              <a:xfrm>
                <a:off x="0" y="769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8"/>
              <p:cNvSpPr>
                <a:spLocks noChangeShapeType="1"/>
              </p:cNvSpPr>
              <p:nvPr/>
            </p:nvSpPr>
            <p:spPr bwMode="auto">
              <a:xfrm>
                <a:off x="0" y="1072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9"/>
              <p:cNvSpPr>
                <a:spLocks noChangeShapeType="1"/>
              </p:cNvSpPr>
              <p:nvPr/>
            </p:nvSpPr>
            <p:spPr bwMode="auto">
              <a:xfrm>
                <a:off x="0" y="1374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10"/>
              <p:cNvSpPr>
                <a:spLocks noChangeShapeType="1"/>
              </p:cNvSpPr>
              <p:nvPr/>
            </p:nvSpPr>
            <p:spPr bwMode="auto">
              <a:xfrm>
                <a:off x="0" y="1676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Line 11"/>
              <p:cNvSpPr>
                <a:spLocks noChangeShapeType="1"/>
              </p:cNvSpPr>
              <p:nvPr/>
            </p:nvSpPr>
            <p:spPr bwMode="auto">
              <a:xfrm>
                <a:off x="0" y="1978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12"/>
              <p:cNvSpPr>
                <a:spLocks noChangeShapeType="1"/>
              </p:cNvSpPr>
              <p:nvPr/>
            </p:nvSpPr>
            <p:spPr bwMode="auto">
              <a:xfrm>
                <a:off x="0" y="2280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Line 13"/>
              <p:cNvSpPr>
                <a:spLocks noChangeShapeType="1"/>
              </p:cNvSpPr>
              <p:nvPr/>
            </p:nvSpPr>
            <p:spPr bwMode="auto">
              <a:xfrm>
                <a:off x="0" y="2582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Line 14"/>
              <p:cNvSpPr>
                <a:spLocks noChangeShapeType="1"/>
              </p:cNvSpPr>
              <p:nvPr/>
            </p:nvSpPr>
            <p:spPr bwMode="auto">
              <a:xfrm>
                <a:off x="0" y="2885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15"/>
              <p:cNvSpPr>
                <a:spLocks noChangeShapeType="1"/>
              </p:cNvSpPr>
              <p:nvPr/>
            </p:nvSpPr>
            <p:spPr bwMode="auto">
              <a:xfrm>
                <a:off x="0" y="3187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Line 16"/>
              <p:cNvSpPr>
                <a:spLocks noChangeShapeType="1"/>
              </p:cNvSpPr>
              <p:nvPr/>
            </p:nvSpPr>
            <p:spPr bwMode="auto">
              <a:xfrm>
                <a:off x="0" y="3489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17"/>
              <p:cNvSpPr>
                <a:spLocks noChangeShapeType="1"/>
              </p:cNvSpPr>
              <p:nvPr/>
            </p:nvSpPr>
            <p:spPr bwMode="auto">
              <a:xfrm>
                <a:off x="0" y="3791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18"/>
              <p:cNvSpPr>
                <a:spLocks noChangeShapeType="1"/>
              </p:cNvSpPr>
              <p:nvPr/>
            </p:nvSpPr>
            <p:spPr bwMode="auto">
              <a:xfrm>
                <a:off x="0" y="4093"/>
                <a:ext cx="5751" cy="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Line 19"/>
              <p:cNvSpPr>
                <a:spLocks noChangeShapeType="1"/>
              </p:cNvSpPr>
              <p:nvPr/>
            </p:nvSpPr>
            <p:spPr bwMode="auto">
              <a:xfrm>
                <a:off x="5579" y="0"/>
                <a:ext cx="0" cy="431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Line 20"/>
              <p:cNvSpPr>
                <a:spLocks noChangeShapeType="1"/>
              </p:cNvSpPr>
              <p:nvPr/>
            </p:nvSpPr>
            <p:spPr bwMode="auto">
              <a:xfrm>
                <a:off x="5323" y="0"/>
                <a:ext cx="0" cy="431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Line 21"/>
              <p:cNvSpPr>
                <a:spLocks noChangeShapeType="1"/>
              </p:cNvSpPr>
              <p:nvPr/>
            </p:nvSpPr>
            <p:spPr bwMode="auto">
              <a:xfrm>
                <a:off x="5066" y="0"/>
                <a:ext cx="0" cy="431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Line 22"/>
              <p:cNvSpPr>
                <a:spLocks noChangeShapeType="1"/>
              </p:cNvSpPr>
              <p:nvPr/>
            </p:nvSpPr>
            <p:spPr bwMode="auto">
              <a:xfrm>
                <a:off x="4810" y="0"/>
                <a:ext cx="0" cy="431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69" name="Group 41"/>
              <p:cNvGrpSpPr>
                <a:grpSpLocks/>
              </p:cNvGrpSpPr>
              <p:nvPr/>
            </p:nvGrpSpPr>
            <p:grpSpPr bwMode="auto">
              <a:xfrm>
                <a:off x="194" y="0"/>
                <a:ext cx="4359" cy="4310"/>
                <a:chOff x="194" y="0"/>
                <a:chExt cx="4359" cy="4310"/>
              </a:xfrm>
            </p:grpSpPr>
            <p:sp>
              <p:nvSpPr>
                <p:cNvPr id="1070" name="Line 23"/>
                <p:cNvSpPr>
                  <a:spLocks noChangeShapeType="1"/>
                </p:cNvSpPr>
                <p:nvPr/>
              </p:nvSpPr>
              <p:spPr bwMode="auto">
                <a:xfrm>
                  <a:off x="455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24"/>
                <p:cNvSpPr>
                  <a:spLocks noChangeShapeType="1"/>
                </p:cNvSpPr>
                <p:nvPr/>
              </p:nvSpPr>
              <p:spPr bwMode="auto">
                <a:xfrm>
                  <a:off x="429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25"/>
                <p:cNvSpPr>
                  <a:spLocks noChangeShapeType="1"/>
                </p:cNvSpPr>
                <p:nvPr/>
              </p:nvSpPr>
              <p:spPr bwMode="auto">
                <a:xfrm>
                  <a:off x="404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26"/>
                <p:cNvSpPr>
                  <a:spLocks noChangeShapeType="1"/>
                </p:cNvSpPr>
                <p:nvPr/>
              </p:nvSpPr>
              <p:spPr bwMode="auto">
                <a:xfrm>
                  <a:off x="378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27"/>
                <p:cNvSpPr>
                  <a:spLocks noChangeShapeType="1"/>
                </p:cNvSpPr>
                <p:nvPr/>
              </p:nvSpPr>
              <p:spPr bwMode="auto">
                <a:xfrm>
                  <a:off x="352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28"/>
                <p:cNvSpPr>
                  <a:spLocks noChangeShapeType="1"/>
                </p:cNvSpPr>
                <p:nvPr/>
              </p:nvSpPr>
              <p:spPr bwMode="auto">
                <a:xfrm>
                  <a:off x="327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29"/>
                <p:cNvSpPr>
                  <a:spLocks noChangeShapeType="1"/>
                </p:cNvSpPr>
                <p:nvPr/>
              </p:nvSpPr>
              <p:spPr bwMode="auto">
                <a:xfrm>
                  <a:off x="301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30"/>
                <p:cNvSpPr>
                  <a:spLocks noChangeShapeType="1"/>
                </p:cNvSpPr>
                <p:nvPr/>
              </p:nvSpPr>
              <p:spPr bwMode="auto">
                <a:xfrm>
                  <a:off x="275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31"/>
                <p:cNvSpPr>
                  <a:spLocks noChangeShapeType="1"/>
                </p:cNvSpPr>
                <p:nvPr/>
              </p:nvSpPr>
              <p:spPr bwMode="auto">
                <a:xfrm>
                  <a:off x="2501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32"/>
                <p:cNvSpPr>
                  <a:spLocks noChangeShapeType="1"/>
                </p:cNvSpPr>
                <p:nvPr/>
              </p:nvSpPr>
              <p:spPr bwMode="auto">
                <a:xfrm>
                  <a:off x="2245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33"/>
                <p:cNvSpPr>
                  <a:spLocks noChangeShapeType="1"/>
                </p:cNvSpPr>
                <p:nvPr/>
              </p:nvSpPr>
              <p:spPr bwMode="auto">
                <a:xfrm>
                  <a:off x="1988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34"/>
                <p:cNvSpPr>
                  <a:spLocks noChangeShapeType="1"/>
                </p:cNvSpPr>
                <p:nvPr/>
              </p:nvSpPr>
              <p:spPr bwMode="auto">
                <a:xfrm>
                  <a:off x="1732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35"/>
                <p:cNvSpPr>
                  <a:spLocks noChangeShapeType="1"/>
                </p:cNvSpPr>
                <p:nvPr/>
              </p:nvSpPr>
              <p:spPr bwMode="auto">
                <a:xfrm>
                  <a:off x="1476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36"/>
                <p:cNvSpPr>
                  <a:spLocks noChangeShapeType="1"/>
                </p:cNvSpPr>
                <p:nvPr/>
              </p:nvSpPr>
              <p:spPr bwMode="auto">
                <a:xfrm>
                  <a:off x="122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37"/>
                <p:cNvSpPr>
                  <a:spLocks noChangeShapeType="1"/>
                </p:cNvSpPr>
                <p:nvPr/>
              </p:nvSpPr>
              <p:spPr bwMode="auto">
                <a:xfrm>
                  <a:off x="963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38"/>
                <p:cNvSpPr>
                  <a:spLocks noChangeShapeType="1"/>
                </p:cNvSpPr>
                <p:nvPr/>
              </p:nvSpPr>
              <p:spPr bwMode="auto">
                <a:xfrm>
                  <a:off x="707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39"/>
                <p:cNvSpPr>
                  <a:spLocks noChangeShapeType="1"/>
                </p:cNvSpPr>
                <p:nvPr/>
              </p:nvSpPr>
              <p:spPr bwMode="auto">
                <a:xfrm>
                  <a:off x="450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40"/>
                <p:cNvSpPr>
                  <a:spLocks noChangeShapeType="1"/>
                </p:cNvSpPr>
                <p:nvPr/>
              </p:nvSpPr>
              <p:spPr bwMode="auto">
                <a:xfrm>
                  <a:off x="194" y="0"/>
                  <a:ext cx="0" cy="4310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33" name="Group 60"/>
            <p:cNvGrpSpPr>
              <a:grpSpLocks/>
            </p:cNvGrpSpPr>
            <p:nvPr/>
          </p:nvGrpSpPr>
          <p:grpSpPr bwMode="auto">
            <a:xfrm>
              <a:off x="4554" y="167"/>
              <a:ext cx="1023" cy="3925"/>
              <a:chOff x="4554" y="167"/>
              <a:chExt cx="1023" cy="3925"/>
            </a:xfrm>
          </p:grpSpPr>
          <p:sp>
            <p:nvSpPr>
              <p:cNvPr id="1034" name="Rectangle 43"/>
              <p:cNvSpPr>
                <a:spLocks noChangeArrowheads="1"/>
              </p:cNvSpPr>
              <p:nvPr/>
            </p:nvSpPr>
            <p:spPr bwMode="auto">
              <a:xfrm>
                <a:off x="5066" y="3794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00DFCA"/>
                  </a:gs>
                  <a:gs pos="100000">
                    <a:srgbClr val="00423C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44"/>
              <p:cNvSpPr>
                <a:spLocks noChangeArrowheads="1"/>
              </p:cNvSpPr>
              <p:nvPr/>
            </p:nvSpPr>
            <p:spPr bwMode="auto">
              <a:xfrm>
                <a:off x="5323" y="3491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8901F3"/>
                  </a:gs>
                  <a:gs pos="100000">
                    <a:srgbClr val="290048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45"/>
              <p:cNvSpPr>
                <a:spLocks noChangeArrowheads="1"/>
              </p:cNvSpPr>
              <p:nvPr/>
            </p:nvSpPr>
            <p:spPr bwMode="auto">
              <a:xfrm>
                <a:off x="5066" y="3491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DC0081"/>
                  </a:gs>
                  <a:gs pos="100000">
                    <a:srgbClr val="420026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46"/>
              <p:cNvSpPr>
                <a:spLocks noChangeArrowheads="1"/>
              </p:cNvSpPr>
              <p:nvPr/>
            </p:nvSpPr>
            <p:spPr bwMode="auto">
              <a:xfrm>
                <a:off x="5323" y="2887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00DFCA"/>
                  </a:gs>
                  <a:gs pos="100000">
                    <a:srgbClr val="00423C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47"/>
              <p:cNvSpPr>
                <a:spLocks noChangeArrowheads="1"/>
              </p:cNvSpPr>
              <p:nvPr/>
            </p:nvSpPr>
            <p:spPr bwMode="auto">
              <a:xfrm>
                <a:off x="5300" y="2584"/>
                <a:ext cx="277" cy="298"/>
              </a:xfrm>
              <a:prstGeom prst="rect">
                <a:avLst/>
              </a:prstGeom>
              <a:gradFill rotWithShape="0">
                <a:gsLst>
                  <a:gs pos="0">
                    <a:srgbClr val="DC0081"/>
                  </a:gs>
                  <a:gs pos="100000">
                    <a:srgbClr val="420026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48"/>
              <p:cNvSpPr>
                <a:spLocks noChangeArrowheads="1"/>
              </p:cNvSpPr>
              <p:nvPr/>
            </p:nvSpPr>
            <p:spPr bwMode="auto">
              <a:xfrm>
                <a:off x="5066" y="2584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8901F3"/>
                  </a:gs>
                  <a:gs pos="100000">
                    <a:srgbClr val="290048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49"/>
              <p:cNvSpPr>
                <a:spLocks noChangeArrowheads="1"/>
              </p:cNvSpPr>
              <p:nvPr/>
            </p:nvSpPr>
            <p:spPr bwMode="auto">
              <a:xfrm>
                <a:off x="5323" y="2283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8901F3"/>
                  </a:gs>
                  <a:gs pos="100000">
                    <a:srgbClr val="290048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50"/>
              <p:cNvSpPr>
                <a:spLocks noChangeArrowheads="1"/>
              </p:cNvSpPr>
              <p:nvPr/>
            </p:nvSpPr>
            <p:spPr bwMode="auto">
              <a:xfrm>
                <a:off x="5066" y="1980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DC0081"/>
                  </a:gs>
                  <a:gs pos="100000">
                    <a:srgbClr val="420026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51"/>
              <p:cNvSpPr>
                <a:spLocks noChangeArrowheads="1"/>
              </p:cNvSpPr>
              <p:nvPr/>
            </p:nvSpPr>
            <p:spPr bwMode="auto">
              <a:xfrm>
                <a:off x="5066" y="1678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00DFCA"/>
                  </a:gs>
                  <a:gs pos="100000">
                    <a:srgbClr val="00423C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52"/>
              <p:cNvSpPr>
                <a:spLocks noChangeArrowheads="1"/>
              </p:cNvSpPr>
              <p:nvPr/>
            </p:nvSpPr>
            <p:spPr bwMode="auto">
              <a:xfrm>
                <a:off x="5323" y="1376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DC0081"/>
                  </a:gs>
                  <a:gs pos="100000">
                    <a:srgbClr val="420026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53"/>
              <p:cNvSpPr>
                <a:spLocks noChangeArrowheads="1"/>
              </p:cNvSpPr>
              <p:nvPr/>
            </p:nvSpPr>
            <p:spPr bwMode="auto">
              <a:xfrm>
                <a:off x="5323" y="1075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00DFCA"/>
                  </a:gs>
                  <a:gs pos="100000">
                    <a:srgbClr val="00423C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54"/>
              <p:cNvSpPr>
                <a:spLocks noChangeArrowheads="1"/>
              </p:cNvSpPr>
              <p:nvPr/>
            </p:nvSpPr>
            <p:spPr bwMode="auto">
              <a:xfrm>
                <a:off x="5066" y="1075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8901F3"/>
                  </a:gs>
                  <a:gs pos="100000">
                    <a:srgbClr val="290048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55"/>
              <p:cNvSpPr>
                <a:spLocks noChangeArrowheads="1"/>
              </p:cNvSpPr>
              <p:nvPr/>
            </p:nvSpPr>
            <p:spPr bwMode="auto">
              <a:xfrm>
                <a:off x="4811" y="772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DC0081"/>
                  </a:gs>
                  <a:gs pos="100000">
                    <a:srgbClr val="420026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56"/>
              <p:cNvSpPr>
                <a:spLocks noChangeArrowheads="1"/>
              </p:cNvSpPr>
              <p:nvPr/>
            </p:nvSpPr>
            <p:spPr bwMode="auto">
              <a:xfrm>
                <a:off x="5323" y="470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DC0081"/>
                  </a:gs>
                  <a:gs pos="100000">
                    <a:srgbClr val="420026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57"/>
              <p:cNvSpPr>
                <a:spLocks noChangeArrowheads="1"/>
              </p:cNvSpPr>
              <p:nvPr/>
            </p:nvSpPr>
            <p:spPr bwMode="auto">
              <a:xfrm>
                <a:off x="4554" y="470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00DFCA"/>
                  </a:gs>
                  <a:gs pos="100000">
                    <a:srgbClr val="00423C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58"/>
              <p:cNvSpPr>
                <a:spLocks noChangeArrowheads="1"/>
              </p:cNvSpPr>
              <p:nvPr/>
            </p:nvSpPr>
            <p:spPr bwMode="auto">
              <a:xfrm>
                <a:off x="5323" y="167"/>
                <a:ext cx="254" cy="298"/>
              </a:xfrm>
              <a:prstGeom prst="rect">
                <a:avLst/>
              </a:prstGeom>
              <a:gradFill rotWithShape="0">
                <a:gsLst>
                  <a:gs pos="0">
                    <a:srgbClr val="8901F3"/>
                  </a:gs>
                  <a:gs pos="100000">
                    <a:srgbClr val="290048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59"/>
              <p:cNvSpPr>
                <a:spLocks noChangeArrowheads="1"/>
              </p:cNvSpPr>
              <p:nvPr/>
            </p:nvSpPr>
            <p:spPr bwMode="auto">
              <a:xfrm>
                <a:off x="5066" y="167"/>
                <a:ext cx="251" cy="298"/>
              </a:xfrm>
              <a:prstGeom prst="rect">
                <a:avLst/>
              </a:prstGeom>
              <a:gradFill rotWithShape="0">
                <a:gsLst>
                  <a:gs pos="0">
                    <a:srgbClr val="00DFCA"/>
                  </a:gs>
                  <a:gs pos="100000">
                    <a:srgbClr val="00423C"/>
                  </a:gs>
                </a:gsLst>
                <a:lin ang="5400000" scaled="1"/>
              </a:gradFill>
              <a:ln w="12700">
                <a:solidFill>
                  <a:srgbClr val="333333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30" name="Rectangle 6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5963"/>
            <a:ext cx="7772400" cy="411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77724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pPr algn="ctr"/>
            <a:r>
              <a:rPr lang="en-US" dirty="0" smtClean="0"/>
              <a:t>The Fall (Gen. 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endParaRPr lang="en-US" smtClean="0"/>
          </a:p>
          <a:p>
            <a:pPr marL="342900" indent="-342900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Male &amp; Female in Genesis</a:t>
            </a:r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Woman “help” (</a:t>
            </a:r>
            <a:r>
              <a:rPr lang="en-US" dirty="0" err="1" smtClean="0"/>
              <a:t>ezer</a:t>
            </a:r>
            <a:r>
              <a:rPr lang="en-US" dirty="0" smtClean="0"/>
              <a:t>) to Adam ...</a:t>
            </a:r>
          </a:p>
          <a:p>
            <a:r>
              <a:rPr lang="en-US" dirty="0" smtClean="0"/>
              <a:t>God is called an “</a:t>
            </a:r>
            <a:r>
              <a:rPr lang="en-US" dirty="0" err="1" smtClean="0"/>
              <a:t>ezer</a:t>
            </a:r>
            <a:r>
              <a:rPr lang="en-US" dirty="0" smtClean="0"/>
              <a:t>” does that mean He is inferior (Ps 33:20; Hos 13:9)</a:t>
            </a:r>
          </a:p>
          <a:p>
            <a:r>
              <a:rPr lang="en-US" dirty="0" smtClean="0"/>
              <a:t>Eve named by Adam ... Adam named animals shows he is master</a:t>
            </a:r>
          </a:p>
          <a:p>
            <a:r>
              <a:rPr lang="en-US" dirty="0" smtClean="0"/>
              <a:t>No--shows he recognizes her character</a:t>
            </a:r>
          </a:p>
          <a:p>
            <a:pPr lvl="1"/>
            <a:r>
              <a:rPr lang="en-US" dirty="0" err="1" smtClean="0"/>
              <a:t>Havah</a:t>
            </a:r>
            <a:r>
              <a:rPr lang="en-US" dirty="0" smtClean="0"/>
              <a:t> -- mother of all living, the hope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Male and Female in Genesis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Gal 3:28 as model</a:t>
            </a:r>
          </a:p>
          <a:p>
            <a:r>
              <a:rPr lang="en-US" dirty="0" err="1" smtClean="0"/>
              <a:t>Eph</a:t>
            </a:r>
            <a:r>
              <a:rPr lang="en-US" dirty="0" smtClean="0"/>
              <a:t> 5:22 remember </a:t>
            </a:r>
            <a:r>
              <a:rPr lang="en-US" dirty="0" err="1" smtClean="0"/>
              <a:t>Eph</a:t>
            </a:r>
            <a:r>
              <a:rPr lang="en-US" dirty="0" smtClean="0"/>
              <a:t> 5:21 (context)</a:t>
            </a:r>
          </a:p>
          <a:p>
            <a:r>
              <a:rPr lang="en-US" dirty="0" smtClean="0"/>
              <a:t>Beware power grabbing // victim status</a:t>
            </a:r>
          </a:p>
          <a:p>
            <a:r>
              <a:rPr lang="en-US" dirty="0" smtClean="0"/>
              <a:t>Curse:  conflict in marriage—fight against it</a:t>
            </a:r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Summarize, significance, questions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Man’s curse		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Is work a curse?  </a:t>
            </a:r>
          </a:p>
          <a:p>
            <a:r>
              <a:rPr lang="en-US" dirty="0" smtClean="0"/>
              <a:t>Futile work (toil and unproductive)</a:t>
            </a:r>
          </a:p>
          <a:p>
            <a:r>
              <a:rPr lang="en-US" dirty="0" smtClean="0"/>
              <a:t>Man’s struggle with the dust</a:t>
            </a:r>
          </a:p>
          <a:p>
            <a:r>
              <a:rPr lang="en-US" sz="1400" dirty="0" smtClean="0"/>
              <a:t>Liturgist Video on Ecclesiastes</a:t>
            </a:r>
            <a:br>
              <a:rPr lang="en-US" sz="1400" dirty="0" smtClean="0"/>
            </a:br>
            <a:r>
              <a:rPr lang="en-US" sz="1400" dirty="0" smtClean="0"/>
              <a:t> </a:t>
            </a:r>
            <a:r>
              <a:rPr lang="en-US" sz="1000" dirty="0" smtClean="0"/>
              <a:t>(Brooke </a:t>
            </a:r>
            <a:r>
              <a:rPr lang="en-US" sz="1000" dirty="0" err="1" smtClean="0"/>
              <a:t>Falzarno</a:t>
            </a:r>
            <a:r>
              <a:rPr lang="en-US" sz="1000" dirty="0" smtClean="0"/>
              <a:t>, “Vapor Meditation” The Liturgists; YouTube </a:t>
            </a:r>
            <a:r>
              <a:rPr lang="en-US" sz="1000" smtClean="0"/>
              <a:t>9.21 minutes)</a:t>
            </a:r>
            <a:endParaRPr 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Why was Cain’s offering rejected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5963"/>
            <a:ext cx="8153400" cy="4110037"/>
          </a:xfrm>
          <a:noFill/>
        </p:spPr>
        <p:txBody>
          <a:bodyPr/>
          <a:lstStyle/>
          <a:p>
            <a:r>
              <a:rPr lang="en-US" dirty="0" smtClean="0"/>
              <a:t>Meat offering versus Cereal offering?</a:t>
            </a:r>
          </a:p>
          <a:p>
            <a:pPr lvl="1"/>
            <a:r>
              <a:rPr lang="en-US" dirty="0" smtClean="0"/>
              <a:t>Shedding of blood = Abel’s </a:t>
            </a:r>
          </a:p>
          <a:p>
            <a:pPr lvl="1"/>
            <a:r>
              <a:rPr lang="en-US" dirty="0" smtClean="0"/>
              <a:t>Cain’s no blood shed </a:t>
            </a:r>
          </a:p>
          <a:p>
            <a:r>
              <a:rPr lang="en-US" dirty="0" smtClean="0"/>
              <a:t>Cain Question: Am I my brother’s keeper?</a:t>
            </a:r>
          </a:p>
          <a:p>
            <a:pPr lvl="1"/>
            <a:r>
              <a:rPr lang="en-US" dirty="0" smtClean="0"/>
              <a:t>Good brother / bad brother phenomena</a:t>
            </a:r>
          </a:p>
          <a:p>
            <a:pPr lvl="1"/>
            <a:r>
              <a:rPr lang="en-US" dirty="0" smtClean="0"/>
              <a:t>Competitive nature -- jealousy</a:t>
            </a:r>
          </a:p>
          <a:p>
            <a:pPr lvl="1"/>
            <a:r>
              <a:rPr lang="en-US" dirty="0" smtClean="0"/>
              <a:t>Sibling rivalry</a:t>
            </a:r>
          </a:p>
          <a:p>
            <a:pPr lvl="1"/>
            <a:r>
              <a:rPr lang="en-US" dirty="0" smtClean="0"/>
              <a:t>Sense of failure -- hatred/anger</a:t>
            </a:r>
          </a:p>
          <a:p>
            <a:r>
              <a:rPr lang="en-US" dirty="0" smtClean="0"/>
              <a:t>Cain’s curse – wanderer, </a:t>
            </a:r>
            <a:r>
              <a:rPr lang="en-US" dirty="0" err="1" smtClean="0"/>
              <a:t>absconditus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5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Flood: Son’s of God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Who were the Sons of God?  Gen 6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Why did God get so ticked at their marrying the daughters of men, </a:t>
            </a:r>
            <a:r>
              <a:rPr lang="en-US" dirty="0" err="1" smtClean="0"/>
              <a:t>hamas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Sethite</a:t>
            </a:r>
            <a:r>
              <a:rPr lang="en-US" dirty="0" smtClean="0"/>
              <a:t> view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Kings/nobles view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Angel view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Job 1:6   // Heb. 13:2 // 1 </a:t>
            </a:r>
            <a:r>
              <a:rPr lang="en-US" dirty="0" err="1" smtClean="0"/>
              <a:t>Cor</a:t>
            </a:r>
            <a:r>
              <a:rPr lang="en-US" smtClean="0"/>
              <a:t> 11:10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But Matt 22:30 says angels don’t marry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1147763"/>
          </a:xfrm>
        </p:spPr>
        <p:txBody>
          <a:bodyPr/>
          <a:lstStyle/>
          <a:p>
            <a:r>
              <a:rPr lang="en-US" dirty="0" smtClean="0"/>
              <a:t>What does it mean God was sorry?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 6:6:  “The LORD was grieved that he had made man on the earth, and his heart was filled with pain.” </a:t>
            </a:r>
          </a:p>
          <a:p>
            <a:r>
              <a:rPr lang="en-US" dirty="0" smtClean="0"/>
              <a:t>Is there grief [tears] in heaven?</a:t>
            </a:r>
          </a:p>
          <a:p>
            <a:r>
              <a:rPr lang="en-US" dirty="0" smtClean="0"/>
              <a:t>Can God be sorry over something he has done?</a:t>
            </a:r>
          </a:p>
          <a:p>
            <a:r>
              <a:rPr lang="en-US" dirty="0" smtClean="0"/>
              <a:t>Can God change his mind?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Noah’s curse on... Gen. 9:25f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985963"/>
            <a:ext cx="8077200" cy="4110037"/>
          </a:xfrm>
          <a:noFill/>
        </p:spPr>
        <p:txBody>
          <a:bodyPr/>
          <a:lstStyle/>
          <a:p>
            <a:r>
              <a:rPr lang="en-US" dirty="0" smtClean="0"/>
              <a:t>What did Ham do or fail to do?  </a:t>
            </a:r>
          </a:p>
          <a:p>
            <a:r>
              <a:rPr lang="en-US" dirty="0" smtClean="0"/>
              <a:t>Where did Ham’s descendants settle?</a:t>
            </a:r>
          </a:p>
          <a:p>
            <a:r>
              <a:rPr lang="en-US" dirty="0" smtClean="0"/>
              <a:t>Was this the curse that enslaved Africans?</a:t>
            </a:r>
          </a:p>
          <a:p>
            <a:r>
              <a:rPr lang="en-US" dirty="0" smtClean="0"/>
              <a:t>Who was actually cursed?  </a:t>
            </a:r>
          </a:p>
          <a:p>
            <a:r>
              <a:rPr lang="en-US" dirty="0" smtClean="0"/>
              <a:t>Is it right that children suffer for sins of parents?  Is that a reality? Apple and tree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Summary, significance, questions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Tree of Life:  tree’s function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5963"/>
            <a:ext cx="7772400" cy="4414837"/>
          </a:xfrm>
          <a:noFill/>
        </p:spPr>
        <p:txBody>
          <a:bodyPr/>
          <a:lstStyle/>
          <a:p>
            <a:r>
              <a:rPr lang="en-US" dirty="0" smtClean="0"/>
              <a:t>How would they have understood the tree of life without knowing what death meant? </a:t>
            </a:r>
          </a:p>
          <a:p>
            <a:r>
              <a:rPr lang="en-US" dirty="0" smtClean="0"/>
              <a:t>Was there death in animals before the fall?</a:t>
            </a:r>
          </a:p>
          <a:p>
            <a:r>
              <a:rPr lang="en-US" dirty="0" smtClean="0"/>
              <a:t>Does Gen 2:16 imply they could eat of the tree of life? Cf. Gen 3:22; Rev. 22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5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3 Views of the Tree of Life:  Tree’s meaning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Magical View:   eat fruit live forever--magical fruit</a:t>
            </a:r>
          </a:p>
          <a:p>
            <a:r>
              <a:rPr lang="en-US" dirty="0" smtClean="0"/>
              <a:t>Health Food view:   perfect nutrients -- live forever</a:t>
            </a:r>
          </a:p>
          <a:p>
            <a:r>
              <a:rPr lang="en-US" dirty="0" smtClean="0"/>
              <a:t>Sacramental view:  symbolized fellowship with God/life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Tree of the knowledge of good and evil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How would they know what “evil” meant?</a:t>
            </a:r>
          </a:p>
          <a:p>
            <a:r>
              <a:rPr lang="en-US" dirty="0" smtClean="0"/>
              <a:t>Why would God put this tree in the garden?</a:t>
            </a:r>
          </a:p>
          <a:p>
            <a:r>
              <a:rPr lang="en-US" dirty="0" smtClean="0"/>
              <a:t>Choice necessary for moral agents</a:t>
            </a:r>
          </a:p>
          <a:p>
            <a:r>
              <a:rPr lang="en-US" dirty="0" smtClean="0"/>
              <a:t>Choice and love</a:t>
            </a:r>
          </a:p>
          <a:p>
            <a:r>
              <a:rPr lang="en-US" dirty="0">
                <a:solidFill>
                  <a:srgbClr val="FFFF00"/>
                </a:solidFill>
              </a:rPr>
              <a:t>Summarize, significance, Questions</a:t>
            </a:r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Does the serpent speak the truth?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Gen 3:5, 22 They do become more like God –what’s the problem?</a:t>
            </a:r>
          </a:p>
          <a:p>
            <a:r>
              <a:rPr lang="en-US" dirty="0" smtClean="0"/>
              <a:t>At the point of temptation they gain an </a:t>
            </a:r>
            <a:r>
              <a:rPr lang="en-US" dirty="0" smtClean="0">
                <a:solidFill>
                  <a:srgbClr val="FFFF00"/>
                </a:solidFill>
              </a:rPr>
              <a:t>objective</a:t>
            </a:r>
            <a:r>
              <a:rPr lang="en-US" dirty="0" smtClean="0"/>
              <a:t> knowledge of good and evil (like God)</a:t>
            </a:r>
          </a:p>
          <a:p>
            <a:r>
              <a:rPr lang="en-US" dirty="0" smtClean="0"/>
              <a:t>When they eat they </a:t>
            </a:r>
            <a:r>
              <a:rPr lang="en-US" dirty="0" smtClean="0">
                <a:solidFill>
                  <a:srgbClr val="FFFF00"/>
                </a:solidFill>
              </a:rPr>
              <a:t>subjectively</a:t>
            </a:r>
            <a:r>
              <a:rPr lang="en-US" dirty="0" smtClean="0"/>
              <a:t> participate in evil going beyond God resulting in their own demise.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Temptation		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Gen 3:6  cf.  1 </a:t>
            </a:r>
            <a:r>
              <a:rPr lang="en-US" dirty="0" err="1" smtClean="0"/>
              <a:t>Jn</a:t>
            </a:r>
            <a:r>
              <a:rPr lang="en-US" dirty="0" smtClean="0"/>
              <a:t> 2:16  </a:t>
            </a:r>
          </a:p>
          <a:p>
            <a:pPr lvl="1"/>
            <a:r>
              <a:rPr lang="en-US" dirty="0" smtClean="0"/>
              <a:t>Lust of the flesh</a:t>
            </a:r>
          </a:p>
          <a:p>
            <a:pPr lvl="1"/>
            <a:r>
              <a:rPr lang="en-US" dirty="0" smtClean="0"/>
              <a:t>Lust of eyes </a:t>
            </a:r>
          </a:p>
          <a:p>
            <a:pPr lvl="1"/>
            <a:r>
              <a:rPr lang="en-US" dirty="0" smtClean="0"/>
              <a:t>Pride of life</a:t>
            </a:r>
          </a:p>
          <a:p>
            <a:r>
              <a:rPr lang="en-US" dirty="0" smtClean="0"/>
              <a:t>Man’s dilemma... only thing he knows is not good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Results of Fall		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5963"/>
            <a:ext cx="8229600" cy="4110037"/>
          </a:xfrm>
          <a:noFill/>
        </p:spPr>
        <p:txBody>
          <a:bodyPr/>
          <a:lstStyle/>
          <a:p>
            <a:r>
              <a:rPr lang="en-US" dirty="0" smtClean="0"/>
              <a:t>God &amp; humans:   humans go into hiding</a:t>
            </a:r>
          </a:p>
          <a:p>
            <a:pPr lvl="1"/>
            <a:r>
              <a:rPr lang="en-US" dirty="0" smtClean="0"/>
              <a:t>From Presence [Immanuel] </a:t>
            </a:r>
            <a:r>
              <a:rPr lang="en-US" dirty="0" smtClean="0">
                <a:sym typeface="Wingdings" pitchFamily="2" charset="2"/>
              </a:rPr>
              <a:t> to Hiding </a:t>
            </a:r>
            <a:endParaRPr lang="en-US" dirty="0" smtClean="0"/>
          </a:p>
          <a:p>
            <a:r>
              <a:rPr lang="en-US" dirty="0" smtClean="0"/>
              <a:t>Humans &amp; all </a:t>
            </a:r>
            <a:r>
              <a:rPr lang="en-US" dirty="0" err="1" smtClean="0"/>
              <a:t>nature</a:t>
            </a:r>
            <a:r>
              <a:rPr lang="en-US" dirty="0" err="1" smtClean="0">
                <a:sym typeface="Wingdings" panose="05000000000000000000" pitchFamily="2" charset="2"/>
              </a:rPr>
              <a:t></a:t>
            </a:r>
            <a:r>
              <a:rPr lang="en-US" dirty="0" err="1" smtClean="0"/>
              <a:t>groans</a:t>
            </a:r>
            <a:r>
              <a:rPr lang="en-US" dirty="0" smtClean="0"/>
              <a:t>:   Rom 8:22</a:t>
            </a:r>
          </a:p>
          <a:p>
            <a:r>
              <a:rPr lang="en-US" dirty="0" smtClean="0"/>
              <a:t>People  &amp; self:   </a:t>
            </a:r>
            <a:r>
              <a:rPr lang="en-US" smtClean="0"/>
              <a:t>body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 </a:t>
            </a:r>
            <a:r>
              <a:rPr lang="en-US" dirty="0" smtClean="0"/>
              <a:t>dust; -- fight against the curse</a:t>
            </a:r>
          </a:p>
          <a:p>
            <a:r>
              <a:rPr lang="en-US" dirty="0" smtClean="0"/>
              <a:t>Man &amp; woman:  conflict/blaming</a:t>
            </a:r>
          </a:p>
          <a:p>
            <a:r>
              <a:rPr lang="en-US" dirty="0" smtClean="0"/>
              <a:t>Rest of the Bible is God’s redemptive 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Curses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Serpent:   </a:t>
            </a:r>
          </a:p>
          <a:p>
            <a:pPr lvl="1"/>
            <a:r>
              <a:rPr lang="en-US" dirty="0" smtClean="0"/>
              <a:t>Eat dust</a:t>
            </a:r>
          </a:p>
          <a:p>
            <a:pPr lvl="1"/>
            <a:r>
              <a:rPr lang="en-US" dirty="0" smtClean="0"/>
              <a:t>2 Seeds:  Proto-</a:t>
            </a:r>
            <a:r>
              <a:rPr lang="en-US" dirty="0" err="1" smtClean="0"/>
              <a:t>evangelium</a:t>
            </a:r>
            <a:r>
              <a:rPr lang="en-US" dirty="0" smtClean="0"/>
              <a:t>  Gen 3:15</a:t>
            </a:r>
          </a:p>
          <a:p>
            <a:r>
              <a:rPr lang="en-US" dirty="0" smtClean="0"/>
              <a:t>Woman</a:t>
            </a:r>
          </a:p>
          <a:p>
            <a:pPr lvl="1"/>
            <a:r>
              <a:rPr lang="en-US" dirty="0" smtClean="0"/>
              <a:t>3:15  enmity to serpent</a:t>
            </a:r>
          </a:p>
          <a:p>
            <a:pPr lvl="1"/>
            <a:r>
              <a:rPr lang="en-US" dirty="0" smtClean="0"/>
              <a:t>3:16  relationship to self – pain</a:t>
            </a:r>
          </a:p>
          <a:p>
            <a:pPr lvl="1"/>
            <a:r>
              <a:rPr lang="en-US" dirty="0" smtClean="0"/>
              <a:t>Fighting against the curse</a:t>
            </a:r>
          </a:p>
          <a:p>
            <a:pPr lvl="1"/>
            <a:r>
              <a:rPr lang="en-US" dirty="0" smtClean="0"/>
              <a:t>3:16  relationship to husband--Desire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What is the “woman’s desire”?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What does Gen 3:16b mean?  </a:t>
            </a:r>
          </a:p>
          <a:p>
            <a:r>
              <a:rPr lang="en-US" dirty="0" smtClean="0"/>
              <a:t>Sexual desire?</a:t>
            </a:r>
          </a:p>
          <a:p>
            <a:r>
              <a:rPr lang="en-US" dirty="0" smtClean="0"/>
              <a:t>Desire to be subservient</a:t>
            </a:r>
          </a:p>
          <a:p>
            <a:r>
              <a:rPr lang="en-US" dirty="0" smtClean="0"/>
              <a:t>Gen 4:7 parallel- hermeneutics</a:t>
            </a:r>
          </a:p>
          <a:p>
            <a:r>
              <a:rPr lang="en-US" dirty="0" smtClean="0"/>
              <a:t>Conflict/power struggle in marriage—”desire against your husband” ESV Complementarian/egalitarian? </a:t>
            </a:r>
          </a:p>
          <a:p>
            <a:r>
              <a:rPr lang="en-US" dirty="0" smtClean="0"/>
              <a:t>Fight against the curse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theme/theme1.xml><?xml version="1.0" encoding="utf-8"?>
<a:theme xmlns:a="http://schemas.openxmlformats.org/drawingml/2006/main" name="neonlits">
  <a:themeElements>
    <a:clrScheme name="">
      <a:dk1>
        <a:srgbClr val="333333"/>
      </a:dk1>
      <a:lt1>
        <a:srgbClr val="FFFFFF"/>
      </a:lt1>
      <a:dk2>
        <a:srgbClr val="000000"/>
      </a:dk2>
      <a:lt2>
        <a:srgbClr val="FE9B03"/>
      </a:lt2>
      <a:accent1>
        <a:srgbClr val="8901F3"/>
      </a:accent1>
      <a:accent2>
        <a:srgbClr val="DC0081"/>
      </a:accent2>
      <a:accent3>
        <a:srgbClr val="AAAAAA"/>
      </a:accent3>
      <a:accent4>
        <a:srgbClr val="DADADA"/>
      </a:accent4>
      <a:accent5>
        <a:srgbClr val="C4AAF8"/>
      </a:accent5>
      <a:accent6>
        <a:srgbClr val="C70074"/>
      </a:accent6>
      <a:hlink>
        <a:srgbClr val="00DFCA"/>
      </a:hlink>
      <a:folHlink>
        <a:srgbClr val="919191"/>
      </a:folHlink>
    </a:clrScheme>
    <a:fontScheme name="neonli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eonlit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lit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c:\msoffice\powerpnt\template\sldshow\neonlits.ppt</Template>
  <TotalTime>1069</TotalTime>
  <Pages>16</Pages>
  <Words>691</Words>
  <Application>Microsoft Office PowerPoint</Application>
  <PresentationFormat>On-screen Show (4:3)</PresentationFormat>
  <Paragraphs>97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Monotype Sorts</vt:lpstr>
      <vt:lpstr>Times New Roman</vt:lpstr>
      <vt:lpstr>Wingdings</vt:lpstr>
      <vt:lpstr>neonlits</vt:lpstr>
      <vt:lpstr>The Fall (Gen. 3)</vt:lpstr>
      <vt:lpstr>Tree of Life:  tree’s function</vt:lpstr>
      <vt:lpstr>3 Views of the Tree of Life:  Tree’s meaning</vt:lpstr>
      <vt:lpstr>Tree of the knowledge of good and evil</vt:lpstr>
      <vt:lpstr>Does the serpent speak the truth? </vt:lpstr>
      <vt:lpstr>Temptation  </vt:lpstr>
      <vt:lpstr>Results of Fall  </vt:lpstr>
      <vt:lpstr>Curses</vt:lpstr>
      <vt:lpstr>What is the “woman’s desire”?</vt:lpstr>
      <vt:lpstr>Male &amp; Female in Genesis</vt:lpstr>
      <vt:lpstr>Male and Female in Genesis</vt:lpstr>
      <vt:lpstr>Man’s curse  </vt:lpstr>
      <vt:lpstr>Why was Cain’s offering rejected</vt:lpstr>
      <vt:lpstr>Flood: Son’s of God</vt:lpstr>
      <vt:lpstr>What does it mean God was sorry?</vt:lpstr>
      <vt:lpstr>Noah’s curse on... Gen. 9:25f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Like God?</dc:title>
  <dc:creator>ted hildebrandt</dc:creator>
  <cp:lastModifiedBy>Ted Hildebrandt</cp:lastModifiedBy>
  <cp:revision>75</cp:revision>
  <cp:lastPrinted>1601-01-01T00:00:00Z</cp:lastPrinted>
  <dcterms:created xsi:type="dcterms:W3CDTF">1995-09-12T17:17:12Z</dcterms:created>
  <dcterms:modified xsi:type="dcterms:W3CDTF">2020-01-30T17:09:23Z</dcterms:modified>
</cp:coreProperties>
</file>