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fld id="{B8A40CDA-5623-4AAA-8549-E033D5A5F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81000" y="8667750"/>
            <a:ext cx="60721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6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2F7DE02A-79B4-4CCD-BE2B-A3B3E493A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49300" y="8667750"/>
            <a:ext cx="533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53851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E39B0EB-389E-4100-90BD-351407F7539E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8DB0-9C56-4622-9E9C-20131454F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FE0EF-82FE-4FA4-9D0F-0ADEB7678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6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3014-36F0-4977-AA17-55DA37F2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9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7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985963"/>
            <a:ext cx="7772400" cy="41100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F90A5-2B06-4F73-8F9F-7C9301E93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6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26B7-C580-4A35-B5AF-3445AC029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3A941-8314-40E6-94F8-85E0FE3C2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5963"/>
            <a:ext cx="3810000" cy="4110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85963"/>
            <a:ext cx="3810000" cy="4110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0E81-7C25-487D-892E-43D0BDA69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8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09357-7732-4E72-807A-1175ECD37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6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1003-4F95-48BF-B0D2-E79E7ACB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5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DDF4-2686-4EB0-A55B-1458A6B8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9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9E63-F949-47C7-B010-653039B58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49316-B08B-4922-9A37-CEA736CD6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A2D1437-F8E7-4FA9-AAF4-832E20303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1"/>
          <p:cNvGrpSpPr>
            <a:grpSpLocks/>
          </p:cNvGrpSpPr>
          <p:nvPr/>
        </p:nvGrpSpPr>
        <p:grpSpPr bwMode="auto">
          <a:xfrm>
            <a:off x="0" y="0"/>
            <a:ext cx="9129713" cy="6842125"/>
            <a:chOff x="0" y="0"/>
            <a:chExt cx="5751" cy="4310"/>
          </a:xfrm>
        </p:grpSpPr>
        <p:grpSp>
          <p:nvGrpSpPr>
            <p:cNvPr id="1032" name="Group 42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51" name="Line 5"/>
              <p:cNvSpPr>
                <a:spLocks noChangeShapeType="1"/>
              </p:cNvSpPr>
              <p:nvPr/>
            </p:nvSpPr>
            <p:spPr bwMode="auto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6"/>
              <p:cNvSpPr>
                <a:spLocks noChangeShapeType="1"/>
              </p:cNvSpPr>
              <p:nvPr/>
            </p:nvSpPr>
            <p:spPr bwMode="auto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7"/>
              <p:cNvSpPr>
                <a:spLocks noChangeShapeType="1"/>
              </p:cNvSpPr>
              <p:nvPr/>
            </p:nvSpPr>
            <p:spPr bwMode="auto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8"/>
              <p:cNvSpPr>
                <a:spLocks noChangeShapeType="1"/>
              </p:cNvSpPr>
              <p:nvPr/>
            </p:nvSpPr>
            <p:spPr bwMode="auto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9"/>
              <p:cNvSpPr>
                <a:spLocks noChangeShapeType="1"/>
              </p:cNvSpPr>
              <p:nvPr/>
            </p:nvSpPr>
            <p:spPr bwMode="auto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10"/>
              <p:cNvSpPr>
                <a:spLocks noChangeShapeType="1"/>
              </p:cNvSpPr>
              <p:nvPr/>
            </p:nvSpPr>
            <p:spPr bwMode="auto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11"/>
              <p:cNvSpPr>
                <a:spLocks noChangeShapeType="1"/>
              </p:cNvSpPr>
              <p:nvPr/>
            </p:nvSpPr>
            <p:spPr bwMode="auto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12"/>
              <p:cNvSpPr>
                <a:spLocks noChangeShapeType="1"/>
              </p:cNvSpPr>
              <p:nvPr/>
            </p:nvSpPr>
            <p:spPr bwMode="auto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13"/>
              <p:cNvSpPr>
                <a:spLocks noChangeShapeType="1"/>
              </p:cNvSpPr>
              <p:nvPr/>
            </p:nvSpPr>
            <p:spPr bwMode="auto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14"/>
              <p:cNvSpPr>
                <a:spLocks noChangeShapeType="1"/>
              </p:cNvSpPr>
              <p:nvPr/>
            </p:nvSpPr>
            <p:spPr bwMode="auto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15"/>
              <p:cNvSpPr>
                <a:spLocks noChangeShapeType="1"/>
              </p:cNvSpPr>
              <p:nvPr/>
            </p:nvSpPr>
            <p:spPr bwMode="auto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16"/>
              <p:cNvSpPr>
                <a:spLocks noChangeShapeType="1"/>
              </p:cNvSpPr>
              <p:nvPr/>
            </p:nvSpPr>
            <p:spPr bwMode="auto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17"/>
              <p:cNvSpPr>
                <a:spLocks noChangeShapeType="1"/>
              </p:cNvSpPr>
              <p:nvPr/>
            </p:nvSpPr>
            <p:spPr bwMode="auto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18"/>
              <p:cNvSpPr>
                <a:spLocks noChangeShapeType="1"/>
              </p:cNvSpPr>
              <p:nvPr/>
            </p:nvSpPr>
            <p:spPr bwMode="auto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19"/>
              <p:cNvSpPr>
                <a:spLocks noChangeShapeType="1"/>
              </p:cNvSpPr>
              <p:nvPr/>
            </p:nvSpPr>
            <p:spPr bwMode="auto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20"/>
              <p:cNvSpPr>
                <a:spLocks noChangeShapeType="1"/>
              </p:cNvSpPr>
              <p:nvPr/>
            </p:nvSpPr>
            <p:spPr bwMode="auto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21"/>
              <p:cNvSpPr>
                <a:spLocks noChangeShapeType="1"/>
              </p:cNvSpPr>
              <p:nvPr/>
            </p:nvSpPr>
            <p:spPr bwMode="auto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22"/>
              <p:cNvSpPr>
                <a:spLocks noChangeShapeType="1"/>
              </p:cNvSpPr>
              <p:nvPr/>
            </p:nvSpPr>
            <p:spPr bwMode="auto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69" name="Group 41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70" name="Line 23"/>
                <p:cNvSpPr>
                  <a:spLocks noChangeShapeType="1"/>
                </p:cNvSpPr>
                <p:nvPr/>
              </p:nvSpPr>
              <p:spPr bwMode="auto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24"/>
                <p:cNvSpPr>
                  <a:spLocks noChangeShapeType="1"/>
                </p:cNvSpPr>
                <p:nvPr/>
              </p:nvSpPr>
              <p:spPr bwMode="auto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25"/>
                <p:cNvSpPr>
                  <a:spLocks noChangeShapeType="1"/>
                </p:cNvSpPr>
                <p:nvPr/>
              </p:nvSpPr>
              <p:spPr bwMode="auto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26"/>
                <p:cNvSpPr>
                  <a:spLocks noChangeShapeType="1"/>
                </p:cNvSpPr>
                <p:nvPr/>
              </p:nvSpPr>
              <p:spPr bwMode="auto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27"/>
                <p:cNvSpPr>
                  <a:spLocks noChangeShapeType="1"/>
                </p:cNvSpPr>
                <p:nvPr/>
              </p:nvSpPr>
              <p:spPr bwMode="auto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28"/>
                <p:cNvSpPr>
                  <a:spLocks noChangeShapeType="1"/>
                </p:cNvSpPr>
                <p:nvPr/>
              </p:nvSpPr>
              <p:spPr bwMode="auto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29"/>
                <p:cNvSpPr>
                  <a:spLocks noChangeShapeType="1"/>
                </p:cNvSpPr>
                <p:nvPr/>
              </p:nvSpPr>
              <p:spPr bwMode="auto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30"/>
                <p:cNvSpPr>
                  <a:spLocks noChangeShapeType="1"/>
                </p:cNvSpPr>
                <p:nvPr/>
              </p:nvSpPr>
              <p:spPr bwMode="auto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31"/>
                <p:cNvSpPr>
                  <a:spLocks noChangeShapeType="1"/>
                </p:cNvSpPr>
                <p:nvPr/>
              </p:nvSpPr>
              <p:spPr bwMode="auto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32"/>
                <p:cNvSpPr>
                  <a:spLocks noChangeShapeType="1"/>
                </p:cNvSpPr>
                <p:nvPr/>
              </p:nvSpPr>
              <p:spPr bwMode="auto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33"/>
                <p:cNvSpPr>
                  <a:spLocks noChangeShapeType="1"/>
                </p:cNvSpPr>
                <p:nvPr/>
              </p:nvSpPr>
              <p:spPr bwMode="auto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34"/>
                <p:cNvSpPr>
                  <a:spLocks noChangeShapeType="1"/>
                </p:cNvSpPr>
                <p:nvPr/>
              </p:nvSpPr>
              <p:spPr bwMode="auto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35"/>
                <p:cNvSpPr>
                  <a:spLocks noChangeShapeType="1"/>
                </p:cNvSpPr>
                <p:nvPr/>
              </p:nvSpPr>
              <p:spPr bwMode="auto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36"/>
                <p:cNvSpPr>
                  <a:spLocks noChangeShapeType="1"/>
                </p:cNvSpPr>
                <p:nvPr/>
              </p:nvSpPr>
              <p:spPr bwMode="auto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37"/>
                <p:cNvSpPr>
                  <a:spLocks noChangeShapeType="1"/>
                </p:cNvSpPr>
                <p:nvPr/>
              </p:nvSpPr>
              <p:spPr bwMode="auto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38"/>
                <p:cNvSpPr>
                  <a:spLocks noChangeShapeType="1"/>
                </p:cNvSpPr>
                <p:nvPr/>
              </p:nvSpPr>
              <p:spPr bwMode="auto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39"/>
                <p:cNvSpPr>
                  <a:spLocks noChangeShapeType="1"/>
                </p:cNvSpPr>
                <p:nvPr/>
              </p:nvSpPr>
              <p:spPr bwMode="auto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40"/>
                <p:cNvSpPr>
                  <a:spLocks noChangeShapeType="1"/>
                </p:cNvSpPr>
                <p:nvPr/>
              </p:nvSpPr>
              <p:spPr bwMode="auto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3" name="Group 60"/>
            <p:cNvGrpSpPr>
              <a:grpSpLocks/>
            </p:cNvGrpSpPr>
            <p:nvPr/>
          </p:nvGrpSpPr>
          <p:grpSpPr bwMode="auto">
            <a:xfrm>
              <a:off x="4554" y="167"/>
              <a:ext cx="1023" cy="3925"/>
              <a:chOff x="4554" y="167"/>
              <a:chExt cx="1023" cy="3925"/>
            </a:xfrm>
          </p:grpSpPr>
          <p:sp>
            <p:nvSpPr>
              <p:cNvPr id="1034" name="Rectangle 43"/>
              <p:cNvSpPr>
                <a:spLocks noChangeArrowheads="1"/>
              </p:cNvSpPr>
              <p:nvPr/>
            </p:nvSpPr>
            <p:spPr bwMode="auto">
              <a:xfrm>
                <a:off x="5066" y="3794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44"/>
              <p:cNvSpPr>
                <a:spLocks noChangeArrowheads="1"/>
              </p:cNvSpPr>
              <p:nvPr/>
            </p:nvSpPr>
            <p:spPr bwMode="auto">
              <a:xfrm>
                <a:off x="5323" y="3491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45"/>
              <p:cNvSpPr>
                <a:spLocks noChangeArrowheads="1"/>
              </p:cNvSpPr>
              <p:nvPr/>
            </p:nvSpPr>
            <p:spPr bwMode="auto">
              <a:xfrm>
                <a:off x="5066" y="3491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46"/>
              <p:cNvSpPr>
                <a:spLocks noChangeArrowheads="1"/>
              </p:cNvSpPr>
              <p:nvPr/>
            </p:nvSpPr>
            <p:spPr bwMode="auto">
              <a:xfrm>
                <a:off x="5323" y="2887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47"/>
              <p:cNvSpPr>
                <a:spLocks noChangeArrowheads="1"/>
              </p:cNvSpPr>
              <p:nvPr/>
            </p:nvSpPr>
            <p:spPr bwMode="auto">
              <a:xfrm>
                <a:off x="5300" y="2584"/>
                <a:ext cx="277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48"/>
              <p:cNvSpPr>
                <a:spLocks noChangeArrowheads="1"/>
              </p:cNvSpPr>
              <p:nvPr/>
            </p:nvSpPr>
            <p:spPr bwMode="auto">
              <a:xfrm>
                <a:off x="5066" y="2584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49"/>
              <p:cNvSpPr>
                <a:spLocks noChangeArrowheads="1"/>
              </p:cNvSpPr>
              <p:nvPr/>
            </p:nvSpPr>
            <p:spPr bwMode="auto">
              <a:xfrm>
                <a:off x="5323" y="2283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50"/>
              <p:cNvSpPr>
                <a:spLocks noChangeArrowheads="1"/>
              </p:cNvSpPr>
              <p:nvPr/>
            </p:nvSpPr>
            <p:spPr bwMode="auto">
              <a:xfrm>
                <a:off x="5066" y="1980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51"/>
              <p:cNvSpPr>
                <a:spLocks noChangeArrowheads="1"/>
              </p:cNvSpPr>
              <p:nvPr/>
            </p:nvSpPr>
            <p:spPr bwMode="auto">
              <a:xfrm>
                <a:off x="5066" y="1678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52"/>
              <p:cNvSpPr>
                <a:spLocks noChangeArrowheads="1"/>
              </p:cNvSpPr>
              <p:nvPr/>
            </p:nvSpPr>
            <p:spPr bwMode="auto">
              <a:xfrm>
                <a:off x="5323" y="1376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53"/>
              <p:cNvSpPr>
                <a:spLocks noChangeArrowheads="1"/>
              </p:cNvSpPr>
              <p:nvPr/>
            </p:nvSpPr>
            <p:spPr bwMode="auto">
              <a:xfrm>
                <a:off x="5323" y="1075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54"/>
              <p:cNvSpPr>
                <a:spLocks noChangeArrowheads="1"/>
              </p:cNvSpPr>
              <p:nvPr/>
            </p:nvSpPr>
            <p:spPr bwMode="auto">
              <a:xfrm>
                <a:off x="5066" y="1075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55"/>
              <p:cNvSpPr>
                <a:spLocks noChangeArrowheads="1"/>
              </p:cNvSpPr>
              <p:nvPr/>
            </p:nvSpPr>
            <p:spPr bwMode="auto">
              <a:xfrm>
                <a:off x="4811" y="772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56"/>
              <p:cNvSpPr>
                <a:spLocks noChangeArrowheads="1"/>
              </p:cNvSpPr>
              <p:nvPr/>
            </p:nvSpPr>
            <p:spPr bwMode="auto">
              <a:xfrm>
                <a:off x="5323" y="470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57"/>
              <p:cNvSpPr>
                <a:spLocks noChangeArrowheads="1"/>
              </p:cNvSpPr>
              <p:nvPr/>
            </p:nvSpPr>
            <p:spPr bwMode="auto">
              <a:xfrm>
                <a:off x="4554" y="470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58"/>
              <p:cNvSpPr>
                <a:spLocks noChangeArrowheads="1"/>
              </p:cNvSpPr>
              <p:nvPr/>
            </p:nvSpPr>
            <p:spPr bwMode="auto">
              <a:xfrm>
                <a:off x="5323" y="167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59"/>
              <p:cNvSpPr>
                <a:spLocks noChangeArrowheads="1"/>
              </p:cNvSpPr>
              <p:nvPr/>
            </p:nvSpPr>
            <p:spPr bwMode="auto">
              <a:xfrm>
                <a:off x="5066" y="167"/>
                <a:ext cx="251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0" name="Rectangle 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5963"/>
            <a:ext cx="77724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pPr algn="ctr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生命树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endParaRPr lang="en-US" smtClean="0">
              <a:latin typeface="华文细黑"/>
              <a:ea typeface="华文细黑"/>
              <a:cs typeface="华文细黑"/>
            </a:endParaRPr>
          </a:p>
          <a:p>
            <a:pPr marL="342900" indent="-342900"/>
            <a:endParaRPr lang="en-US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“女人的恋慕”指什么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3:16b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是什么意思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?  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性别上的恋慕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?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被管辖的恋慕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4:7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并行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－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诠释学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在婚姻中的争执／权力的争夺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创世纪中的男人与女人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女人是亚当的帮助者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（</a:t>
            </a:r>
            <a:r>
              <a:rPr lang="en-US" dirty="0" err="1" smtClean="0">
                <a:latin typeface="华文细黑"/>
                <a:ea typeface="华文细黑"/>
                <a:cs typeface="华文细黑"/>
              </a:rPr>
              <a:t>ezer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...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神被称为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“</a:t>
            </a:r>
            <a:r>
              <a:rPr lang="en-US" dirty="0" err="1" smtClean="0">
                <a:latin typeface="华文细黑"/>
                <a:ea typeface="华文细黑"/>
                <a:cs typeface="华文细黑"/>
              </a:rPr>
              <a:t>ezer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”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，这是否意味着他比人卑下？（诗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33:20;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何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13:9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夏娃是被亚当命名的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... 亚当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命名动物的行为表明了他的权柄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这表明了他意识到了她的特征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夏娃（</a:t>
            </a:r>
            <a:r>
              <a:rPr lang="en-US" dirty="0" err="1" smtClean="0">
                <a:latin typeface="华文细黑"/>
                <a:ea typeface="华文细黑"/>
                <a:cs typeface="华文细黑"/>
              </a:rPr>
              <a:t>Havah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--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万物与希望之母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创世纪中的男人与女人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加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3:28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作为模版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5:22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记得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5:21 (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内容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)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清楚权柄的争夺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//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牺牲者的角色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男人的咒诅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工作是否是一个诅咒？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无用工（劳苦却没有结果）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男人与尘土的纠葛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该隐所献的祭为什么不被接受？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8153400" cy="4110037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牲畜作为供物与谷物作为供物？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流血的供物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亚伯的供物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该隐的供物并没有流任何活物的血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该隐的问题：我岂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是看守我兄弟的么？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称职的兄弟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/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不称职的兄弟的现象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比较的天性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–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嫉妒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兄弟姐妹之间的敌对关系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失败感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－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恨／怒气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该隐的诅咒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–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飘荡者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,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隐藏者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洪水：神的儿子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神的儿子们指谁？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6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为什么神对于神的儿子们娶人的女儿们十分愤怒？哈马斯（</a:t>
            </a:r>
            <a:r>
              <a:rPr lang="en-US" altLang="zh-CN" dirty="0" err="1" smtClean="0">
                <a:latin typeface="华文细黑"/>
                <a:ea typeface="华文细黑"/>
                <a:cs typeface="华文细黑"/>
              </a:rPr>
              <a:t>hamas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非信徒的角度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王／贵族的角度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天使的角度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1:6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／来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13:2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但是太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22:30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说天使不会结婚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1147763"/>
          </a:xfrm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“耶和华就后悔”是什么意思？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7772400" cy="4110037"/>
          </a:xfrm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6:6: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耶和华就后悔造人在地上，心中忧伤。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在天堂中是否存在忧伤［眼泪］？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神是否会后悔祂自己做的事情？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神可以改变祂自己的想法吗？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诺亚的咒诅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...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25f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8077200" cy="4110037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含做了什么？没有做什么？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含的后裔是在哪里定居的？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是否是这个咒诅让非洲人成为了奴隶？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究竟谁被诅咒了？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r>
              <a:rPr lang="zh-CN" altLang="en-US" smtClean="0">
                <a:latin typeface="华文细黑"/>
                <a:ea typeface="华文细黑"/>
                <a:cs typeface="华文细黑"/>
              </a:rPr>
              <a:t>让孩子承担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父母的罪是否正确？现实中是这样的吗？苹果与树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生命树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树的构造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7772400" cy="4414837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他们在不明白死的意思之前又如何能明白生命树的意义呢？动物中有死亡吗？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2:16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是否暗示着他们可以吃生命树上的果子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? Cf.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3:22;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22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从三个方面来看生命树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</a:t>
            </a:r>
            <a:r>
              <a:rPr lang="en-US" dirty="0">
                <a:latin typeface="华文细黑"/>
                <a:ea typeface="华文细黑"/>
                <a:cs typeface="华文细黑"/>
              </a:rPr>
              <a:t/>
            </a:r>
            <a:br>
              <a:rPr lang="en-US" dirty="0">
                <a:latin typeface="华文细黑"/>
                <a:ea typeface="华文细黑"/>
                <a:cs typeface="华文细黑"/>
              </a:rPr>
            </a:b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生命树的意义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魔力：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吃了果子便可不死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－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具有魔力的果子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健康食品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最好的营养品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－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长生不老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神学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象征着与神／生命之间的联系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分别善恶树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他们如何知道“恶”的意义的？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神为什么会将分别善恶树放置在伊甸园中？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对于具有道德的管理者选择是必须的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选择与爱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蛇所说的是否属实？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3:5, 22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他们确实变得更像神了－问题在哪里？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更像神？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04800" y="3048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04800" y="4191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81000" y="5486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09800" y="2057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257800" y="21336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8153400" y="21336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505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505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4572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35052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亚当和夏娃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35052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亚当和夏娃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457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亚当和夏娃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457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亚当和夏娃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352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善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4495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恶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5600" y="2209800"/>
            <a:ext cx="213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客观知识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2209800"/>
            <a:ext cx="213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主观知识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试探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		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3:6  cf.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约一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2:16  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肉体的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情欲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眼目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的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情欲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smtClean="0">
                <a:latin typeface="华文细黑"/>
                <a:ea typeface="华文细黑"/>
                <a:cs typeface="华文细黑"/>
              </a:rPr>
              <a:t>今生</a:t>
            </a:r>
            <a:r>
              <a:rPr lang="zh-CN" altLang="en-US" smtClean="0">
                <a:latin typeface="华文细黑"/>
                <a:ea typeface="华文细黑"/>
                <a:cs typeface="华文细黑"/>
              </a:rPr>
              <a:t>的骄傲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男人的困境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他所知道的唯一的事情是恶的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堕落的结果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	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8229600" cy="4110037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神与人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人将自己隐藏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从存在中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[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伊曼纽尔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] 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隐藏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人与一切受造物－呻吟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罗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8:22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人与自己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身体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/>
              </a:rPr>
              <a:t>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男人与女人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争执／指责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7763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咒诅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110037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蛇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 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吃土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女人的后裔与蛇的后裔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福音的起源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3:15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女人：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3:15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对蛇的仇恨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3:16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对于自己的结果－疼痛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与咒诅对抗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3:16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与丈夫的关系－恋慕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 autoUpdateAnimBg="0"/>
    </p:bldLst>
  </p:timing>
</p:sld>
</file>

<file path=ppt/theme/theme1.xml><?xml version="1.0" encoding="utf-8"?>
<a:theme xmlns:a="http://schemas.openxmlformats.org/drawingml/2006/main" name="neonlits">
  <a:themeElements>
    <a:clrScheme name="">
      <a:dk1>
        <a:srgbClr val="333333"/>
      </a:dk1>
      <a:lt1>
        <a:srgbClr val="FFFFFF"/>
      </a:lt1>
      <a:dk2>
        <a:srgbClr val="000000"/>
      </a:dk2>
      <a:lt2>
        <a:srgbClr val="FE9B03"/>
      </a:lt2>
      <a:accent1>
        <a:srgbClr val="8901F3"/>
      </a:accent1>
      <a:accent2>
        <a:srgbClr val="DC0081"/>
      </a:accent2>
      <a:accent3>
        <a:srgbClr val="AAAAAA"/>
      </a:accent3>
      <a:accent4>
        <a:srgbClr val="DADADA"/>
      </a:accent4>
      <a:accent5>
        <a:srgbClr val="C4AAF8"/>
      </a:accent5>
      <a:accent6>
        <a:srgbClr val="C70074"/>
      </a:accent6>
      <a:hlink>
        <a:srgbClr val="00DFCA"/>
      </a:hlink>
      <a:folHlink>
        <a:srgbClr val="919191"/>
      </a:folHlink>
    </a:clrScheme>
    <a:fontScheme name="neonli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lit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c:\msoffice\powerpnt\template\sldshow\neonlits.ppt</Template>
  <TotalTime>465</TotalTime>
  <Pages>16</Pages>
  <Words>500</Words>
  <Application>Microsoft Macintosh PowerPoint</Application>
  <PresentationFormat>On-screen Show (4:3)</PresentationFormat>
  <Paragraphs>98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neonlits</vt:lpstr>
      <vt:lpstr>生命树</vt:lpstr>
      <vt:lpstr>生命树:  树的构造</vt:lpstr>
      <vt:lpstr>从三个方面来看生命树: 生命树的意义</vt:lpstr>
      <vt:lpstr>分别善恶树</vt:lpstr>
      <vt:lpstr>蛇所说的是否属实？</vt:lpstr>
      <vt:lpstr>更像神？  </vt:lpstr>
      <vt:lpstr>试探  </vt:lpstr>
      <vt:lpstr>堕落的结果  </vt:lpstr>
      <vt:lpstr>咒诅</vt:lpstr>
      <vt:lpstr>“女人的恋慕”指什么？</vt:lpstr>
      <vt:lpstr>创世纪中的男人与女人</vt:lpstr>
      <vt:lpstr>创世纪中的男人与女人</vt:lpstr>
      <vt:lpstr>男人的咒诅</vt:lpstr>
      <vt:lpstr>该隐所献的祭为什么不被接受？</vt:lpstr>
      <vt:lpstr>洪水：神的儿子</vt:lpstr>
      <vt:lpstr>“耶和华就后悔”是什么意思？</vt:lpstr>
      <vt:lpstr>诺亚的咒诅... 创 9：25f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Like God?</dc:title>
  <dc:creator>ted hildebrandt</dc:creator>
  <cp:lastModifiedBy>Amy</cp:lastModifiedBy>
  <cp:revision>66</cp:revision>
  <cp:lastPrinted>1601-01-01T00:00:00Z</cp:lastPrinted>
  <dcterms:created xsi:type="dcterms:W3CDTF">1995-09-12T17:17:12Z</dcterms:created>
  <dcterms:modified xsi:type="dcterms:W3CDTF">2015-11-19T05:51:28Z</dcterms:modified>
</cp:coreProperties>
</file>