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73" r:id="rId4"/>
    <p:sldId id="278" r:id="rId5"/>
    <p:sldId id="265" r:id="rId6"/>
    <p:sldId id="279" r:id="rId7"/>
    <p:sldId id="266" r:id="rId8"/>
    <p:sldId id="267" r:id="rId9"/>
    <p:sldId id="275" r:id="rId10"/>
    <p:sldId id="268" r:id="rId11"/>
    <p:sldId id="269" r:id="rId12"/>
    <p:sldId id="281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AFD00"/>
    <a:srgbClr val="4E4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91" autoAdjust="0"/>
    <p:restoredTop sz="86387" autoAdjust="0"/>
  </p:normalViewPr>
  <p:slideViewPr>
    <p:cSldViewPr>
      <p:cViewPr varScale="1">
        <p:scale>
          <a:sx n="100" d="100"/>
          <a:sy n="100" d="100"/>
        </p:scale>
        <p:origin x="15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8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2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pPr>
              <a:defRPr/>
            </a:pPr>
            <a:fld id="{3FFD333A-6C51-4E09-A423-3A53BAA63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78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900A00BE-36ED-46B9-9722-820855C7D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4080970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5444B26-1808-4E7E-A304-147EEE186C4D}" type="slidenum">
              <a:rPr lang="en-US" sz="1000" smtClean="0">
                <a:latin typeface="Times New Roman" pitchFamily="18" charset="0"/>
              </a:rPr>
              <a:pPr/>
              <a:t>1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E6AC1C2-722D-4942-B3DB-0A7256FDE7DD}" type="slidenum">
              <a:rPr lang="en-US" sz="1000" smtClean="0">
                <a:latin typeface="Times New Roman" pitchFamily="18" charset="0"/>
              </a:rPr>
              <a:pPr/>
              <a:t>2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CF22BBD-B284-48CA-9A87-D94332922329}" type="slidenum">
              <a:rPr lang="en-US" sz="1000" smtClean="0">
                <a:latin typeface="Times New Roman" pitchFamily="18" charset="0"/>
              </a:rPr>
              <a:pPr/>
              <a:t>3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ADD6203-8EA6-447E-90F6-C0ADB8DC3D57}" type="slidenum">
              <a:rPr lang="en-US" sz="1000" smtClean="0">
                <a:latin typeface="Times New Roman" pitchFamily="18" charset="0"/>
              </a:rPr>
              <a:pPr/>
              <a:t>5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0942E58-84E6-445C-B64C-4F7C395C9CEC}" type="slidenum">
              <a:rPr lang="en-US" sz="1000" smtClean="0">
                <a:latin typeface="Times New Roman" pitchFamily="18" charset="0"/>
              </a:rPr>
              <a:pPr/>
              <a:t>7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6EE82D6-220B-44FF-8A77-1632AF52445C}" type="slidenum">
              <a:rPr lang="en-US" sz="1000" smtClean="0">
                <a:latin typeface="Times New Roman" pitchFamily="18" charset="0"/>
              </a:rPr>
              <a:pPr/>
              <a:t>8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0B06EF9-00F1-47DC-B08E-E7A4C5B731D2}" type="slidenum">
              <a:rPr lang="en-US" sz="1000" smtClean="0">
                <a:latin typeface="Times New Roman" pitchFamily="18" charset="0"/>
              </a:rPr>
              <a:pPr/>
              <a:t>10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89AC691-D554-4C75-AEDD-65182F7F812A}" type="slidenum">
              <a:rPr lang="en-US" sz="1000" smtClean="0">
                <a:latin typeface="Times New Roman" pitchFamily="18" charset="0"/>
              </a:rPr>
              <a:pPr/>
              <a:t>11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D71BC77-496B-4E68-AA0F-8639850D996C}" type="slidenum">
              <a:rPr lang="en-US" sz="1000" smtClean="0">
                <a:latin typeface="Times New Roman" pitchFamily="18" charset="0"/>
              </a:rPr>
              <a:pPr/>
              <a:t>12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514DF-2C9A-43BA-8EFF-A0FFB0D56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2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9FB02-8128-4208-A6EF-1F5F9D035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088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2F59F-03FD-42FC-8E27-BC53C2617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63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2E547-DE32-4873-9C92-3E373FA4F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05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69B62-90C5-49A4-A54F-B92FFDDA16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70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45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7B1CF-65AE-4C5B-A2B9-8FAF87C8C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56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93294-0C61-43A4-BE08-98D28D27C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6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13047-DF21-4755-A864-8AEC57781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75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F0493-2B05-4CBE-A8D9-6415CEEC2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9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22AE4-F712-4F27-819F-B0B456513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03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0D70D-2747-4A87-92D7-AD053AEBA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80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pPr>
              <a:defRPr/>
            </a:pPr>
            <a:fld id="{E42DCFC9-4502-4CE1-A713-935CC0E53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9" name="Group 20"/>
          <p:cNvGrpSpPr>
            <a:grpSpLocks/>
          </p:cNvGrpSpPr>
          <p:nvPr/>
        </p:nvGrpSpPr>
        <p:grpSpPr bwMode="auto">
          <a:xfrm>
            <a:off x="0" y="5797550"/>
            <a:ext cx="9132888" cy="1049338"/>
            <a:chOff x="0" y="3652"/>
            <a:chExt cx="5753" cy="661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3676"/>
              <a:ext cx="5752" cy="636"/>
            </a:xfrm>
            <a:prstGeom prst="rect">
              <a:avLst/>
            </a:prstGeom>
            <a:gradFill rotWithShape="0">
              <a:gsLst>
                <a:gs pos="0">
                  <a:srgbClr val="05184B"/>
                </a:gs>
                <a:gs pos="100000">
                  <a:srgbClr val="114FFB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3" name="Group 19"/>
            <p:cNvGrpSpPr>
              <a:grpSpLocks/>
            </p:cNvGrpSpPr>
            <p:nvPr/>
          </p:nvGrpSpPr>
          <p:grpSpPr bwMode="auto">
            <a:xfrm>
              <a:off x="0" y="3652"/>
              <a:ext cx="5753" cy="661"/>
              <a:chOff x="0" y="3652"/>
              <a:chExt cx="5753" cy="661"/>
            </a:xfrm>
          </p:grpSpPr>
          <p:sp>
            <p:nvSpPr>
              <p:cNvPr id="1034" name="Freeform 6"/>
              <p:cNvSpPr>
                <a:spLocks/>
              </p:cNvSpPr>
              <p:nvPr/>
            </p:nvSpPr>
            <p:spPr bwMode="auto">
              <a:xfrm>
                <a:off x="0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7"/>
              <p:cNvSpPr>
                <a:spLocks/>
              </p:cNvSpPr>
              <p:nvPr/>
            </p:nvSpPr>
            <p:spPr bwMode="auto">
              <a:xfrm>
                <a:off x="432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8"/>
              <p:cNvSpPr>
                <a:spLocks/>
              </p:cNvSpPr>
              <p:nvPr/>
            </p:nvSpPr>
            <p:spPr bwMode="auto">
              <a:xfrm>
                <a:off x="876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9"/>
              <p:cNvSpPr>
                <a:spLocks/>
              </p:cNvSpPr>
              <p:nvPr/>
            </p:nvSpPr>
            <p:spPr bwMode="auto">
              <a:xfrm>
                <a:off x="1320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10"/>
              <p:cNvSpPr>
                <a:spLocks/>
              </p:cNvSpPr>
              <p:nvPr/>
            </p:nvSpPr>
            <p:spPr bwMode="auto">
              <a:xfrm>
                <a:off x="1764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1"/>
              <p:cNvSpPr>
                <a:spLocks/>
              </p:cNvSpPr>
              <p:nvPr/>
            </p:nvSpPr>
            <p:spPr bwMode="auto">
              <a:xfrm>
                <a:off x="2208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12"/>
              <p:cNvSpPr>
                <a:spLocks/>
              </p:cNvSpPr>
              <p:nvPr/>
            </p:nvSpPr>
            <p:spPr bwMode="auto">
              <a:xfrm>
                <a:off x="2640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Freeform 13"/>
              <p:cNvSpPr>
                <a:spLocks/>
              </p:cNvSpPr>
              <p:nvPr/>
            </p:nvSpPr>
            <p:spPr bwMode="auto">
              <a:xfrm>
                <a:off x="3084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4"/>
              <p:cNvSpPr>
                <a:spLocks/>
              </p:cNvSpPr>
              <p:nvPr/>
            </p:nvSpPr>
            <p:spPr bwMode="auto">
              <a:xfrm>
                <a:off x="3540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" name="Freeform 15"/>
              <p:cNvSpPr>
                <a:spLocks/>
              </p:cNvSpPr>
              <p:nvPr/>
            </p:nvSpPr>
            <p:spPr bwMode="auto">
              <a:xfrm>
                <a:off x="3996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" name="Freeform 16"/>
              <p:cNvSpPr>
                <a:spLocks/>
              </p:cNvSpPr>
              <p:nvPr/>
            </p:nvSpPr>
            <p:spPr bwMode="auto">
              <a:xfrm>
                <a:off x="4464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17"/>
              <p:cNvSpPr>
                <a:spLocks/>
              </p:cNvSpPr>
              <p:nvPr/>
            </p:nvSpPr>
            <p:spPr bwMode="auto">
              <a:xfrm>
                <a:off x="4920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8"/>
              <p:cNvSpPr>
                <a:spLocks/>
              </p:cNvSpPr>
              <p:nvPr/>
            </p:nvSpPr>
            <p:spPr bwMode="auto">
              <a:xfrm>
                <a:off x="5392" y="3820"/>
                <a:ext cx="361" cy="493"/>
              </a:xfrm>
              <a:custGeom>
                <a:avLst/>
                <a:gdLst>
                  <a:gd name="T0" fmla="*/ 0 w 361"/>
                  <a:gd name="T1" fmla="*/ 492 h 493"/>
                  <a:gd name="T2" fmla="*/ 360 w 361"/>
                  <a:gd name="T3" fmla="*/ 0 h 493"/>
                  <a:gd name="T4" fmla="*/ 360 w 361"/>
                  <a:gd name="T5" fmla="*/ 120 h 493"/>
                  <a:gd name="T6" fmla="*/ 96 w 361"/>
                  <a:gd name="T7" fmla="*/ 492 h 493"/>
                  <a:gd name="T8" fmla="*/ 0 w 361"/>
                  <a:gd name="T9" fmla="*/ 492 h 4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1" h="493">
                    <a:moveTo>
                      <a:pt x="0" y="492"/>
                    </a:moveTo>
                    <a:lnTo>
                      <a:pt x="360" y="0"/>
                    </a:lnTo>
                    <a:lnTo>
                      <a:pt x="360" y="120"/>
                    </a:lnTo>
                    <a:lnTo>
                      <a:pt x="96" y="492"/>
                    </a:lnTo>
                    <a:lnTo>
                      <a:pt x="0" y="492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30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14500"/>
            <a:ext cx="7772400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Genesis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marL="342900" indent="-342900"/>
            <a:r>
              <a:rPr lang="en-US" dirty="0" smtClean="0"/>
              <a:t>Book of Beginnings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Why did Moses include the creation?	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8001000" cy="4152900"/>
          </a:xfrm>
          <a:noFill/>
        </p:spPr>
        <p:txBody>
          <a:bodyPr/>
          <a:lstStyle/>
          <a:p>
            <a:r>
              <a:rPr lang="en-US" dirty="0" smtClean="0"/>
              <a:t>Polemic </a:t>
            </a:r>
          </a:p>
          <a:p>
            <a:pPr lvl="1"/>
            <a:r>
              <a:rPr lang="en-US" dirty="0" smtClean="0"/>
              <a:t>Fight against evolutionary theory? </a:t>
            </a:r>
          </a:p>
          <a:p>
            <a:pPr lvl="1"/>
            <a:r>
              <a:rPr lang="en-US" dirty="0" smtClean="0"/>
              <a:t>Hermeneutic:  original intent</a:t>
            </a:r>
          </a:p>
          <a:p>
            <a:pPr lvl="1"/>
            <a:r>
              <a:rPr lang="en-US" dirty="0" smtClean="0"/>
              <a:t>Polemic against polytheism</a:t>
            </a:r>
          </a:p>
          <a:p>
            <a:r>
              <a:rPr lang="en-US" dirty="0" smtClean="0"/>
              <a:t>Doxology:  Ps 136:5-9; Ps. 19:1-6; Ps. 8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Psalm 136:5-9 (cf. Ps 19:1-6)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29600" cy="5257800"/>
          </a:xfrm>
          <a:noFill/>
        </p:spPr>
        <p:txBody>
          <a:bodyPr/>
          <a:lstStyle/>
          <a:p>
            <a:r>
              <a:rPr lang="en-US" smtClean="0"/>
              <a:t>to him who alone does great wonders,</a:t>
            </a:r>
            <a:br>
              <a:rPr lang="en-US" smtClean="0"/>
            </a:br>
            <a:r>
              <a:rPr lang="en-US" smtClean="0"/>
              <a:t>         his loyal love [</a:t>
            </a:r>
            <a:r>
              <a:rPr lang="en-US" smtClean="0">
                <a:solidFill>
                  <a:srgbClr val="FFFF00"/>
                </a:solidFill>
              </a:rPr>
              <a:t>hesed</a:t>
            </a:r>
            <a:r>
              <a:rPr lang="en-US" smtClean="0"/>
              <a:t>] is forever</a:t>
            </a:r>
          </a:p>
          <a:p>
            <a:pPr lvl="1"/>
            <a:r>
              <a:rPr lang="en-US" smtClean="0"/>
              <a:t>who by his understanding made the heavens,   </a:t>
            </a:r>
            <a:br>
              <a:rPr lang="en-US" smtClean="0"/>
            </a:br>
            <a:r>
              <a:rPr lang="en-US" smtClean="0"/>
              <a:t>         his loyal love is forever</a:t>
            </a:r>
          </a:p>
          <a:p>
            <a:pPr lvl="1"/>
            <a:r>
              <a:rPr lang="en-US" smtClean="0"/>
              <a:t>who spread out the earth upon the waters,</a:t>
            </a:r>
            <a:br>
              <a:rPr lang="en-US" smtClean="0"/>
            </a:br>
            <a:r>
              <a:rPr lang="en-US" smtClean="0"/>
              <a:t>         his loyal love is forever</a:t>
            </a:r>
          </a:p>
          <a:p>
            <a:pPr lvl="1"/>
            <a:r>
              <a:rPr lang="en-US" smtClean="0"/>
              <a:t>who made the great lights, </a:t>
            </a:r>
            <a:br>
              <a:rPr lang="en-US" smtClean="0"/>
            </a:br>
            <a:r>
              <a:rPr lang="en-US" smtClean="0"/>
              <a:t>          his loyal love is forever</a:t>
            </a:r>
          </a:p>
          <a:p>
            <a:pPr lvl="1"/>
            <a:r>
              <a:rPr lang="en-US" smtClean="0"/>
              <a:t>the sun to govern the day</a:t>
            </a:r>
            <a:br>
              <a:rPr lang="en-US" smtClean="0"/>
            </a:br>
            <a:r>
              <a:rPr lang="en-US" smtClean="0"/>
              <a:t>           his loyal love is forever</a:t>
            </a:r>
          </a:p>
          <a:p>
            <a:r>
              <a:rPr lang="en-US" smtClean="0"/>
              <a:t>What is the point? 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Psalm 8	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29600" cy="5257800"/>
          </a:xfrm>
          <a:noFill/>
        </p:spPr>
        <p:txBody>
          <a:bodyPr/>
          <a:lstStyle/>
          <a:p>
            <a:pPr lvl="1"/>
            <a:r>
              <a:rPr lang="en-US" dirty="0" smtClean="0"/>
              <a:t> O LORD, our Lord, </a:t>
            </a:r>
            <a:br>
              <a:rPr lang="en-US" dirty="0" smtClean="0"/>
            </a:br>
            <a:r>
              <a:rPr lang="en-US" dirty="0" smtClean="0"/>
              <a:t>how majestic is your name in all the earth…</a:t>
            </a:r>
          </a:p>
          <a:p>
            <a:pPr lvl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When I consider your heavens, </a:t>
            </a:r>
            <a:br>
              <a:rPr lang="en-US" dirty="0" smtClean="0"/>
            </a:br>
            <a:r>
              <a:rPr lang="en-US" dirty="0" smtClean="0"/>
              <a:t>        the work of your fingers</a:t>
            </a:r>
            <a:br>
              <a:rPr lang="en-US" dirty="0" smtClean="0"/>
            </a:br>
            <a:r>
              <a:rPr lang="en-US" dirty="0" smtClean="0"/>
              <a:t>the moon and the stars, </a:t>
            </a:r>
            <a:br>
              <a:rPr lang="en-US" dirty="0" smtClean="0"/>
            </a:br>
            <a:r>
              <a:rPr lang="en-US" dirty="0" smtClean="0"/>
              <a:t>     which you have set in place, </a:t>
            </a:r>
            <a:br>
              <a:rPr lang="en-US" dirty="0" smtClean="0"/>
            </a:br>
            <a:r>
              <a:rPr lang="en-US" dirty="0" smtClean="0"/>
              <a:t> what is a human that you are mindful of  </a:t>
            </a:r>
            <a:br>
              <a:rPr lang="en-US" dirty="0" smtClean="0"/>
            </a:br>
            <a:r>
              <a:rPr lang="en-US" dirty="0" smtClean="0"/>
              <a:t>             him?...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 LORD, our Lord,</a:t>
            </a:r>
            <a:br>
              <a:rPr lang="en-US" dirty="0" smtClean="0"/>
            </a:br>
            <a:r>
              <a:rPr lang="en-US" dirty="0" smtClean="0"/>
              <a:t>     how majestic is your name in all the earth. 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Other Doxological Uses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772400" cy="5372100"/>
          </a:xfrm>
          <a:noFill/>
        </p:spPr>
        <p:txBody>
          <a:bodyPr/>
          <a:lstStyle/>
          <a:p>
            <a:r>
              <a:rPr lang="en-US" dirty="0" smtClean="0"/>
              <a:t>Rev 4:11   elders in heaven praising God</a:t>
            </a:r>
          </a:p>
          <a:p>
            <a:r>
              <a:rPr lang="en-US" dirty="0" smtClean="0"/>
              <a:t>You are worthy, our Lord and God, to receive glory and honor and power, for you created all things and by your will they were created and have their being.</a:t>
            </a:r>
          </a:p>
          <a:p>
            <a:r>
              <a:rPr lang="en-US" dirty="0" smtClean="0"/>
              <a:t>Universe has: purpose, direction, meaning, personal                           L3</a:t>
            </a:r>
          </a:p>
          <a:p>
            <a:endParaRPr lang="en-US" dirty="0" smtClean="0"/>
          </a:p>
        </p:txBody>
      </p:sp>
      <p:sp>
        <p:nvSpPr>
          <p:cNvPr id="4" name="Down Arrow 3"/>
          <p:cNvSpPr/>
          <p:nvPr/>
        </p:nvSpPr>
        <p:spPr bwMode="auto">
          <a:xfrm flipV="1">
            <a:off x="8077200" y="5334000"/>
            <a:ext cx="533400" cy="685800"/>
          </a:xfrm>
          <a:prstGeom prst="downArrow">
            <a:avLst/>
          </a:prstGeom>
          <a:solidFill>
            <a:srgbClr val="FFC000"/>
          </a:solidFill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990600"/>
          </a:xfrm>
          <a:noFill/>
        </p:spPr>
        <p:txBody>
          <a:bodyPr/>
          <a:lstStyle/>
          <a:p>
            <a:r>
              <a:rPr lang="en-US" dirty="0" smtClean="0"/>
              <a:t>Does “create” always mean “out of nothing” 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9144000" cy="4648200"/>
          </a:xfrm>
          <a:noFill/>
        </p:spPr>
        <p:txBody>
          <a:bodyPr/>
          <a:lstStyle/>
          <a:p>
            <a:r>
              <a:rPr lang="en-US" dirty="0" smtClean="0"/>
              <a:t>Bara:   Gen 1:1 out of nothing (</a:t>
            </a:r>
            <a:r>
              <a:rPr lang="en-US" dirty="0" smtClean="0">
                <a:solidFill>
                  <a:schemeClr val="tx2"/>
                </a:solidFill>
              </a:rPr>
              <a:t>ex nihilo</a:t>
            </a:r>
            <a:r>
              <a:rPr lang="en-US" dirty="0" smtClean="0"/>
              <a:t>) -- yes (but not always)</a:t>
            </a:r>
          </a:p>
          <a:p>
            <a:r>
              <a:rPr lang="en-US" dirty="0" smtClean="0"/>
              <a:t>Ps 33:6 By the word of the LORD were </a:t>
            </a:r>
            <a:br>
              <a:rPr lang="en-US" dirty="0" smtClean="0"/>
            </a:br>
            <a:r>
              <a:rPr lang="en-US" dirty="0" smtClean="0"/>
              <a:t>                    the heavens made,        </a:t>
            </a:r>
            <a:br>
              <a:rPr lang="en-US" dirty="0" smtClean="0"/>
            </a:br>
            <a:r>
              <a:rPr lang="en-US" dirty="0" smtClean="0"/>
              <a:t>   their starry host by the breath of his mouth”</a:t>
            </a:r>
          </a:p>
          <a:p>
            <a:r>
              <a:rPr lang="en-US" dirty="0" smtClean="0"/>
              <a:t>Man was “formed” out of the dust of the ground (Gen. 2:7)—many ways to create (1:27) and describe the creation process, science can help describe those processes   </a:t>
            </a:r>
            <a:r>
              <a:rPr lang="en-US" dirty="0" smtClean="0">
                <a:solidFill>
                  <a:srgbClr val="FF0000"/>
                </a:solidFill>
              </a:rPr>
              <a:t>***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SSQ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Creation:  so what?		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What difference does it make whether the world was created or evolved?</a:t>
            </a:r>
          </a:p>
          <a:p>
            <a:r>
              <a:rPr lang="en-US" dirty="0" smtClean="0"/>
              <a:t>Could God have used evolutionary processes to accomplish his purposes?</a:t>
            </a:r>
          </a:p>
          <a:p>
            <a:r>
              <a:rPr lang="en-US" dirty="0" smtClean="0"/>
              <a:t>How does that affect your weltanschauung (world view)?  </a:t>
            </a:r>
          </a:p>
          <a:p>
            <a:r>
              <a:rPr lang="en-US" dirty="0" smtClean="0"/>
              <a:t>How old does the Bible say the earth is?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152900"/>
          </a:xfrm>
          <a:noFill/>
        </p:spPr>
        <p:txBody>
          <a:bodyPr/>
          <a:lstStyle/>
          <a:p>
            <a:r>
              <a:rPr lang="en-US" dirty="0" smtClean="0"/>
              <a:t>What is the relationship of Gen 1:1 to Gen 1:2?</a:t>
            </a:r>
          </a:p>
          <a:p>
            <a:r>
              <a:rPr lang="en-US" dirty="0" smtClean="0"/>
              <a:t>1:1 “In the beginning God created the heavens and the earth; </a:t>
            </a:r>
            <a:br>
              <a:rPr lang="en-US" dirty="0" smtClean="0"/>
            </a:br>
            <a:r>
              <a:rPr lang="en-US" dirty="0" smtClean="0"/>
              <a:t>1:2 and the earth was formless and empty, and darkness covered the face of the deep… and God said let there be light”</a:t>
            </a:r>
          </a:p>
        </p:txBody>
      </p:sp>
      <p:sp>
        <p:nvSpPr>
          <p:cNvPr id="5123" name="Rectangle 1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Creation:  so what?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Clause View</a:t>
            </a:r>
          </a:p>
        </p:txBody>
      </p:sp>
      <p:sp>
        <p:nvSpPr>
          <p:cNvPr id="12291" name="AutoShape 9"/>
          <p:cNvSpPr>
            <a:spLocks noChangeArrowheads="1"/>
          </p:cNvSpPr>
          <p:nvPr/>
        </p:nvSpPr>
        <p:spPr bwMode="auto">
          <a:xfrm>
            <a:off x="4213225" y="2057400"/>
            <a:ext cx="4168775" cy="1851025"/>
          </a:xfrm>
          <a:prstGeom prst="star16">
            <a:avLst>
              <a:gd name="adj" fmla="val 37500"/>
            </a:avLst>
          </a:prstGeom>
          <a:solidFill>
            <a:srgbClr val="4E4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10"/>
          <p:cNvSpPr>
            <a:spLocks noChangeArrowheads="1"/>
          </p:cNvSpPr>
          <p:nvPr/>
        </p:nvSpPr>
        <p:spPr bwMode="auto">
          <a:xfrm>
            <a:off x="555625" y="2286000"/>
            <a:ext cx="2349500" cy="1435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11"/>
          <p:cNvSpPr>
            <a:spLocks noChangeArrowheads="1"/>
          </p:cNvSpPr>
          <p:nvPr/>
        </p:nvSpPr>
        <p:spPr bwMode="auto">
          <a:xfrm>
            <a:off x="533400" y="2416175"/>
            <a:ext cx="24399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dirty="0"/>
              <a:t>In the beginning </a:t>
            </a:r>
          </a:p>
          <a:p>
            <a:r>
              <a:rPr lang="en-US" dirty="0"/>
              <a:t>God created </a:t>
            </a:r>
          </a:p>
          <a:p>
            <a:r>
              <a:rPr lang="en-US" dirty="0"/>
              <a:t>the heavens</a:t>
            </a:r>
          </a:p>
        </p:txBody>
      </p:sp>
      <p:sp>
        <p:nvSpPr>
          <p:cNvPr id="12294" name="Line 12"/>
          <p:cNvSpPr>
            <a:spLocks noChangeShapeType="1"/>
          </p:cNvSpPr>
          <p:nvPr/>
        </p:nvSpPr>
        <p:spPr bwMode="auto">
          <a:xfrm>
            <a:off x="2987675" y="2971800"/>
            <a:ext cx="1295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13"/>
          <p:cNvSpPr>
            <a:spLocks noChangeArrowheads="1"/>
          </p:cNvSpPr>
          <p:nvPr/>
        </p:nvSpPr>
        <p:spPr bwMode="auto">
          <a:xfrm>
            <a:off x="5784850" y="5257800"/>
            <a:ext cx="2597150" cy="1219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14"/>
          <p:cNvSpPr>
            <a:spLocks noChangeArrowheads="1"/>
          </p:cNvSpPr>
          <p:nvPr/>
        </p:nvSpPr>
        <p:spPr bwMode="auto">
          <a:xfrm>
            <a:off x="5105400" y="2492375"/>
            <a:ext cx="29289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And the earth was</a:t>
            </a:r>
          </a:p>
          <a:p>
            <a:r>
              <a:rPr lang="en-US"/>
              <a:t> formless and empty</a:t>
            </a:r>
          </a:p>
        </p:txBody>
      </p:sp>
      <p:sp>
        <p:nvSpPr>
          <p:cNvPr id="12297" name="Rectangle 15"/>
          <p:cNvSpPr>
            <a:spLocks noChangeArrowheads="1"/>
          </p:cNvSpPr>
          <p:nvPr/>
        </p:nvSpPr>
        <p:spPr bwMode="auto">
          <a:xfrm>
            <a:off x="5870575" y="5267325"/>
            <a:ext cx="24669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And God</a:t>
            </a:r>
          </a:p>
          <a:p>
            <a:r>
              <a:rPr lang="en-US">
                <a:solidFill>
                  <a:schemeClr val="bg1"/>
                </a:solidFill>
              </a:rPr>
              <a:t>said, “Let there be light...”</a:t>
            </a:r>
          </a:p>
        </p:txBody>
      </p:sp>
      <p:sp>
        <p:nvSpPr>
          <p:cNvPr id="12298" name="Line 12"/>
          <p:cNvSpPr>
            <a:spLocks noChangeShapeType="1"/>
          </p:cNvSpPr>
          <p:nvPr/>
        </p:nvSpPr>
        <p:spPr bwMode="auto">
          <a:xfrm>
            <a:off x="6172200" y="3821113"/>
            <a:ext cx="0" cy="14144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Independent Clause Discussion	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Context:  How does Moses write?</a:t>
            </a:r>
          </a:p>
          <a:p>
            <a:r>
              <a:rPr lang="en-US" dirty="0" smtClean="0"/>
              <a:t>Gen 2:4-7 comparison:  </a:t>
            </a:r>
          </a:p>
          <a:p>
            <a:pPr lvl="1"/>
            <a:r>
              <a:rPr lang="en-US" dirty="0" smtClean="0"/>
              <a:t>Gen 2:4  Independent summary statement</a:t>
            </a:r>
          </a:p>
          <a:p>
            <a:pPr lvl="1"/>
            <a:r>
              <a:rPr lang="en-US" dirty="0" smtClean="0"/>
              <a:t>Gen 2:5-6 Negative Circumstantial clause</a:t>
            </a:r>
          </a:p>
          <a:p>
            <a:pPr lvl="1"/>
            <a:r>
              <a:rPr lang="en-US" dirty="0" smtClean="0"/>
              <a:t>Gen 2:7 Main clause  (cf. Gen 3:1-3)</a:t>
            </a:r>
          </a:p>
          <a:p>
            <a:r>
              <a:rPr lang="en-US" dirty="0" smtClean="0"/>
              <a:t>Note literary pattern</a:t>
            </a:r>
          </a:p>
          <a:p>
            <a:r>
              <a:rPr lang="en-US" dirty="0" smtClean="0"/>
              <a:t>*** </a:t>
            </a:r>
            <a:r>
              <a:rPr lang="en-US" dirty="0" smtClean="0">
                <a:solidFill>
                  <a:srgbClr val="FFFF00"/>
                </a:solidFill>
              </a:rPr>
              <a:t>Summarize, significance, questions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the creation argue for the existence of God?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772400" cy="4991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Ps 19:1ff Heavens declare God’s glory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FFFF00"/>
                </a:solidFill>
              </a:rPr>
              <a:t>Modernity:  </a:t>
            </a:r>
            <a:r>
              <a:rPr lang="en-US" dirty="0" smtClean="0"/>
              <a:t>universe is rational and natural no room for God – close system,  a machine of cause and effects, no miracles, science rules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FFFF00"/>
                </a:solidFill>
              </a:rPr>
              <a:t>Post-modernity</a:t>
            </a:r>
            <a:r>
              <a:rPr lang="en-US" dirty="0" smtClean="0"/>
              <a:t> – each has its story but the “God” story is irrelevant to most/</a:t>
            </a:r>
            <a:br>
              <a:rPr lang="en-US" dirty="0" smtClean="0"/>
            </a:br>
            <a:r>
              <a:rPr lang="en-US" dirty="0" smtClean="0"/>
              <a:t>miracles-sure why not? The Force/karma be </a:t>
            </a:r>
            <a:r>
              <a:rPr lang="en-US" smtClean="0"/>
              <a:t>with </a:t>
            </a:r>
            <a:r>
              <a:rPr lang="en-US" smtClean="0"/>
              <a:t>you—deistic. </a:t>
            </a:r>
            <a:r>
              <a:rPr lang="en-US" dirty="0" smtClean="0"/>
              <a:t>PC-</a:t>
            </a:r>
            <a:r>
              <a:rPr lang="en-US" dirty="0" err="1" smtClean="0"/>
              <a:t>ized</a:t>
            </a:r>
            <a:r>
              <a:rPr lang="en-US" dirty="0" smtClean="0"/>
              <a:t> truth? “I” am the center of the universe and meaning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219200"/>
          </a:xfrm>
          <a:noFill/>
        </p:spPr>
        <p:txBody>
          <a:bodyPr/>
          <a:lstStyle/>
          <a:p>
            <a:r>
              <a:rPr lang="en-US" dirty="0" smtClean="0"/>
              <a:t>Where did Moses get his material?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52900"/>
          </a:xfrm>
          <a:noFill/>
        </p:spPr>
        <p:txBody>
          <a:bodyPr/>
          <a:lstStyle/>
          <a:p>
            <a:r>
              <a:rPr lang="en-US" dirty="0" smtClean="0"/>
              <a:t>Divine voice, vision or zapping?</a:t>
            </a:r>
          </a:p>
          <a:p>
            <a:r>
              <a:rPr lang="en-US" dirty="0" err="1" smtClean="0"/>
              <a:t>Enuma</a:t>
            </a:r>
            <a:r>
              <a:rPr lang="en-US" dirty="0" smtClean="0"/>
              <a:t> </a:t>
            </a:r>
            <a:r>
              <a:rPr lang="en-US" dirty="0" err="1" smtClean="0"/>
              <a:t>Elish</a:t>
            </a:r>
            <a:r>
              <a:rPr lang="en-US" dirty="0" smtClean="0"/>
              <a:t> parallels (Gilgamesh)</a:t>
            </a:r>
          </a:p>
          <a:p>
            <a:pPr lvl="1"/>
            <a:r>
              <a:rPr lang="en-US" dirty="0" smtClean="0"/>
              <a:t>Divine spirit --&gt; primeval chaos</a:t>
            </a:r>
          </a:p>
          <a:p>
            <a:pPr lvl="1"/>
            <a:r>
              <a:rPr lang="en-US" dirty="0" smtClean="0"/>
              <a:t>Light emanated from the gods</a:t>
            </a:r>
          </a:p>
          <a:p>
            <a:pPr lvl="1"/>
            <a:r>
              <a:rPr lang="en-US" dirty="0" smtClean="0"/>
              <a:t>firmament, dry land, luminaries, man</a:t>
            </a:r>
          </a:p>
          <a:p>
            <a:pPr lvl="1"/>
            <a:r>
              <a:rPr lang="en-US" dirty="0" smtClean="0"/>
              <a:t>Gods rested (note similar sequence)</a:t>
            </a:r>
          </a:p>
          <a:p>
            <a:r>
              <a:rPr lang="en-US" dirty="0" smtClean="0"/>
              <a:t>Was Moses aware of it?</a:t>
            </a:r>
          </a:p>
          <a:p>
            <a:r>
              <a:rPr lang="en-US" dirty="0" smtClean="0"/>
              <a:t>Could Moses have borrowed from it? 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152400" y="457200"/>
            <a:ext cx="9296400" cy="1219200"/>
          </a:xfrm>
          <a:noFill/>
        </p:spPr>
        <p:txBody>
          <a:bodyPr/>
          <a:lstStyle/>
          <a:p>
            <a:r>
              <a:rPr lang="en-US" dirty="0" smtClean="0"/>
              <a:t>10- fold </a:t>
            </a:r>
            <a:r>
              <a:rPr lang="en-US" dirty="0" err="1" smtClean="0"/>
              <a:t>Toledoth</a:t>
            </a:r>
            <a:r>
              <a:rPr lang="en-US" dirty="0" smtClean="0"/>
              <a:t> structure of Genesis	</a:t>
            </a:r>
          </a:p>
        </p:txBody>
      </p:sp>
      <p:sp>
        <p:nvSpPr>
          <p:cNvPr id="26627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These are the generations (</a:t>
            </a:r>
            <a:r>
              <a:rPr lang="en-US" dirty="0" err="1" smtClean="0"/>
              <a:t>toledoth</a:t>
            </a:r>
            <a:r>
              <a:rPr lang="en-US" dirty="0" smtClean="0"/>
              <a:t>) – “this is the account of” Gen 2:4; 5:1; 6:9; 10:1; 11:10, 27; 25:19</a:t>
            </a:r>
          </a:p>
          <a:p>
            <a:r>
              <a:rPr lang="en-US" dirty="0" smtClean="0"/>
              <a:t>Tablet structure:   rhythm   </a:t>
            </a:r>
          </a:p>
          <a:p>
            <a:pPr lvl="1"/>
            <a:r>
              <a:rPr lang="en-US" dirty="0" smtClean="0"/>
              <a:t>History on front of tablet; </a:t>
            </a:r>
          </a:p>
          <a:p>
            <a:pPr lvl="1"/>
            <a:r>
              <a:rPr lang="en-US" dirty="0" smtClean="0"/>
              <a:t>Genealogy on back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Toledoth</a:t>
            </a:r>
            <a:r>
              <a:rPr lang="en-US" dirty="0" smtClean="0"/>
              <a:t> Tablet Structure of Genesis</a:t>
            </a:r>
          </a:p>
        </p:txBody>
      </p:sp>
      <p:sp>
        <p:nvSpPr>
          <p:cNvPr id="17411" name="Line 6"/>
          <p:cNvSpPr>
            <a:spLocks noChangeShapeType="1"/>
          </p:cNvSpPr>
          <p:nvPr/>
        </p:nvSpPr>
        <p:spPr bwMode="auto">
          <a:xfrm flipV="1">
            <a:off x="762000" y="2667000"/>
            <a:ext cx="0" cy="2667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Freeform 9"/>
          <p:cNvSpPr>
            <a:spLocks/>
          </p:cNvSpPr>
          <p:nvPr/>
        </p:nvSpPr>
        <p:spPr bwMode="auto">
          <a:xfrm>
            <a:off x="758825" y="2197100"/>
            <a:ext cx="2451100" cy="530225"/>
          </a:xfrm>
          <a:custGeom>
            <a:avLst/>
            <a:gdLst>
              <a:gd name="T0" fmla="*/ 0 w 1544"/>
              <a:gd name="T1" fmla="*/ 2147483647 h 334"/>
              <a:gd name="T2" fmla="*/ 2147483647 w 1544"/>
              <a:gd name="T3" fmla="*/ 2147483647 h 334"/>
              <a:gd name="T4" fmla="*/ 2147483647 w 1544"/>
              <a:gd name="T5" fmla="*/ 2147483647 h 334"/>
              <a:gd name="T6" fmla="*/ 2147483647 w 1544"/>
              <a:gd name="T7" fmla="*/ 2147483647 h 334"/>
              <a:gd name="T8" fmla="*/ 2147483647 w 1544"/>
              <a:gd name="T9" fmla="*/ 2147483647 h 334"/>
              <a:gd name="T10" fmla="*/ 2147483647 w 1544"/>
              <a:gd name="T11" fmla="*/ 0 h 334"/>
              <a:gd name="T12" fmla="*/ 2147483647 w 1544"/>
              <a:gd name="T13" fmla="*/ 2147483647 h 334"/>
              <a:gd name="T14" fmla="*/ 2147483647 w 1544"/>
              <a:gd name="T15" fmla="*/ 2147483647 h 334"/>
              <a:gd name="T16" fmla="*/ 2147483647 w 1544"/>
              <a:gd name="T17" fmla="*/ 2147483647 h 334"/>
              <a:gd name="T18" fmla="*/ 2147483647 w 1544"/>
              <a:gd name="T19" fmla="*/ 2147483647 h 334"/>
              <a:gd name="T20" fmla="*/ 2147483647 w 1544"/>
              <a:gd name="T21" fmla="*/ 2147483647 h 334"/>
              <a:gd name="T22" fmla="*/ 2147483647 w 1544"/>
              <a:gd name="T23" fmla="*/ 2147483647 h 33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544"/>
              <a:gd name="T37" fmla="*/ 0 h 334"/>
              <a:gd name="T38" fmla="*/ 1544 w 1544"/>
              <a:gd name="T39" fmla="*/ 334 h 33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544" h="334">
                <a:moveTo>
                  <a:pt x="0" y="334"/>
                </a:moveTo>
                <a:cubicBezTo>
                  <a:pt x="46" y="302"/>
                  <a:pt x="70" y="258"/>
                  <a:pt x="100" y="211"/>
                </a:cubicBezTo>
                <a:cubicBezTo>
                  <a:pt x="112" y="193"/>
                  <a:pt x="181" y="136"/>
                  <a:pt x="200" y="123"/>
                </a:cubicBezTo>
                <a:cubicBezTo>
                  <a:pt x="236" y="98"/>
                  <a:pt x="291" y="92"/>
                  <a:pt x="333" y="78"/>
                </a:cubicBezTo>
                <a:cubicBezTo>
                  <a:pt x="349" y="73"/>
                  <a:pt x="362" y="62"/>
                  <a:pt x="378" y="56"/>
                </a:cubicBezTo>
                <a:cubicBezTo>
                  <a:pt x="463" y="25"/>
                  <a:pt x="555" y="13"/>
                  <a:pt x="644" y="0"/>
                </a:cubicBezTo>
                <a:cubicBezTo>
                  <a:pt x="898" y="7"/>
                  <a:pt x="983" y="2"/>
                  <a:pt x="1178" y="34"/>
                </a:cubicBezTo>
                <a:cubicBezTo>
                  <a:pt x="1303" y="76"/>
                  <a:pt x="1111" y="8"/>
                  <a:pt x="1244" y="67"/>
                </a:cubicBezTo>
                <a:cubicBezTo>
                  <a:pt x="1266" y="76"/>
                  <a:pt x="1291" y="76"/>
                  <a:pt x="1311" y="89"/>
                </a:cubicBezTo>
                <a:cubicBezTo>
                  <a:pt x="1391" y="142"/>
                  <a:pt x="1352" y="127"/>
                  <a:pt x="1422" y="145"/>
                </a:cubicBezTo>
                <a:cubicBezTo>
                  <a:pt x="1451" y="173"/>
                  <a:pt x="1483" y="194"/>
                  <a:pt x="1511" y="223"/>
                </a:cubicBezTo>
                <a:cubicBezTo>
                  <a:pt x="1521" y="253"/>
                  <a:pt x="1544" y="299"/>
                  <a:pt x="1544" y="334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Line 11"/>
          <p:cNvSpPr>
            <a:spLocks noChangeShapeType="1"/>
          </p:cNvSpPr>
          <p:nvPr/>
        </p:nvSpPr>
        <p:spPr bwMode="auto">
          <a:xfrm flipV="1">
            <a:off x="3200400" y="2667000"/>
            <a:ext cx="0" cy="2667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13"/>
          <p:cNvSpPr>
            <a:spLocks noChangeShapeType="1"/>
          </p:cNvSpPr>
          <p:nvPr/>
        </p:nvSpPr>
        <p:spPr bwMode="auto">
          <a:xfrm>
            <a:off x="762000" y="5334000"/>
            <a:ext cx="2438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Text Box 14"/>
          <p:cNvSpPr txBox="1">
            <a:spLocks noChangeArrowheads="1"/>
          </p:cNvSpPr>
          <p:nvPr/>
        </p:nvSpPr>
        <p:spPr bwMode="auto">
          <a:xfrm>
            <a:off x="914400" y="2895600"/>
            <a:ext cx="20574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/>
              <a:t>Title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History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Colophon</a:t>
            </a:r>
          </a:p>
        </p:txBody>
      </p:sp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1371600" y="14478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>
                <a:solidFill>
                  <a:schemeClr val="tx2"/>
                </a:solidFill>
              </a:rPr>
              <a:t>Front</a:t>
            </a:r>
            <a:endParaRPr lang="en-US"/>
          </a:p>
        </p:txBody>
      </p:sp>
      <p:sp>
        <p:nvSpPr>
          <p:cNvPr id="17417" name="Line 16"/>
          <p:cNvSpPr>
            <a:spLocks noChangeShapeType="1"/>
          </p:cNvSpPr>
          <p:nvPr/>
        </p:nvSpPr>
        <p:spPr bwMode="auto">
          <a:xfrm flipV="1">
            <a:off x="5781675" y="2743200"/>
            <a:ext cx="0" cy="2667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Freeform 17"/>
          <p:cNvSpPr>
            <a:spLocks/>
          </p:cNvSpPr>
          <p:nvPr/>
        </p:nvSpPr>
        <p:spPr bwMode="auto">
          <a:xfrm>
            <a:off x="5778500" y="2273300"/>
            <a:ext cx="2451100" cy="530225"/>
          </a:xfrm>
          <a:custGeom>
            <a:avLst/>
            <a:gdLst>
              <a:gd name="T0" fmla="*/ 0 w 1544"/>
              <a:gd name="T1" fmla="*/ 2147483647 h 334"/>
              <a:gd name="T2" fmla="*/ 2147483647 w 1544"/>
              <a:gd name="T3" fmla="*/ 2147483647 h 334"/>
              <a:gd name="T4" fmla="*/ 2147483647 w 1544"/>
              <a:gd name="T5" fmla="*/ 2147483647 h 334"/>
              <a:gd name="T6" fmla="*/ 2147483647 w 1544"/>
              <a:gd name="T7" fmla="*/ 2147483647 h 334"/>
              <a:gd name="T8" fmla="*/ 2147483647 w 1544"/>
              <a:gd name="T9" fmla="*/ 2147483647 h 334"/>
              <a:gd name="T10" fmla="*/ 2147483647 w 1544"/>
              <a:gd name="T11" fmla="*/ 0 h 334"/>
              <a:gd name="T12" fmla="*/ 2147483647 w 1544"/>
              <a:gd name="T13" fmla="*/ 2147483647 h 334"/>
              <a:gd name="T14" fmla="*/ 2147483647 w 1544"/>
              <a:gd name="T15" fmla="*/ 2147483647 h 334"/>
              <a:gd name="T16" fmla="*/ 2147483647 w 1544"/>
              <a:gd name="T17" fmla="*/ 2147483647 h 334"/>
              <a:gd name="T18" fmla="*/ 2147483647 w 1544"/>
              <a:gd name="T19" fmla="*/ 2147483647 h 334"/>
              <a:gd name="T20" fmla="*/ 2147483647 w 1544"/>
              <a:gd name="T21" fmla="*/ 2147483647 h 334"/>
              <a:gd name="T22" fmla="*/ 2147483647 w 1544"/>
              <a:gd name="T23" fmla="*/ 2147483647 h 33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544"/>
              <a:gd name="T37" fmla="*/ 0 h 334"/>
              <a:gd name="T38" fmla="*/ 1544 w 1544"/>
              <a:gd name="T39" fmla="*/ 334 h 33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544" h="334">
                <a:moveTo>
                  <a:pt x="0" y="334"/>
                </a:moveTo>
                <a:cubicBezTo>
                  <a:pt x="46" y="302"/>
                  <a:pt x="70" y="258"/>
                  <a:pt x="100" y="211"/>
                </a:cubicBezTo>
                <a:cubicBezTo>
                  <a:pt x="112" y="193"/>
                  <a:pt x="181" y="136"/>
                  <a:pt x="200" y="123"/>
                </a:cubicBezTo>
                <a:cubicBezTo>
                  <a:pt x="236" y="98"/>
                  <a:pt x="291" y="92"/>
                  <a:pt x="333" y="78"/>
                </a:cubicBezTo>
                <a:cubicBezTo>
                  <a:pt x="349" y="73"/>
                  <a:pt x="362" y="62"/>
                  <a:pt x="378" y="56"/>
                </a:cubicBezTo>
                <a:cubicBezTo>
                  <a:pt x="463" y="25"/>
                  <a:pt x="555" y="13"/>
                  <a:pt x="644" y="0"/>
                </a:cubicBezTo>
                <a:cubicBezTo>
                  <a:pt x="898" y="7"/>
                  <a:pt x="983" y="2"/>
                  <a:pt x="1178" y="34"/>
                </a:cubicBezTo>
                <a:cubicBezTo>
                  <a:pt x="1303" y="76"/>
                  <a:pt x="1111" y="8"/>
                  <a:pt x="1244" y="67"/>
                </a:cubicBezTo>
                <a:cubicBezTo>
                  <a:pt x="1266" y="76"/>
                  <a:pt x="1291" y="76"/>
                  <a:pt x="1311" y="89"/>
                </a:cubicBezTo>
                <a:cubicBezTo>
                  <a:pt x="1391" y="142"/>
                  <a:pt x="1352" y="127"/>
                  <a:pt x="1422" y="145"/>
                </a:cubicBezTo>
                <a:cubicBezTo>
                  <a:pt x="1451" y="173"/>
                  <a:pt x="1483" y="194"/>
                  <a:pt x="1511" y="223"/>
                </a:cubicBezTo>
                <a:cubicBezTo>
                  <a:pt x="1521" y="253"/>
                  <a:pt x="1544" y="299"/>
                  <a:pt x="1544" y="334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8"/>
          <p:cNvSpPr>
            <a:spLocks noChangeShapeType="1"/>
          </p:cNvSpPr>
          <p:nvPr/>
        </p:nvSpPr>
        <p:spPr bwMode="auto">
          <a:xfrm flipV="1">
            <a:off x="8220075" y="2743200"/>
            <a:ext cx="0" cy="2667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9"/>
          <p:cNvSpPr>
            <a:spLocks noChangeShapeType="1"/>
          </p:cNvSpPr>
          <p:nvPr/>
        </p:nvSpPr>
        <p:spPr bwMode="auto">
          <a:xfrm>
            <a:off x="5781675" y="5410200"/>
            <a:ext cx="2438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Text Box 20"/>
          <p:cNvSpPr txBox="1">
            <a:spLocks noChangeArrowheads="1"/>
          </p:cNvSpPr>
          <p:nvPr/>
        </p:nvSpPr>
        <p:spPr bwMode="auto">
          <a:xfrm>
            <a:off x="5934075" y="2971800"/>
            <a:ext cx="22193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/>
              <a:t>Genealogy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Summary</a:t>
            </a:r>
          </a:p>
        </p:txBody>
      </p:sp>
      <p:sp>
        <p:nvSpPr>
          <p:cNvPr id="17422" name="Text Box 21"/>
          <p:cNvSpPr txBox="1">
            <a:spLocks noChangeArrowheads="1"/>
          </p:cNvSpPr>
          <p:nvPr/>
        </p:nvSpPr>
        <p:spPr bwMode="auto">
          <a:xfrm>
            <a:off x="6391275" y="1524000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>
                <a:solidFill>
                  <a:schemeClr val="tx2"/>
                </a:solidFill>
              </a:rPr>
              <a:t>Back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10310" y="6167735"/>
            <a:ext cx="6485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*** </a:t>
            </a:r>
            <a:r>
              <a:rPr lang="en-US">
                <a:solidFill>
                  <a:srgbClr val="FFFF00"/>
                </a:solidFill>
              </a:rPr>
              <a:t>Summarize, significance, questions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nsblus">
  <a:themeElements>
    <a:clrScheme name="">
      <a:dk1>
        <a:srgbClr val="00279F"/>
      </a:dk1>
      <a:lt1>
        <a:srgbClr val="FFFFFF"/>
      </a:lt1>
      <a:dk2>
        <a:srgbClr val="000000"/>
      </a:dk2>
      <a:lt2>
        <a:srgbClr val="FFFF00"/>
      </a:lt2>
      <a:accent1>
        <a:srgbClr val="EF9100"/>
      </a:accent1>
      <a:accent2>
        <a:srgbClr val="114FFB"/>
      </a:accent2>
      <a:accent3>
        <a:srgbClr val="AAAAAA"/>
      </a:accent3>
      <a:accent4>
        <a:srgbClr val="DADADA"/>
      </a:accent4>
      <a:accent5>
        <a:srgbClr val="F6C7AA"/>
      </a:accent5>
      <a:accent6>
        <a:srgbClr val="0E47E3"/>
      </a:accent6>
      <a:hlink>
        <a:srgbClr val="F95AB7"/>
      </a:hlink>
      <a:folHlink>
        <a:srgbClr val="919191"/>
      </a:folHlink>
    </a:clrScheme>
    <a:fontScheme name="linsblu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insblu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sblu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c:\msoffice\powerpnt\template\sldshow\linsblus.ppt</Template>
  <TotalTime>973</TotalTime>
  <Pages>17</Pages>
  <Words>496</Words>
  <Application>Microsoft Office PowerPoint</Application>
  <PresentationFormat>On-screen Show (4:3)</PresentationFormat>
  <Paragraphs>86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Monotype Sorts</vt:lpstr>
      <vt:lpstr>Times New Roman</vt:lpstr>
      <vt:lpstr>linsblus</vt:lpstr>
      <vt:lpstr>Genesis</vt:lpstr>
      <vt:lpstr>Creation:  so what?  </vt:lpstr>
      <vt:lpstr>Creation:  so what?  </vt:lpstr>
      <vt:lpstr>Independent Clause View</vt:lpstr>
      <vt:lpstr>Independent Clause Discussion </vt:lpstr>
      <vt:lpstr>Does the creation argue for the existence of God? </vt:lpstr>
      <vt:lpstr>Where did Moses get his material?</vt:lpstr>
      <vt:lpstr>10- fold Toledoth structure of Genesis </vt:lpstr>
      <vt:lpstr>Toledoth Tablet Structure of Genesis</vt:lpstr>
      <vt:lpstr>Why did Moses include the creation? </vt:lpstr>
      <vt:lpstr>Psalm 136:5-9 (cf. Ps 19:1-6)</vt:lpstr>
      <vt:lpstr>Psalm 8 </vt:lpstr>
      <vt:lpstr>Other Doxological Uses</vt:lpstr>
      <vt:lpstr>Does “create” always mean “out of nothing”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</dc:title>
  <dc:creator>ted hildebrandt</dc:creator>
  <cp:lastModifiedBy>Ted Hildebrandt</cp:lastModifiedBy>
  <cp:revision>112</cp:revision>
  <cp:lastPrinted>1601-01-01T00:00:00Z</cp:lastPrinted>
  <dcterms:created xsi:type="dcterms:W3CDTF">1996-01-25T11:33:12Z</dcterms:created>
  <dcterms:modified xsi:type="dcterms:W3CDTF">2020-01-23T17:50:04Z</dcterms:modified>
</cp:coreProperties>
</file>