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38"/>
  </p:notesMasterIdLst>
  <p:sldIdLst>
    <p:sldId id="278" r:id="rId2"/>
    <p:sldId id="275" r:id="rId3"/>
    <p:sldId id="279" r:id="rId4"/>
    <p:sldId id="280" r:id="rId5"/>
    <p:sldId id="281" r:id="rId6"/>
    <p:sldId id="283" r:id="rId7"/>
    <p:sldId id="256" r:id="rId8"/>
    <p:sldId id="267" r:id="rId9"/>
    <p:sldId id="257" r:id="rId10"/>
    <p:sldId id="300" r:id="rId11"/>
    <p:sldId id="301" r:id="rId12"/>
    <p:sldId id="299" r:id="rId13"/>
    <p:sldId id="277" r:id="rId14"/>
    <p:sldId id="259" r:id="rId15"/>
    <p:sldId id="266" r:id="rId16"/>
    <p:sldId id="284" r:id="rId17"/>
    <p:sldId id="295" r:id="rId18"/>
    <p:sldId id="271" r:id="rId19"/>
    <p:sldId id="261" r:id="rId20"/>
    <p:sldId id="297" r:id="rId21"/>
    <p:sldId id="298" r:id="rId22"/>
    <p:sldId id="268" r:id="rId23"/>
    <p:sldId id="262" r:id="rId24"/>
    <p:sldId id="302" r:id="rId25"/>
    <p:sldId id="288" r:id="rId26"/>
    <p:sldId id="290" r:id="rId27"/>
    <p:sldId id="289" r:id="rId28"/>
    <p:sldId id="294" r:id="rId29"/>
    <p:sldId id="296" r:id="rId30"/>
    <p:sldId id="292" r:id="rId31"/>
    <p:sldId id="282" r:id="rId32"/>
    <p:sldId id="285" r:id="rId33"/>
    <p:sldId id="286" r:id="rId34"/>
    <p:sldId id="287" r:id="rId35"/>
    <p:sldId id="263" r:id="rId36"/>
    <p:sldId id="264" r:id="rId3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5" autoAdjust="0"/>
    <p:restoredTop sz="94717" autoAdjust="0"/>
  </p:normalViewPr>
  <p:slideViewPr>
    <p:cSldViewPr>
      <p:cViewPr varScale="1">
        <p:scale>
          <a:sx n="109" d="100"/>
          <a:sy n="109" d="100"/>
        </p:scale>
        <p:origin x="169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5961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2 w 1722"/>
                <a:gd name="T1" fmla="*/ 61 h 66"/>
                <a:gd name="T2" fmla="*/ 1712 w 1722"/>
                <a:gd name="T3" fmla="*/ 55 h 66"/>
                <a:gd name="T4" fmla="*/ 0 w 1722"/>
                <a:gd name="T5" fmla="*/ 0 h 66"/>
                <a:gd name="T6" fmla="*/ 0 w 1722"/>
                <a:gd name="T7" fmla="*/ 43 h 66"/>
                <a:gd name="T8" fmla="*/ 1712 w 1722"/>
                <a:gd name="T9" fmla="*/ 61 h 66"/>
                <a:gd name="T10" fmla="*/ 1712 w 1722"/>
                <a:gd name="T11" fmla="*/ 61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0 w 975"/>
                <a:gd name="T1" fmla="*/ 48 h 101"/>
                <a:gd name="T2" fmla="*/ 970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0 w 975"/>
                <a:gd name="T9" fmla="*/ 48 h 101"/>
                <a:gd name="T10" fmla="*/ 970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1 w 2141"/>
                <a:gd name="T7" fmla="*/ 0 h 198"/>
                <a:gd name="T8" fmla="*/ 2131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67 w 2517"/>
                <a:gd name="T1" fmla="*/ 276 h 276"/>
                <a:gd name="T2" fmla="*/ 2502 w 2517"/>
                <a:gd name="T3" fmla="*/ 204 h 276"/>
                <a:gd name="T4" fmla="*/ 2245 w 2517"/>
                <a:gd name="T5" fmla="*/ 0 h 276"/>
                <a:gd name="T6" fmla="*/ 0 w 2517"/>
                <a:gd name="T7" fmla="*/ 276 h 276"/>
                <a:gd name="T8" fmla="*/ 2167 w 2517"/>
                <a:gd name="T9" fmla="*/ 276 h 276"/>
                <a:gd name="T10" fmla="*/ 2167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4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4 w 729"/>
                <a:gd name="T7" fmla="*/ 240 h 240"/>
                <a:gd name="T8" fmla="*/ 724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4 w 729"/>
                <a:gd name="T1" fmla="*/ 318 h 318"/>
                <a:gd name="T2" fmla="*/ 724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4 w 729"/>
                <a:gd name="T9" fmla="*/ 318 h 318"/>
                <a:gd name="T10" fmla="*/ 724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7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3588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88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BC9BD-4DB9-4AD1-869A-E0CBB8D266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5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A8BE1-75AA-43E9-9BEA-62C35E0C9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391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51C09-948F-4CDB-BC36-2C38BC64C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95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CA748-7EE8-4C0C-ABC5-86EC091D9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26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FBE71-D5DB-4B08-8288-E70528CB54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9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0A62E-28AA-4168-A648-DD4693685A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2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1218F-8892-46CA-8F66-A17DF3158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863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45B22-A1BB-406E-9C8C-9C1AC32268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16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A0A11-B5FF-45C4-950F-EE0B559B1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455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9AF2E-A101-4FEE-AA5A-C39BC98874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842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75A26-5F75-4DA7-BB36-6E0089EFC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7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3481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2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2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2 w 1722"/>
                <a:gd name="T1" fmla="*/ 61 h 66"/>
                <a:gd name="T2" fmla="*/ 1712 w 1722"/>
                <a:gd name="T3" fmla="*/ 55 h 66"/>
                <a:gd name="T4" fmla="*/ 0 w 1722"/>
                <a:gd name="T5" fmla="*/ 0 h 66"/>
                <a:gd name="T6" fmla="*/ 0 w 1722"/>
                <a:gd name="T7" fmla="*/ 43 h 66"/>
                <a:gd name="T8" fmla="*/ 1712 w 1722"/>
                <a:gd name="T9" fmla="*/ 61 h 66"/>
                <a:gd name="T10" fmla="*/ 1712 w 1722"/>
                <a:gd name="T11" fmla="*/ 61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0 w 975"/>
                <a:gd name="T1" fmla="*/ 48 h 101"/>
                <a:gd name="T2" fmla="*/ 970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0 w 975"/>
                <a:gd name="T9" fmla="*/ 48 h 101"/>
                <a:gd name="T10" fmla="*/ 970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1 w 2141"/>
                <a:gd name="T7" fmla="*/ 0 h 198"/>
                <a:gd name="T8" fmla="*/ 2131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67 w 2517"/>
                <a:gd name="T1" fmla="*/ 276 h 276"/>
                <a:gd name="T2" fmla="*/ 2502 w 2517"/>
                <a:gd name="T3" fmla="*/ 204 h 276"/>
                <a:gd name="T4" fmla="*/ 2245 w 2517"/>
                <a:gd name="T5" fmla="*/ 0 h 276"/>
                <a:gd name="T6" fmla="*/ 0 w 2517"/>
                <a:gd name="T7" fmla="*/ 276 h 276"/>
                <a:gd name="T8" fmla="*/ 2167 w 2517"/>
                <a:gd name="T9" fmla="*/ 276 h 276"/>
                <a:gd name="T10" fmla="*/ 2167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4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4 w 729"/>
                <a:gd name="T7" fmla="*/ 240 h 240"/>
                <a:gd name="T8" fmla="*/ 724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4 w 729"/>
                <a:gd name="T1" fmla="*/ 318 h 318"/>
                <a:gd name="T2" fmla="*/ 724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4 w 729"/>
                <a:gd name="T9" fmla="*/ 318 h 318"/>
                <a:gd name="T10" fmla="*/ 724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3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3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3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4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4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7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4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4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85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3485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85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3485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485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86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6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6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78071C1E-8068-4BA2-9D5B-232694971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9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dirty="0" smtClean="0"/>
              <a:t>Old Testament History, Literature, and Theology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3048000"/>
            <a:ext cx="4953000" cy="1752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      BCM101</a:t>
            </a:r>
          </a:p>
          <a:p>
            <a:pPr marL="0" indent="0">
              <a:buNone/>
            </a:pPr>
            <a:r>
              <a:rPr lang="en-US" dirty="0" smtClean="0"/>
              <a:t>    Dr. Ted Hildebrandt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72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04800"/>
            <a:ext cx="6781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External Corroboration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FFFF00"/>
                </a:solidFill>
              </a:rPr>
              <a:t>Moral Quality:</a:t>
            </a:r>
            <a:r>
              <a:rPr lang="en-US" dirty="0" smtClean="0"/>
              <a:t>  Love God, love neighbor, 10 commandments, yet not simplistic, interfaces with culture yet deep values on human life—what you’d expect of God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FFFF00"/>
                </a:solidFill>
              </a:rPr>
              <a:t>Historicity:</a:t>
            </a:r>
            <a:r>
              <a:rPr lang="en-US" dirty="0" smtClean="0"/>
              <a:t>  camels? Hittites? David? Jeremiah’s scribe, Balaam, </a:t>
            </a:r>
            <a:r>
              <a:rPr lang="en-US" dirty="0" err="1" smtClean="0"/>
              <a:t>Mesha</a:t>
            </a:r>
            <a:r>
              <a:rPr lang="en-US" dirty="0" smtClean="0"/>
              <a:t>, </a:t>
            </a:r>
            <a:r>
              <a:rPr lang="en-US" dirty="0" err="1" smtClean="0"/>
              <a:t>Omri</a:t>
            </a:r>
            <a:r>
              <a:rPr lang="en-US" dirty="0" smtClean="0"/>
              <a:t>, Sennacherib, resurrection witnesses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FFFF00"/>
                </a:solidFill>
              </a:rPr>
              <a:t>Fulfilled prophecy:</a:t>
            </a:r>
            <a:r>
              <a:rPr lang="en-US" dirty="0" smtClean="0"/>
              <a:t>  </a:t>
            </a:r>
            <a:r>
              <a:rPr lang="en-US" dirty="0" err="1" smtClean="0"/>
              <a:t>Tyre</a:t>
            </a:r>
            <a:r>
              <a:rPr lang="en-US" dirty="0" smtClean="0"/>
              <a:t> (</a:t>
            </a:r>
            <a:r>
              <a:rPr lang="en-US" dirty="0" err="1" smtClean="0"/>
              <a:t>Ezk</a:t>
            </a:r>
            <a:r>
              <a:rPr lang="en-US" dirty="0" smtClean="0"/>
              <a:t> 26:12), Isaiah –Cyrus (Isa. 44:28</a:t>
            </a:r>
            <a:r>
              <a:rPr lang="en-US" smtClean="0"/>
              <a:t>, 45:1), </a:t>
            </a:r>
            <a:r>
              <a:rPr lang="en-US" dirty="0" smtClean="0"/>
              <a:t>Jesus (Isa 53; Mic. 5:2 );  1 </a:t>
            </a:r>
            <a:r>
              <a:rPr lang="en-US" dirty="0" err="1" smtClean="0"/>
              <a:t>Kgs</a:t>
            </a:r>
            <a:r>
              <a:rPr lang="en-US" dirty="0" smtClean="0"/>
              <a:t>. 13:2—Josiah </a:t>
            </a:r>
          </a:p>
        </p:txBody>
      </p:sp>
    </p:spTree>
    <p:extLst>
      <p:ext uri="{BB962C8B-B14F-4D97-AF65-F5344CB8AC3E}">
        <p14:creationId xmlns:p14="http://schemas.microsoft.com/office/powerpoint/2010/main" val="164326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 anchor="b"/>
          <a:lstStyle/>
          <a:p>
            <a:pPr eaLnBrk="1" hangingPunct="1">
              <a:defRPr/>
            </a:pPr>
            <a:r>
              <a:rPr lang="en-US" sz="5400" b="1" smtClean="0"/>
              <a:t>Inspiration Processes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z="2800" dirty="0" smtClean="0"/>
              <a:t>Spoke to Moses face to face (</a:t>
            </a:r>
            <a:r>
              <a:rPr lang="en-US" sz="2800" dirty="0" err="1" smtClean="0"/>
              <a:t>Num</a:t>
            </a:r>
            <a:r>
              <a:rPr lang="en-US" sz="2800" dirty="0" smtClean="0"/>
              <a:t> 12:6-8); prophets: “Thus </a:t>
            </a:r>
            <a:r>
              <a:rPr lang="en-US" sz="2800" dirty="0" err="1" smtClean="0"/>
              <a:t>saith</a:t>
            </a:r>
            <a:r>
              <a:rPr lang="en-US" sz="2800" dirty="0" smtClean="0"/>
              <a:t> the Lord” Jer.1:1-4; Isa. 7:7</a:t>
            </a:r>
          </a:p>
          <a:p>
            <a:pPr eaLnBrk="1" hangingPunct="1">
              <a:defRPr/>
            </a:pPr>
            <a:r>
              <a:rPr lang="en-US" sz="2800" dirty="0" smtClean="0"/>
              <a:t>Spoke through His Son --Jesus (word incarnate)</a:t>
            </a:r>
          </a:p>
          <a:p>
            <a:pPr lvl="1" eaLnBrk="1" hangingPunct="1">
              <a:defRPr/>
            </a:pPr>
            <a:r>
              <a:rPr lang="en-US" sz="2400" dirty="0" err="1" smtClean="0"/>
              <a:t>Heb</a:t>
            </a:r>
            <a:r>
              <a:rPr lang="en-US" sz="2400" dirty="0" smtClean="0"/>
              <a:t> 1:1-2;   John 1:1-12</a:t>
            </a:r>
          </a:p>
          <a:p>
            <a:pPr eaLnBrk="1" hangingPunct="1">
              <a:defRPr/>
            </a:pPr>
            <a:r>
              <a:rPr lang="en-US" sz="2800" dirty="0" smtClean="0"/>
              <a:t>Some did historical research--Luke 1:1-4</a:t>
            </a:r>
          </a:p>
          <a:p>
            <a:pPr eaLnBrk="1" hangingPunct="1">
              <a:defRPr/>
            </a:pPr>
            <a:r>
              <a:rPr lang="en-US" sz="2800" dirty="0" smtClean="0"/>
              <a:t>Some edited former works--</a:t>
            </a:r>
            <a:r>
              <a:rPr lang="en-US" sz="2800" dirty="0" err="1" smtClean="0"/>
              <a:t>Prov</a:t>
            </a:r>
            <a:r>
              <a:rPr lang="en-US" sz="2800" dirty="0" smtClean="0"/>
              <a:t> 25:1</a:t>
            </a:r>
          </a:p>
          <a:p>
            <a:pPr eaLnBrk="1" hangingPunct="1">
              <a:defRPr/>
            </a:pPr>
            <a:r>
              <a:rPr lang="en-US" sz="2800" dirty="0" smtClean="0"/>
              <a:t>Some quoted secular sources--Acts 17:28</a:t>
            </a:r>
          </a:p>
        </p:txBody>
      </p:sp>
    </p:spTree>
    <p:extLst>
      <p:ext uri="{BB962C8B-B14F-4D97-AF65-F5344CB8AC3E}">
        <p14:creationId xmlns:p14="http://schemas.microsoft.com/office/powerpoint/2010/main" val="404172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-20782"/>
            <a:ext cx="5829300" cy="2540000"/>
          </a:xfrm>
        </p:spPr>
      </p:pic>
      <p:sp>
        <p:nvSpPr>
          <p:cNvPr id="7" name="TextBox 6"/>
          <p:cNvSpPr txBox="1"/>
          <p:nvPr/>
        </p:nvSpPr>
        <p:spPr>
          <a:xfrm flipH="1">
            <a:off x="228600" y="2532995"/>
            <a:ext cx="9067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first of the clay </a:t>
            </a:r>
            <a:r>
              <a:rPr lang="en-US" sz="2000" dirty="0">
                <a:solidFill>
                  <a:srgbClr val="FFFF00"/>
                </a:solidFill>
              </a:rPr>
              <a:t>bullae</a:t>
            </a:r>
            <a:r>
              <a:rPr lang="en-US" sz="2000" dirty="0"/>
              <a:t>, which surfaced </a:t>
            </a:r>
            <a:r>
              <a:rPr lang="en-US" sz="2000" dirty="0" smtClean="0"/>
              <a:t>during </a:t>
            </a:r>
            <a:r>
              <a:rPr lang="en-US" sz="2000" dirty="0" err="1" smtClean="0"/>
              <a:t>Mazar’s</a:t>
            </a:r>
            <a:r>
              <a:rPr lang="en-US" sz="2000" dirty="0" smtClean="0"/>
              <a:t> excavation of </a:t>
            </a:r>
            <a:br>
              <a:rPr lang="en-US" sz="2000" dirty="0" smtClean="0"/>
            </a:br>
            <a:r>
              <a:rPr lang="en-US" sz="2000" dirty="0" smtClean="0"/>
              <a:t>what may be king David’s palace bears </a:t>
            </a:r>
            <a:r>
              <a:rPr lang="en-US" sz="2000" dirty="0"/>
              <a:t>the name </a:t>
            </a:r>
            <a:r>
              <a:rPr lang="en-US" sz="2000" dirty="0">
                <a:solidFill>
                  <a:srgbClr val="FFFF00"/>
                </a:solidFill>
              </a:rPr>
              <a:t>“</a:t>
            </a:r>
            <a:r>
              <a:rPr lang="en-US" sz="2000" dirty="0" err="1">
                <a:solidFill>
                  <a:srgbClr val="FFFF00"/>
                </a:solidFill>
              </a:rPr>
              <a:t>Yehuchal</a:t>
            </a:r>
            <a:r>
              <a:rPr lang="en-US" sz="2000" dirty="0">
                <a:solidFill>
                  <a:srgbClr val="FFFF00"/>
                </a:solidFill>
              </a:rPr>
              <a:t> [or </a:t>
            </a:r>
            <a:r>
              <a:rPr lang="en-US" sz="2000" dirty="0" err="1">
                <a:solidFill>
                  <a:srgbClr val="FFFF00"/>
                </a:solidFill>
              </a:rPr>
              <a:t>Jehucal</a:t>
            </a:r>
            <a:r>
              <a:rPr lang="en-US" sz="2000" dirty="0">
                <a:solidFill>
                  <a:srgbClr val="FFFF00"/>
                </a:solidFill>
              </a:rPr>
              <a:t>] ben </a:t>
            </a:r>
            <a:r>
              <a:rPr lang="en-US" sz="2000" dirty="0" smtClean="0">
                <a:solidFill>
                  <a:srgbClr val="FFFF00"/>
                </a:solidFill>
              </a:rPr>
              <a:t/>
            </a:r>
            <a:br>
              <a:rPr lang="en-US" sz="2000" dirty="0" smtClean="0">
                <a:solidFill>
                  <a:srgbClr val="FFFF00"/>
                </a:solidFill>
              </a:rPr>
            </a:br>
            <a:r>
              <a:rPr lang="en-US" sz="2000" dirty="0" err="1" smtClean="0">
                <a:solidFill>
                  <a:srgbClr val="FFFF00"/>
                </a:solidFill>
              </a:rPr>
              <a:t>Shelemyahu</a:t>
            </a:r>
            <a:r>
              <a:rPr lang="en-US" sz="2000" dirty="0" smtClean="0">
                <a:solidFill>
                  <a:srgbClr val="FFFF00"/>
                </a:solidFill>
              </a:rPr>
              <a:t> [</a:t>
            </a:r>
            <a:r>
              <a:rPr lang="en-US" sz="2000" dirty="0" err="1">
                <a:solidFill>
                  <a:srgbClr val="FFFF00"/>
                </a:solidFill>
              </a:rPr>
              <a:t>Shelemiah</a:t>
            </a:r>
            <a:r>
              <a:rPr lang="en-US" sz="2000" dirty="0">
                <a:solidFill>
                  <a:srgbClr val="FFFF00"/>
                </a:solidFill>
              </a:rPr>
              <a:t>]” </a:t>
            </a:r>
            <a:r>
              <a:rPr lang="en-US" sz="2000" dirty="0" smtClean="0"/>
              <a:t>(</a:t>
            </a:r>
            <a:r>
              <a:rPr lang="en-US" sz="2000" dirty="0"/>
              <a:t>pictured above left). The second was found in the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First </a:t>
            </a:r>
            <a:r>
              <a:rPr lang="en-US" sz="2000" dirty="0"/>
              <a:t>Temple period strata </a:t>
            </a:r>
            <a:r>
              <a:rPr lang="en-US" sz="2000" dirty="0" smtClean="0"/>
              <a:t>reads </a:t>
            </a:r>
            <a:r>
              <a:rPr lang="en-US" sz="2000" dirty="0">
                <a:solidFill>
                  <a:srgbClr val="FFFF00"/>
                </a:solidFill>
              </a:rPr>
              <a:t>“</a:t>
            </a:r>
            <a:r>
              <a:rPr lang="en-US" sz="2000" dirty="0" err="1">
                <a:solidFill>
                  <a:srgbClr val="FFFF00"/>
                </a:solidFill>
              </a:rPr>
              <a:t>Gedalyahu</a:t>
            </a:r>
            <a:r>
              <a:rPr lang="en-US" sz="2000" dirty="0">
                <a:solidFill>
                  <a:srgbClr val="FFFF00"/>
                </a:solidFill>
              </a:rPr>
              <a:t> [Gedaliah] ben </a:t>
            </a:r>
            <a:r>
              <a:rPr lang="en-US" sz="2000" dirty="0" err="1">
                <a:solidFill>
                  <a:srgbClr val="FFFF00"/>
                </a:solidFill>
              </a:rPr>
              <a:t>Pashur</a:t>
            </a:r>
            <a:r>
              <a:rPr lang="en-US" sz="2000" dirty="0">
                <a:solidFill>
                  <a:srgbClr val="FFFF00"/>
                </a:solidFill>
              </a:rPr>
              <a:t>” </a:t>
            </a:r>
            <a:r>
              <a:rPr lang="en-US" sz="2000" dirty="0"/>
              <a:t>(pictured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above </a:t>
            </a:r>
            <a:r>
              <a:rPr lang="en-US" sz="2000" dirty="0"/>
              <a:t>right</a:t>
            </a:r>
            <a:r>
              <a:rPr lang="en-US" sz="2000" dirty="0" smtClean="0"/>
              <a:t>). These </a:t>
            </a:r>
            <a:r>
              <a:rPr lang="en-US" sz="2000" dirty="0"/>
              <a:t>two men are mentioned together in the Bible as ministers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of </a:t>
            </a:r>
            <a:r>
              <a:rPr lang="en-US" sz="2000" dirty="0"/>
              <a:t>King Zedekiah </a:t>
            </a:r>
            <a:r>
              <a:rPr lang="en-US" sz="2000" dirty="0" smtClean="0"/>
              <a:t>(</a:t>
            </a:r>
            <a:r>
              <a:rPr lang="en-US" sz="2000" dirty="0"/>
              <a:t>597–587 B.C.E.). As the Babylonians closed in on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Jerusalem </a:t>
            </a:r>
            <a:r>
              <a:rPr lang="en-US" sz="2000" dirty="0"/>
              <a:t>during the last years of </a:t>
            </a:r>
            <a:r>
              <a:rPr lang="en-US" sz="2000" dirty="0" smtClean="0"/>
              <a:t>the </a:t>
            </a:r>
            <a:r>
              <a:rPr lang="en-US" sz="2000" dirty="0"/>
              <a:t>First Temple period, Jeremiah, prophet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to </a:t>
            </a:r>
            <a:r>
              <a:rPr lang="en-US" sz="2000" dirty="0"/>
              <a:t>Judah’s last kings, advised Zedekiah and </a:t>
            </a:r>
            <a:r>
              <a:rPr lang="en-US" sz="2000" dirty="0" smtClean="0"/>
              <a:t>the </a:t>
            </a:r>
            <a:r>
              <a:rPr lang="en-US" sz="2000" dirty="0"/>
              <a:t>people of the city to surrender to Nebuchadnezzar’s men so that their lives and city </a:t>
            </a:r>
            <a:r>
              <a:rPr lang="en-US" sz="2000" dirty="0" smtClean="0"/>
              <a:t>might </a:t>
            </a:r>
            <a:r>
              <a:rPr lang="en-US" sz="2000" dirty="0"/>
              <a:t>be spared. But not everyone liked Jeremiah’s message</a:t>
            </a:r>
            <a:r>
              <a:rPr lang="en-US" sz="2000" dirty="0">
                <a:solidFill>
                  <a:srgbClr val="FFFF00"/>
                </a:solidFill>
              </a:rPr>
              <a:t>, including Gedaliah son </a:t>
            </a:r>
            <a:r>
              <a:rPr lang="en-US" sz="2000" dirty="0" smtClean="0">
                <a:solidFill>
                  <a:srgbClr val="FFFF00"/>
                </a:solidFill>
              </a:rPr>
              <a:t>of </a:t>
            </a:r>
            <a:r>
              <a:rPr lang="en-US" sz="2000" dirty="0" err="1">
                <a:solidFill>
                  <a:srgbClr val="FFFF00"/>
                </a:solidFill>
              </a:rPr>
              <a:t>Pashur</a:t>
            </a:r>
            <a:r>
              <a:rPr lang="en-US" sz="2000" dirty="0">
                <a:solidFill>
                  <a:srgbClr val="FFFF00"/>
                </a:solidFill>
              </a:rPr>
              <a:t> and </a:t>
            </a:r>
            <a:r>
              <a:rPr lang="en-US" sz="2000" dirty="0" err="1">
                <a:solidFill>
                  <a:srgbClr val="FFFF00"/>
                </a:solidFill>
              </a:rPr>
              <a:t>Jehucal</a:t>
            </a:r>
            <a:r>
              <a:rPr lang="en-US" sz="2000" dirty="0">
                <a:solidFill>
                  <a:srgbClr val="FFFF00"/>
                </a:solidFill>
              </a:rPr>
              <a:t> son of </a:t>
            </a:r>
            <a:r>
              <a:rPr lang="en-US" sz="2000" dirty="0" err="1">
                <a:solidFill>
                  <a:srgbClr val="FFFF00"/>
                </a:solidFill>
              </a:rPr>
              <a:t>Shelemiah</a:t>
            </a:r>
            <a:r>
              <a:rPr lang="en-US" sz="2000" dirty="0">
                <a:solidFill>
                  <a:srgbClr val="FFFF00"/>
                </a:solidFill>
              </a:rPr>
              <a:t>. According to Jeremiah 38:1–13</a:t>
            </a:r>
            <a:r>
              <a:rPr lang="en-US" sz="2000" dirty="0"/>
              <a:t>, the two </a:t>
            </a:r>
            <a:r>
              <a:rPr lang="en-US" sz="2000" dirty="0" smtClean="0">
                <a:solidFill>
                  <a:srgbClr val="FFFF00"/>
                </a:solidFill>
              </a:rPr>
              <a:t>ministers </a:t>
            </a:r>
            <a:r>
              <a:rPr lang="en-US" sz="2000" dirty="0">
                <a:solidFill>
                  <a:srgbClr val="FFFF00"/>
                </a:solidFill>
              </a:rPr>
              <a:t>had Jeremiah thrown into a pit </a:t>
            </a:r>
            <a:r>
              <a:rPr lang="en-US" sz="2000" dirty="0"/>
              <a:t>because they did not like the message of </a:t>
            </a:r>
            <a:br>
              <a:rPr lang="en-US" sz="2000" dirty="0"/>
            </a:br>
            <a:r>
              <a:rPr lang="en-US" sz="2000" dirty="0"/>
              <a:t>surrender he was preaching to the people of Jerusalem.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81800" y="1066800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8/15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32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1112854"/>
            <a:ext cx="8763000" cy="5562600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5" y="0"/>
            <a:ext cx="2133600" cy="2163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262613"/>
              </p:ext>
            </p:extLst>
          </p:nvPr>
        </p:nvGraphicFramePr>
        <p:xfrm>
          <a:off x="457200" y="1371600"/>
          <a:ext cx="8439150" cy="5303853"/>
        </p:xfrm>
        <a:graphic>
          <a:graphicData uri="http://schemas.openxmlformats.org/drawingml/2006/table">
            <a:tbl>
              <a:tblPr/>
              <a:tblGrid>
                <a:gridCol w="8439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8846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84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                                 </a:t>
                      </a:r>
                      <a:r>
                        <a:rPr lang="en-US" sz="2400" dirty="0" smtClean="0">
                          <a:solidFill>
                            <a:srgbClr val="FFFF00"/>
                          </a:solidFill>
                        </a:rPr>
                        <a:t>Bullae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6161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A collection of small, burnt, clay seals was found in 1975 about 44 miles southwest of Jerusalem. They dated from the time of Jeremiah, the </a:t>
                      </a:r>
                      <a:r>
                        <a:rPr lang="en-US" sz="2400" dirty="0" smtClean="0"/>
                        <a:t>Prophet. Each </a:t>
                      </a:r>
                      <a:r>
                        <a:rPr lang="en-US" sz="2400" dirty="0"/>
                        <a:t>small lump of clay had been impressed with a seal. These served as an official signature for individuals. </a:t>
                      </a:r>
                      <a:r>
                        <a:rPr lang="en-US" sz="2400" dirty="0" smtClean="0"/>
                        <a:t/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Amongst </a:t>
                      </a:r>
                      <a:r>
                        <a:rPr lang="en-US" sz="2400" dirty="0"/>
                        <a:t>the seals, four contained the names </a:t>
                      </a:r>
                      <a:r>
                        <a:rPr lang="en-US" sz="2400" dirty="0" smtClean="0"/>
                        <a:t>biblical </a:t>
                      </a:r>
                      <a:r>
                        <a:rPr lang="en-US" sz="2400" dirty="0"/>
                        <a:t>figures mentioned in the 36th chapter of the book of Jeremiah. One of these seals reads: </a:t>
                      </a:r>
                      <a:r>
                        <a:rPr lang="en-US" sz="2400" b="1" i="1" dirty="0" err="1">
                          <a:solidFill>
                            <a:srgbClr val="FFFF00"/>
                          </a:solidFill>
                        </a:rPr>
                        <a:t>Berekhyahu</a:t>
                      </a:r>
                      <a:r>
                        <a:rPr lang="en-US" sz="2400" b="1" i="1" dirty="0">
                          <a:solidFill>
                            <a:srgbClr val="FFFF00"/>
                          </a:solidFill>
                        </a:rPr>
                        <a:t> son of </a:t>
                      </a:r>
                      <a:r>
                        <a:rPr lang="en-US" sz="2400" b="1" i="1" dirty="0" err="1">
                          <a:solidFill>
                            <a:srgbClr val="FFFF00"/>
                          </a:solidFill>
                        </a:rPr>
                        <a:t>Neriyahu</a:t>
                      </a:r>
                      <a:r>
                        <a:rPr lang="en-US" sz="2400" b="1" i="1" dirty="0">
                          <a:solidFill>
                            <a:srgbClr val="FFFF00"/>
                          </a:solidFill>
                        </a:rPr>
                        <a:t> the Scribe</a:t>
                      </a:r>
                      <a:r>
                        <a:rPr lang="en-US" sz="2400" dirty="0" smtClean="0"/>
                        <a:t>.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We also have them bullae from Jeremiah; incl. </a:t>
                      </a:r>
                      <a:r>
                        <a:rPr lang="en-US" sz="2400" dirty="0" err="1" smtClean="0">
                          <a:solidFill>
                            <a:srgbClr val="FFFF00"/>
                          </a:solidFill>
                        </a:rPr>
                        <a:t>Jaramael</a:t>
                      </a:r>
                      <a:r>
                        <a:rPr lang="en-US" sz="2400" dirty="0" smtClean="0">
                          <a:solidFill>
                            <a:srgbClr val="FFFF00"/>
                          </a:solidFill>
                        </a:rPr>
                        <a:t>, </a:t>
                      </a:r>
                      <a:r>
                        <a:rPr lang="en-US" sz="2400" dirty="0" err="1" smtClean="0">
                          <a:solidFill>
                            <a:srgbClr val="FFFF00"/>
                          </a:solidFill>
                        </a:rPr>
                        <a:t>Seriah</a:t>
                      </a:r>
                      <a:r>
                        <a:rPr lang="en-US" sz="2400" dirty="0" smtClean="0">
                          <a:solidFill>
                            <a:srgbClr val="FFFF00"/>
                          </a:solidFill>
                        </a:rPr>
                        <a:t> &amp; </a:t>
                      </a:r>
                      <a:r>
                        <a:rPr lang="en-US" sz="2400" dirty="0" err="1" smtClean="0">
                          <a:solidFill>
                            <a:srgbClr val="FFFF00"/>
                          </a:solidFill>
                        </a:rPr>
                        <a:t>Gemaryaha</a:t>
                      </a:r>
                      <a:r>
                        <a:rPr lang="en-US" sz="2400" dirty="0" smtClean="0"/>
                        <a:t> (see Jer.36:26, 22, &amp; 10-12).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***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smtClean="0">
                          <a:solidFill>
                            <a:srgbClr val="FFFF00"/>
                          </a:solidFill>
                        </a:rPr>
                        <a:t>Summarize, significance, questions</a:t>
                      </a:r>
                    </a:p>
                    <a:p>
                      <a:pPr algn="l"/>
                      <a:endParaRPr lang="en-US" sz="24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37713" y="152400"/>
            <a:ext cx="66014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Archaeological Confirmation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6104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 lIns="92075" tIns="46038" rIns="92075" bIns="46038" anchor="b"/>
          <a:lstStyle/>
          <a:p>
            <a:pPr eaLnBrk="1" hangingPunct="1">
              <a:defRPr/>
            </a:pPr>
            <a:r>
              <a:rPr lang="en-US" sz="5400" b="1" smtClean="0"/>
              <a:t>Canonization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458200" cy="4114800"/>
          </a:xfrm>
        </p:spPr>
        <p:txBody>
          <a:bodyPr lIns="92075" tIns="46038" rIns="92075" bIns="46038"/>
          <a:lstStyle/>
          <a:p>
            <a:pPr marL="342900" lvl="1" indent="-342900" eaLnBrk="1" hangingPunct="1">
              <a:lnSpc>
                <a:spcPct val="90000"/>
              </a:lnSpc>
              <a:buClr>
                <a:schemeClr val="hlink"/>
              </a:buClr>
              <a:buSzPct val="90000"/>
              <a:buBlip>
                <a:blip r:embed="rId2"/>
              </a:buBlip>
              <a:defRPr/>
            </a:pPr>
            <a:r>
              <a:rPr lang="en-US" sz="2800" dirty="0" smtClean="0"/>
              <a:t>Immediately authoritative deposited;  Dan 9:2-Jeremiah</a:t>
            </a:r>
          </a:p>
          <a:p>
            <a:pPr marL="742950" lvl="2" indent="-342900" eaLnBrk="1" hangingPunct="1">
              <a:lnSpc>
                <a:spcPct val="90000"/>
              </a:lnSpc>
              <a:buClr>
                <a:schemeClr val="hlink"/>
              </a:buClr>
              <a:buBlip>
                <a:blip r:embed="rId2"/>
              </a:buBlip>
              <a:defRPr/>
            </a:pPr>
            <a:r>
              <a:rPr lang="en-US" sz="2400" dirty="0" smtClean="0"/>
              <a:t> </a:t>
            </a:r>
            <a:r>
              <a:rPr lang="en-US" sz="2000" dirty="0"/>
              <a:t>Peter of Paul 2 Pet </a:t>
            </a:r>
            <a:r>
              <a:rPr lang="en-US" sz="2000" dirty="0" smtClean="0"/>
              <a:t>3:15f</a:t>
            </a:r>
          </a:p>
          <a:p>
            <a:pPr marL="342900" lvl="1" indent="-342900" eaLnBrk="1" hangingPunct="1">
              <a:lnSpc>
                <a:spcPct val="90000"/>
              </a:lnSpc>
              <a:buClr>
                <a:schemeClr val="hlink"/>
              </a:buClr>
              <a:buBlip>
                <a:blip r:embed="rId2"/>
              </a:buBlip>
              <a:defRPr/>
            </a:pPr>
            <a:r>
              <a:rPr lang="en-US" sz="3200" dirty="0" smtClean="0"/>
              <a:t>Psalms longer process:  David </a:t>
            </a:r>
            <a:r>
              <a:rPr lang="en-US" sz="3200" dirty="0" smtClean="0">
                <a:sym typeface="Wingdings" panose="05000000000000000000" pitchFamily="2" charset="2"/>
              </a:rPr>
              <a:t>Ps. 137 after the destruction of the temple 586 BC</a:t>
            </a:r>
          </a:p>
          <a:p>
            <a:pPr marL="342900" lvl="1" indent="-342900" eaLnBrk="1" hangingPunct="1">
              <a:lnSpc>
                <a:spcPct val="90000"/>
              </a:lnSpc>
              <a:buClr>
                <a:schemeClr val="hlink"/>
              </a:buClr>
              <a:buBlip>
                <a:blip r:embed="rId2"/>
              </a:buBlip>
              <a:defRPr/>
            </a:pPr>
            <a:r>
              <a:rPr lang="en-US" sz="3200" dirty="0" smtClean="0">
                <a:sym typeface="Wingdings" panose="05000000000000000000" pitchFamily="2" charset="2"/>
              </a:rPr>
              <a:t>Proverbs 25 edited by Hezekiah’s people</a:t>
            </a:r>
            <a:endParaRPr lang="en-US" sz="32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Certain books not accepted--which?  why? – Book of </a:t>
            </a:r>
            <a:r>
              <a:rPr lang="en-US" sz="2800" dirty="0" err="1" smtClean="0"/>
              <a:t>Jashar</a:t>
            </a:r>
            <a:r>
              <a:rPr lang="en-US" sz="2800" dirty="0" smtClean="0"/>
              <a:t> (Josh. 10:13)…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39 Books OT, 27 NT = 66 books for our Bible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Hebrew Bible 24 books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 anchor="b"/>
          <a:lstStyle/>
          <a:p>
            <a:pPr eaLnBrk="1" hangingPunct="1">
              <a:defRPr/>
            </a:pPr>
            <a:r>
              <a:rPr lang="en-US" dirty="0" smtClean="0"/>
              <a:t>Criterion of Canonization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dirty="0" smtClean="0"/>
              <a:t>1) Is it inspired by God?   -- Thus </a:t>
            </a:r>
            <a:r>
              <a:rPr lang="en-US" dirty="0" err="1" smtClean="0"/>
              <a:t>saith</a:t>
            </a:r>
            <a:r>
              <a:rPr lang="en-US" dirty="0" smtClean="0"/>
              <a:t> the</a:t>
            </a:r>
          </a:p>
          <a:p>
            <a:pPr lvl="1" eaLnBrk="1" hangingPunct="1">
              <a:defRPr/>
            </a:pPr>
            <a:r>
              <a:rPr lang="en-US" dirty="0" smtClean="0"/>
              <a:t>Lord (Isa. 7:7)</a:t>
            </a:r>
          </a:p>
          <a:p>
            <a:pPr eaLnBrk="1" hangingPunct="1">
              <a:defRPr/>
            </a:pPr>
            <a:r>
              <a:rPr lang="en-US" dirty="0" smtClean="0"/>
              <a:t>2) Is it written by a prophet/apostle?</a:t>
            </a:r>
          </a:p>
          <a:p>
            <a:pPr eaLnBrk="1" hangingPunct="1">
              <a:defRPr/>
            </a:pPr>
            <a:r>
              <a:rPr lang="en-US" dirty="0" smtClean="0"/>
              <a:t>3) Does it agree with previous revelation?</a:t>
            </a:r>
          </a:p>
          <a:p>
            <a:pPr eaLnBrk="1" hangingPunct="1">
              <a:defRPr/>
            </a:pPr>
            <a:r>
              <a:rPr lang="en-US" dirty="0" smtClean="0"/>
              <a:t>4) Was it received by the people of God?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Canonization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Antilegomena:  </a:t>
            </a:r>
            <a:r>
              <a:rPr lang="en-US" dirty="0" smtClean="0"/>
              <a:t>questioned books</a:t>
            </a:r>
          </a:p>
          <a:p>
            <a:pPr lvl="1" eaLnBrk="1" hangingPunct="1">
              <a:defRPr/>
            </a:pPr>
            <a:r>
              <a:rPr lang="en-US" dirty="0" smtClean="0"/>
              <a:t>      Proverbs </a:t>
            </a:r>
          </a:p>
          <a:p>
            <a:pPr lvl="1" eaLnBrk="1" hangingPunct="1">
              <a:defRPr/>
            </a:pPr>
            <a:r>
              <a:rPr lang="en-US" dirty="0" smtClean="0"/>
              <a:t>      Ezekiel </a:t>
            </a:r>
          </a:p>
          <a:p>
            <a:pPr lvl="1" eaLnBrk="1" hangingPunct="1">
              <a:defRPr/>
            </a:pPr>
            <a:r>
              <a:rPr lang="en-US" dirty="0" smtClean="0"/>
              <a:t>      Esther </a:t>
            </a:r>
          </a:p>
          <a:p>
            <a:pPr lvl="1" eaLnBrk="1" hangingPunct="1">
              <a:defRPr/>
            </a:pPr>
            <a:r>
              <a:rPr lang="en-US" dirty="0" smtClean="0"/>
              <a:t>      Ecclesiastes </a:t>
            </a:r>
          </a:p>
          <a:p>
            <a:pPr lvl="1" eaLnBrk="1" hangingPunct="1">
              <a:defRPr/>
            </a:pPr>
            <a:r>
              <a:rPr lang="en-US" dirty="0" smtClean="0"/>
              <a:t>      Song </a:t>
            </a:r>
            <a:r>
              <a:rPr lang="en-US" dirty="0"/>
              <a:t>of Songs</a:t>
            </a:r>
          </a:p>
          <a:p>
            <a:pPr eaLnBrk="1" hangingPunct="1">
              <a:defRPr/>
            </a:pPr>
            <a:r>
              <a:rPr lang="en-US" dirty="0" err="1"/>
              <a:t>TaNaK</a:t>
            </a:r>
            <a:r>
              <a:rPr lang="en-US" dirty="0"/>
              <a:t>: Torah, </a:t>
            </a:r>
            <a:r>
              <a:rPr lang="en-US" dirty="0" err="1"/>
              <a:t>Nebi’im</a:t>
            </a:r>
            <a:r>
              <a:rPr lang="en-US" dirty="0"/>
              <a:t>; </a:t>
            </a:r>
            <a:r>
              <a:rPr lang="en-US" dirty="0" err="1" smtClean="0"/>
              <a:t>Kethubim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Apocrypha </a:t>
            </a:r>
            <a:r>
              <a:rPr lang="en-US" dirty="0"/>
              <a:t>Pros/cons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75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Tanakh</a:t>
            </a:r>
            <a:r>
              <a:rPr lang="en-US" dirty="0" smtClean="0"/>
              <a:t>: Torah</a:t>
            </a:r>
            <a:r>
              <a:rPr lang="en-US" dirty="0"/>
              <a:t>, </a:t>
            </a:r>
            <a:r>
              <a:rPr lang="en-US" dirty="0" err="1"/>
              <a:t>Nebi’im</a:t>
            </a:r>
            <a:r>
              <a:rPr lang="en-US" dirty="0"/>
              <a:t>; </a:t>
            </a:r>
            <a:r>
              <a:rPr lang="en-US" dirty="0" err="1" smtClean="0"/>
              <a:t>Kethubim</a:t>
            </a:r>
            <a:r>
              <a:rPr lang="en-US" dirty="0" smtClean="0"/>
              <a:t>—24 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Torah 5</a:t>
            </a:r>
            <a:r>
              <a:rPr lang="en-US" dirty="0" smtClean="0"/>
              <a:t>:  Gen. Exod. Lev. Numb. Deut. 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Nebi’im</a:t>
            </a:r>
            <a:r>
              <a:rPr lang="en-US" dirty="0" smtClean="0">
                <a:solidFill>
                  <a:srgbClr val="FFFF00"/>
                </a:solidFill>
              </a:rPr>
              <a:t> 8</a:t>
            </a:r>
            <a:r>
              <a:rPr lang="en-US" dirty="0" smtClean="0"/>
              <a:t>: Josh. Jud. Sam. Kings. Isa. Jer. Ezek. Twelve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Kethubim</a:t>
            </a:r>
            <a:r>
              <a:rPr lang="en-US" dirty="0" smtClean="0">
                <a:solidFill>
                  <a:srgbClr val="FFFF00"/>
                </a:solidFill>
              </a:rPr>
              <a:t> 11</a:t>
            </a:r>
            <a:r>
              <a:rPr lang="en-US" dirty="0" smtClean="0"/>
              <a:t>:  Ps. Job, Prov. </a:t>
            </a:r>
            <a:r>
              <a:rPr lang="en-US" dirty="0" smtClean="0">
                <a:solidFill>
                  <a:srgbClr val="FFFF00"/>
                </a:solidFill>
              </a:rPr>
              <a:t>5 </a:t>
            </a:r>
            <a:r>
              <a:rPr lang="en-US" dirty="0" err="1" smtClean="0">
                <a:solidFill>
                  <a:srgbClr val="FFFF00"/>
                </a:solidFill>
              </a:rPr>
              <a:t>Megillot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(Ruth, Song of Songs, Eccles. Lam. Esther; read at Purim etc.) Dan. </a:t>
            </a:r>
            <a:r>
              <a:rPr lang="en-US" dirty="0" err="1" smtClean="0"/>
              <a:t>Ezr</a:t>
            </a:r>
            <a:r>
              <a:rPr lang="en-US" dirty="0" smtClean="0"/>
              <a:t>/Neh. Chronicles</a:t>
            </a:r>
          </a:p>
          <a:p>
            <a:r>
              <a:rPr lang="en-US" dirty="0" smtClean="0"/>
              <a:t>Ours 39:  PHPP– Pentateuch, </a:t>
            </a:r>
            <a:r>
              <a:rPr lang="en-US" dirty="0" smtClean="0"/>
              <a:t>History Josh-Ezra/</a:t>
            </a:r>
            <a:r>
              <a:rPr lang="en-US" dirty="0" err="1" smtClean="0"/>
              <a:t>Neh</a:t>
            </a:r>
            <a:r>
              <a:rPr lang="en-US" dirty="0" smtClean="0"/>
              <a:t>, Poetry [Psalms/</a:t>
            </a:r>
            <a:r>
              <a:rPr lang="en-US" dirty="0" err="1" smtClean="0"/>
              <a:t>Prov</a:t>
            </a:r>
            <a:r>
              <a:rPr lang="en-US" dirty="0" smtClean="0"/>
              <a:t>/Job], </a:t>
            </a:r>
            <a:r>
              <a:rPr lang="en-US" dirty="0" smtClean="0"/>
              <a:t>Prophets [major/minor]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67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Levels of “Canonization” </a:t>
            </a:r>
          </a:p>
        </p:txBody>
      </p:sp>
      <p:sp>
        <p:nvSpPr>
          <p:cNvPr id="11267" name="Oval 4"/>
          <p:cNvSpPr>
            <a:spLocks noChangeArrowheads="1"/>
          </p:cNvSpPr>
          <p:nvPr/>
        </p:nvSpPr>
        <p:spPr bwMode="auto">
          <a:xfrm>
            <a:off x="1447800" y="1600200"/>
            <a:ext cx="6629400" cy="4648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3336925" y="1793875"/>
            <a:ext cx="2189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Pseudepigrapha </a:t>
            </a:r>
          </a:p>
        </p:txBody>
      </p:sp>
      <p:sp>
        <p:nvSpPr>
          <p:cNvPr id="11269" name="Oval 8"/>
          <p:cNvSpPr>
            <a:spLocks noChangeArrowheads="1"/>
          </p:cNvSpPr>
          <p:nvPr/>
        </p:nvSpPr>
        <p:spPr bwMode="auto">
          <a:xfrm>
            <a:off x="1981200" y="2438400"/>
            <a:ext cx="5486400" cy="32004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11270" name="Text Box 11"/>
          <p:cNvSpPr txBox="1">
            <a:spLocks noChangeArrowheads="1"/>
          </p:cNvSpPr>
          <p:nvPr/>
        </p:nvSpPr>
        <p:spPr bwMode="auto">
          <a:xfrm>
            <a:off x="4038600" y="2590800"/>
            <a:ext cx="213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</a:rPr>
              <a:t>OT Apocrypha</a:t>
            </a:r>
          </a:p>
        </p:txBody>
      </p:sp>
      <p:sp>
        <p:nvSpPr>
          <p:cNvPr id="11271" name="Oval 12"/>
          <p:cNvSpPr>
            <a:spLocks noChangeArrowheads="1"/>
          </p:cNvSpPr>
          <p:nvPr/>
        </p:nvSpPr>
        <p:spPr bwMode="auto">
          <a:xfrm>
            <a:off x="2590800" y="3124200"/>
            <a:ext cx="4343400" cy="2362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11272" name="Oval 15"/>
          <p:cNvSpPr>
            <a:spLocks noChangeArrowheads="1"/>
          </p:cNvSpPr>
          <p:nvPr/>
        </p:nvSpPr>
        <p:spPr bwMode="auto">
          <a:xfrm>
            <a:off x="4267200" y="4267200"/>
            <a:ext cx="1981200" cy="838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1" hangingPunct="1"/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Antilegomena</a:t>
            </a:r>
          </a:p>
        </p:txBody>
      </p:sp>
      <p:sp>
        <p:nvSpPr>
          <p:cNvPr id="11273" name="Text Box 17"/>
          <p:cNvSpPr txBox="1">
            <a:spLocks noChangeArrowheads="1"/>
          </p:cNvSpPr>
          <p:nvPr/>
        </p:nvSpPr>
        <p:spPr bwMode="auto">
          <a:xfrm>
            <a:off x="3870325" y="3276600"/>
            <a:ext cx="211647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</a:rPr>
              <a:t>Canon of </a:t>
            </a:r>
            <a:r>
              <a:rPr lang="en-US" sz="2400" dirty="0" smtClean="0">
                <a:latin typeface="Times New Roman" pitchFamily="18" charset="0"/>
              </a:rPr>
              <a:t>OT</a:t>
            </a:r>
            <a:br>
              <a:rPr lang="en-US" sz="2400" dirty="0" smtClean="0">
                <a:latin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TaNaK</a:t>
            </a:r>
            <a:r>
              <a:rPr lang="en-US" sz="2400" dirty="0" smtClean="0">
                <a:latin typeface="Times New Roman" pitchFamily="18" charset="0"/>
              </a:rPr>
              <a:t>: PHPP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0600" y="6324600"/>
            <a:ext cx="4134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***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Summarize, significance, questions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 anchor="b"/>
          <a:lstStyle/>
          <a:p>
            <a:pPr eaLnBrk="1" hangingPunct="1">
              <a:defRPr/>
            </a:pPr>
            <a:r>
              <a:rPr lang="en-US" sz="3600" b="1" dirty="0" smtClean="0"/>
              <a:t>Transmission – Did God use flawed processes to preserve His word?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382000" cy="4530725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z="2800" dirty="0"/>
              <a:t>Moses wrote it 1440 BC  how did we get it?</a:t>
            </a:r>
          </a:p>
          <a:p>
            <a:pPr eaLnBrk="1" hangingPunct="1">
              <a:defRPr/>
            </a:pPr>
            <a:r>
              <a:rPr lang="en-US" sz="2800" dirty="0"/>
              <a:t>Copied over and over</a:t>
            </a:r>
          </a:p>
          <a:p>
            <a:pPr eaLnBrk="1" hangingPunct="1">
              <a:defRPr/>
            </a:pPr>
            <a:r>
              <a:rPr lang="en-US" sz="2800" dirty="0"/>
              <a:t>Copying process not always 100</a:t>
            </a:r>
            <a:r>
              <a:rPr lang="en-US" sz="2800" dirty="0" smtClean="0"/>
              <a:t>%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533400"/>
            <a:ext cx="8229600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Is there a God?  Why would you believe that?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2438400"/>
            <a:ext cx="7467600" cy="38862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sz="3200" dirty="0" smtClean="0"/>
              <a:t> Teleological Argument: design/order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sz="2400" dirty="0" smtClean="0"/>
              <a:t> Intelligent Design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sz="3200" dirty="0" smtClean="0"/>
              <a:t> Pascal’s wager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sz="3200" dirty="0" smtClean="0"/>
              <a:t> Jesus: liar, lunatic, Lord—legend? </a:t>
            </a:r>
            <a:r>
              <a:rPr lang="en-US" sz="1600" dirty="0" err="1" smtClean="0"/>
              <a:t>Jn</a:t>
            </a:r>
            <a:r>
              <a:rPr lang="en-US" sz="1600" dirty="0" smtClean="0"/>
              <a:t> 10:33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sz="3200" dirty="0" smtClean="0"/>
              <a:t> Personal testimony</a:t>
            </a:r>
          </a:p>
          <a:p>
            <a:pPr algn="l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sz="3200" dirty="0" smtClean="0"/>
              <a:t> Predictive prophecy, miracles, Jews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Sam 13:1 Age of Saul?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021"/>
            <a:ext cx="8229600" cy="5217379"/>
          </a:xfrm>
        </p:spPr>
        <p:txBody>
          <a:bodyPr/>
          <a:lstStyle/>
          <a:p>
            <a:pPr lvl="1" eaLnBrk="1" hangingPunct="1">
              <a:defRPr/>
            </a:pPr>
            <a:r>
              <a:rPr lang="en-US" sz="2400" b="1" dirty="0" smtClean="0"/>
              <a:t>KJV/NJKV</a:t>
            </a:r>
            <a:r>
              <a:rPr lang="en-US" sz="2400" dirty="0" smtClean="0"/>
              <a:t> </a:t>
            </a:r>
            <a:r>
              <a:rPr lang="en-US" sz="2400" dirty="0" smtClean="0"/>
              <a:t>-- </a:t>
            </a:r>
            <a:r>
              <a:rPr lang="en-US" dirty="0" smtClean="0"/>
              <a:t>Saul </a:t>
            </a:r>
            <a:r>
              <a:rPr lang="en-US" dirty="0"/>
              <a:t>reigned </a:t>
            </a:r>
            <a:r>
              <a:rPr lang="en-US" dirty="0">
                <a:solidFill>
                  <a:srgbClr val="FFFF00"/>
                </a:solidFill>
              </a:rPr>
              <a:t>one year</a:t>
            </a:r>
            <a:r>
              <a:rPr lang="en-US" dirty="0"/>
              <a:t>; and when he had reigned </a:t>
            </a:r>
            <a:r>
              <a:rPr lang="en-US" dirty="0">
                <a:solidFill>
                  <a:srgbClr val="FFFF00"/>
                </a:solidFill>
              </a:rPr>
              <a:t>two years </a:t>
            </a:r>
            <a:r>
              <a:rPr lang="en-US" dirty="0"/>
              <a:t>over Israel,</a:t>
            </a:r>
          </a:p>
          <a:p>
            <a:pPr lvl="1" eaLnBrk="1" hangingPunct="1">
              <a:defRPr/>
            </a:pPr>
            <a:r>
              <a:rPr lang="en-US" sz="2400" b="1" dirty="0"/>
              <a:t>ASV/NASB</a:t>
            </a:r>
            <a:r>
              <a:rPr lang="en-US" sz="2400" dirty="0"/>
              <a:t> </a:t>
            </a:r>
            <a:r>
              <a:rPr lang="en-US" sz="2400" dirty="0" smtClean="0"/>
              <a:t>-- </a:t>
            </a:r>
            <a:r>
              <a:rPr lang="en-US" dirty="0" smtClean="0"/>
              <a:t>Saul </a:t>
            </a:r>
            <a:r>
              <a:rPr lang="en-US" dirty="0"/>
              <a:t>was </a:t>
            </a:r>
            <a:r>
              <a:rPr lang="en-US" i="1" dirty="0">
                <a:solidFill>
                  <a:srgbClr val="FFFF00"/>
                </a:solidFill>
              </a:rPr>
              <a:t>forty</a:t>
            </a:r>
            <a:r>
              <a:rPr lang="en-US" i="1" dirty="0"/>
              <a:t> </a:t>
            </a:r>
            <a:r>
              <a:rPr lang="en-US" dirty="0"/>
              <a:t>years old when he began to reign, and he reigned </a:t>
            </a:r>
            <a:r>
              <a:rPr lang="en-US" i="1" dirty="0">
                <a:solidFill>
                  <a:srgbClr val="FFFF00"/>
                </a:solidFill>
              </a:rPr>
              <a:t>thirty</a:t>
            </a:r>
            <a:r>
              <a:rPr lang="en-US" dirty="0">
                <a:solidFill>
                  <a:srgbClr val="FFFF00"/>
                </a:solidFill>
              </a:rPr>
              <a:t>-two</a:t>
            </a:r>
            <a:r>
              <a:rPr lang="en-US" dirty="0"/>
              <a:t> years over Israel.</a:t>
            </a:r>
          </a:p>
          <a:p>
            <a:pPr lvl="1"/>
            <a:r>
              <a:rPr lang="en-US" b="1" dirty="0" smtClean="0"/>
              <a:t>NIV/NLT --</a:t>
            </a:r>
            <a:r>
              <a:rPr lang="en-US" sz="2000" dirty="0" smtClean="0"/>
              <a:t> </a:t>
            </a:r>
            <a:r>
              <a:rPr lang="en-US" dirty="0"/>
              <a:t>Saul was </a:t>
            </a:r>
            <a:r>
              <a:rPr lang="en-US" i="1" dirty="0">
                <a:solidFill>
                  <a:srgbClr val="FFFF00"/>
                </a:solidFill>
              </a:rPr>
              <a:t>thirty </a:t>
            </a:r>
            <a:r>
              <a:rPr lang="en-US" dirty="0">
                <a:solidFill>
                  <a:srgbClr val="FFFF00"/>
                </a:solidFill>
              </a:rPr>
              <a:t>years </a:t>
            </a:r>
            <a:r>
              <a:rPr lang="en-US" dirty="0"/>
              <a:t>old when he became king, and he reigned over Israel </a:t>
            </a:r>
            <a:r>
              <a:rPr lang="en-US" i="1" dirty="0">
                <a:solidFill>
                  <a:srgbClr val="FFFF00"/>
                </a:solidFill>
              </a:rPr>
              <a:t>forty- </a:t>
            </a:r>
            <a:r>
              <a:rPr lang="en-US" dirty="0">
                <a:solidFill>
                  <a:srgbClr val="FFFF00"/>
                </a:solidFill>
              </a:rPr>
              <a:t>two</a:t>
            </a:r>
            <a:r>
              <a:rPr lang="en-US" dirty="0"/>
              <a:t> </a:t>
            </a:r>
            <a:r>
              <a:rPr lang="en-US" dirty="0" smtClean="0"/>
              <a:t>years</a:t>
            </a:r>
          </a:p>
          <a:p>
            <a:pPr lvl="1"/>
            <a:r>
              <a:rPr lang="en-US" b="1" dirty="0" smtClean="0"/>
              <a:t>NRS/ESV --</a:t>
            </a:r>
            <a:r>
              <a:rPr lang="en-US" dirty="0" smtClean="0"/>
              <a:t> </a:t>
            </a:r>
            <a:r>
              <a:rPr lang="en-US" dirty="0" smtClean="0"/>
              <a:t>Saul </a:t>
            </a:r>
            <a:r>
              <a:rPr lang="en-US" dirty="0" smtClean="0"/>
              <a:t>was </a:t>
            </a:r>
            <a:r>
              <a:rPr lang="en-US" dirty="0" smtClean="0">
                <a:solidFill>
                  <a:srgbClr val="FFFF00"/>
                </a:solidFill>
              </a:rPr>
              <a:t>... </a:t>
            </a:r>
            <a:r>
              <a:rPr lang="en-US" dirty="0">
                <a:solidFill>
                  <a:srgbClr val="FFFF00"/>
                </a:solidFill>
              </a:rPr>
              <a:t>years old </a:t>
            </a:r>
            <a:r>
              <a:rPr lang="en-US" dirty="0"/>
              <a:t>when he began to reign; and he </a:t>
            </a:r>
            <a:r>
              <a:rPr lang="en-US" dirty="0" smtClean="0">
                <a:solidFill>
                  <a:srgbClr val="FFFF00"/>
                </a:solidFill>
              </a:rPr>
              <a:t>reigned ... </a:t>
            </a:r>
            <a:r>
              <a:rPr lang="en-US" dirty="0"/>
              <a:t>and two years over Israel. </a:t>
            </a:r>
            <a:endParaRPr lang="en-US" dirty="0" smtClean="0"/>
          </a:p>
          <a:p>
            <a:pPr marL="457200" lvl="1" indent="0">
              <a:buNone/>
            </a:pPr>
            <a:endParaRPr lang="en-US" sz="6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18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major Textual variants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4530725"/>
          </a:xfrm>
        </p:spPr>
        <p:txBody>
          <a:bodyPr/>
          <a:lstStyle/>
          <a:p>
            <a:pPr lvl="1" eaLnBrk="1" hangingPunct="1">
              <a:defRPr/>
            </a:pPr>
            <a:r>
              <a:rPr lang="en-US" sz="2400" dirty="0"/>
              <a:t>Mark 16</a:t>
            </a:r>
          </a:p>
          <a:p>
            <a:pPr lvl="1" eaLnBrk="1" hangingPunct="1">
              <a:defRPr/>
            </a:pPr>
            <a:r>
              <a:rPr lang="en-US" sz="2400" dirty="0"/>
              <a:t>1 </a:t>
            </a:r>
            <a:r>
              <a:rPr lang="en-US" sz="2400" dirty="0" err="1"/>
              <a:t>Jn</a:t>
            </a:r>
            <a:r>
              <a:rPr lang="en-US" sz="2400" dirty="0"/>
              <a:t> 5:7 </a:t>
            </a:r>
          </a:p>
          <a:p>
            <a:pPr lvl="1" eaLnBrk="1" hangingPunct="1">
              <a:defRPr/>
            </a:pPr>
            <a:r>
              <a:rPr lang="en-US" sz="2400" dirty="0" err="1"/>
              <a:t>Jer</a:t>
            </a:r>
            <a:r>
              <a:rPr lang="en-US" sz="2400" dirty="0"/>
              <a:t> 27:1 </a:t>
            </a:r>
            <a:r>
              <a:rPr lang="en-US" sz="2400" dirty="0" err="1" smtClean="0"/>
              <a:t>Jehoiakim</a:t>
            </a:r>
            <a:r>
              <a:rPr lang="en-US" sz="2400" dirty="0" smtClean="0"/>
              <a:t>=KJV /</a:t>
            </a:r>
            <a:r>
              <a:rPr lang="en-US" sz="2400" dirty="0" smtClean="0"/>
              <a:t>/ Zedekiah=NIV/NRSV/NLT/ESV </a:t>
            </a:r>
            <a:endParaRPr lang="en-US" sz="2400" dirty="0"/>
          </a:p>
          <a:p>
            <a:pPr lvl="1" eaLnBrk="1" hangingPunct="1">
              <a:defRPr/>
            </a:pPr>
            <a:r>
              <a:rPr lang="en-US" sz="2400" dirty="0" err="1"/>
              <a:t>Jer</a:t>
            </a:r>
            <a:r>
              <a:rPr lang="en-US" sz="2400" dirty="0"/>
              <a:t> 39:13 </a:t>
            </a:r>
            <a:r>
              <a:rPr lang="en-US" sz="2400" dirty="0" err="1" smtClean="0"/>
              <a:t>Rab</a:t>
            </a:r>
            <a:r>
              <a:rPr lang="en-US" sz="2400" dirty="0" smtClean="0"/>
              <a:t>-mag=KJV/NRSV/ESV (name) </a:t>
            </a:r>
            <a:r>
              <a:rPr lang="en-US" sz="2400" dirty="0" smtClean="0">
                <a:sym typeface="Wingdings" pitchFamily="2" charset="2"/>
              </a:rPr>
              <a:t> </a:t>
            </a:r>
            <a:br>
              <a:rPr lang="en-US" sz="2400" dirty="0" smtClean="0">
                <a:sym typeface="Wingdings" pitchFamily="2" charset="2"/>
              </a:rPr>
            </a:br>
            <a:r>
              <a:rPr lang="en-US" sz="2400" dirty="0" smtClean="0">
                <a:sym typeface="Wingdings" pitchFamily="2" charset="2"/>
              </a:rPr>
              <a:t>    high </a:t>
            </a:r>
            <a:r>
              <a:rPr lang="en-US" sz="2400" dirty="0">
                <a:sym typeface="Wingdings" pitchFamily="2" charset="2"/>
              </a:rPr>
              <a:t>official </a:t>
            </a:r>
            <a:r>
              <a:rPr lang="en-US" sz="2400" dirty="0" smtClean="0">
                <a:sym typeface="Wingdings" pitchFamily="2" charset="2"/>
              </a:rPr>
              <a:t>(title) NIV /NLT (Akkadian copied)</a:t>
            </a:r>
            <a:endParaRPr lang="en-US" sz="2400" dirty="0"/>
          </a:p>
          <a:p>
            <a:pPr eaLnBrk="1" hangingPunct="1">
              <a:defRPr/>
            </a:pPr>
            <a:r>
              <a:rPr lang="en-US" sz="2800" dirty="0"/>
              <a:t>How do we correct for that? </a:t>
            </a:r>
          </a:p>
          <a:p>
            <a:pPr eaLnBrk="1" hangingPunct="1">
              <a:defRPr/>
            </a:pPr>
            <a:r>
              <a:rPr lang="en-US" sz="2800" dirty="0"/>
              <a:t>Why didn’t God preserve it perfectly?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28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Scribal errors: Internal Evidence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90678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Misreading  Gen 10:4 </a:t>
            </a:r>
            <a:r>
              <a:rPr lang="en-US" dirty="0" err="1" smtClean="0"/>
              <a:t>Dodanim</a:t>
            </a:r>
            <a:r>
              <a:rPr lang="en-US" dirty="0" smtClean="0"/>
              <a:t> [KJV/ESV] // </a:t>
            </a:r>
            <a:r>
              <a:rPr lang="en-US" dirty="0" err="1" smtClean="0"/>
              <a:t>Rodanim</a:t>
            </a:r>
            <a:r>
              <a:rPr lang="en-US" dirty="0" smtClean="0"/>
              <a:t> [NIV/NLT/NRSV]  </a:t>
            </a:r>
            <a:r>
              <a:rPr lang="en-US" dirty="0" smtClean="0"/>
              <a:t>r</a:t>
            </a:r>
            <a:r>
              <a:rPr lang="en-US" dirty="0" smtClean="0">
                <a:latin typeface="HebrewTh" pitchFamily="2" charset="0"/>
              </a:rPr>
              <a:t> / d</a:t>
            </a:r>
            <a:r>
              <a:rPr lang="en-US" dirty="0" smtClean="0">
                <a:latin typeface="HebrewTh" pitchFamily="2" charset="0"/>
              </a:rPr>
              <a:t>;   </a:t>
            </a:r>
            <a:r>
              <a:rPr lang="el-GR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ד   </a:t>
            </a:r>
            <a:r>
              <a:rPr lang="he-IL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ר</a:t>
            </a:r>
            <a:endParaRPr lang="en-US" sz="4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err="1" smtClean="0"/>
              <a:t>Mis</a:t>
            </a:r>
            <a:r>
              <a:rPr lang="en-US" dirty="0" smtClean="0"/>
              <a:t>-hearing Ps 100:3; not we / we are his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Metathesis:   </a:t>
            </a:r>
            <a:r>
              <a:rPr lang="en-US" dirty="0" err="1" smtClean="0"/>
              <a:t>thier</a:t>
            </a: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Conflation:  church of God / church of Lord</a:t>
            </a:r>
            <a:r>
              <a:rPr lang="en-US" dirty="0" smtClean="0">
                <a:sym typeface="Wingdings" pitchFamily="2" charset="2"/>
              </a:rPr>
              <a:t> Church of Lord God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 anchor="b"/>
          <a:lstStyle/>
          <a:p>
            <a:pPr eaLnBrk="1" hangingPunct="1">
              <a:defRPr/>
            </a:pPr>
            <a:r>
              <a:rPr lang="en-US" sz="4800" b="1" dirty="0" smtClean="0"/>
              <a:t>Text Criticism: External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10600" cy="4530725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dirty="0" smtClean="0"/>
              <a:t>Older manuscripts better—MT [Hebrew Masoretic </a:t>
            </a:r>
            <a:r>
              <a:rPr lang="en-US" dirty="0" smtClean="0"/>
              <a:t>Text -- 800-1000 AD], </a:t>
            </a:r>
          </a:p>
          <a:p>
            <a:pPr eaLnBrk="1" hangingPunct="1">
              <a:defRPr/>
            </a:pPr>
            <a:r>
              <a:rPr lang="en-US" dirty="0" smtClean="0"/>
              <a:t>LXX </a:t>
            </a:r>
            <a:r>
              <a:rPr lang="en-US" dirty="0" smtClean="0"/>
              <a:t>[Septuagint-Greek </a:t>
            </a:r>
            <a:r>
              <a:rPr lang="en-US" dirty="0" smtClean="0"/>
              <a:t>OT ca. 200-100 BC]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DSS—Dead Sea Scrolls (ca. </a:t>
            </a:r>
            <a:r>
              <a:rPr lang="en-US" dirty="0" smtClean="0"/>
              <a:t>200 BC-100 </a:t>
            </a:r>
            <a:r>
              <a:rPr lang="en-US" dirty="0" smtClean="0"/>
              <a:t>AD)</a:t>
            </a:r>
          </a:p>
          <a:p>
            <a:pPr eaLnBrk="1" hangingPunct="1">
              <a:defRPr/>
            </a:pPr>
            <a:r>
              <a:rPr lang="en-US" dirty="0" smtClean="0"/>
              <a:t>Silver amulet of Numbers 6:24ff (700 BC</a:t>
            </a:r>
            <a:r>
              <a:rPr lang="en-US" dirty="0" smtClean="0"/>
              <a:t>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 mitzvah Torah Scroll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9200"/>
            <a:ext cx="8382000" cy="5428898"/>
          </a:xfrm>
        </p:spPr>
      </p:pic>
    </p:spTree>
    <p:extLst>
      <p:ext uri="{BB962C8B-B14F-4D97-AF65-F5344CB8AC3E}">
        <p14:creationId xmlns:p14="http://schemas.microsoft.com/office/powerpoint/2010/main" val="22956923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01511" cy="6858000"/>
          </a:xfrm>
        </p:spPr>
      </p:pic>
      <p:sp>
        <p:nvSpPr>
          <p:cNvPr id="7" name="TextBox 6"/>
          <p:cNvSpPr txBox="1"/>
          <p:nvPr/>
        </p:nvSpPr>
        <p:spPr>
          <a:xfrm>
            <a:off x="3581400" y="381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Hebrew Scroll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31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9144000" cy="7146615"/>
          </a:xfrm>
        </p:spPr>
      </p:pic>
      <p:sp>
        <p:nvSpPr>
          <p:cNvPr id="5" name="TextBox 4"/>
          <p:cNvSpPr txBox="1"/>
          <p:nvPr/>
        </p:nvSpPr>
        <p:spPr>
          <a:xfrm>
            <a:off x="762000" y="61722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Masoretic Text: </a:t>
            </a:r>
            <a:r>
              <a:rPr lang="en-US" dirty="0" smtClean="0">
                <a:solidFill>
                  <a:schemeClr val="bg1"/>
                </a:solidFill>
              </a:rPr>
              <a:t>MT -- 800-1000 AD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49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7387074"/>
          </a:xfrm>
        </p:spPr>
      </p:pic>
      <p:sp>
        <p:nvSpPr>
          <p:cNvPr id="5" name="TextBox 4"/>
          <p:cNvSpPr txBox="1"/>
          <p:nvPr/>
        </p:nvSpPr>
        <p:spPr>
          <a:xfrm>
            <a:off x="5791200" y="5791200"/>
            <a:ext cx="3292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Dead Sea Scroll Book of </a:t>
            </a:r>
            <a:r>
              <a:rPr lang="en-US" dirty="0" smtClean="0">
                <a:solidFill>
                  <a:schemeClr val="bg1"/>
                </a:solidFill>
              </a:rPr>
              <a:t>Wars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Ca 200 BC – 100 AD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42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Numbers 6:24ff – Lord bless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00200"/>
            <a:ext cx="6477000" cy="513645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02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78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Testament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30725"/>
          </a:xfrm>
        </p:spPr>
        <p:txBody>
          <a:bodyPr/>
          <a:lstStyle/>
          <a:p>
            <a:r>
              <a:rPr lang="en-US" dirty="0" smtClean="0"/>
              <a:t>P-PEW C-JU D-ERA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Primeval History: </a:t>
            </a:r>
            <a:r>
              <a:rPr lang="en-US" dirty="0" smtClean="0"/>
              <a:t>Adam/Eve, Cain/Abel, Noah/Flood, Babel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Patriarchs</a:t>
            </a:r>
            <a:r>
              <a:rPr lang="en-US" dirty="0" smtClean="0"/>
              <a:t>:  </a:t>
            </a:r>
            <a:r>
              <a:rPr lang="en-US" u="sng" dirty="0" smtClean="0"/>
              <a:t>Abraham</a:t>
            </a:r>
            <a:r>
              <a:rPr lang="en-US" dirty="0" smtClean="0"/>
              <a:t>, Isaac, Jacob, Joseph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Exodus</a:t>
            </a:r>
            <a:r>
              <a:rPr lang="en-US" dirty="0" smtClean="0"/>
              <a:t>: Pharaoh, Plagues, Moses, and Red Sea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Wilderness</a:t>
            </a:r>
            <a:r>
              <a:rPr lang="en-US" dirty="0" smtClean="0"/>
              <a:t>: </a:t>
            </a:r>
            <a:r>
              <a:rPr lang="en-US" u="sng" dirty="0" smtClean="0"/>
              <a:t>Sinai Covenant</a:t>
            </a:r>
            <a:r>
              <a:rPr lang="en-US" dirty="0" smtClean="0"/>
              <a:t>, 10 commands, Tabernacle, Manna, 40 years in desert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41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Literary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485" y="1600201"/>
            <a:ext cx="8365007" cy="3943350"/>
          </a:xfrm>
        </p:spPr>
        <p:txBody>
          <a:bodyPr>
            <a:noAutofit/>
          </a:bodyPr>
          <a:lstStyle/>
          <a:p>
            <a:r>
              <a:rPr lang="en-US" sz="2400" dirty="0"/>
              <a:t>Psalm 1:1 </a:t>
            </a:r>
          </a:p>
          <a:p>
            <a:r>
              <a:rPr lang="en-US" sz="2400" dirty="0"/>
              <a:t>Blessed is the one </a:t>
            </a:r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/>
              <a:t>	who does not </a:t>
            </a:r>
            <a:endParaRPr lang="en-US" sz="2400" dirty="0" smtClean="0"/>
          </a:p>
          <a:p>
            <a:r>
              <a:rPr lang="en-US" sz="2400" dirty="0" smtClean="0"/>
              <a:t>          walk </a:t>
            </a:r>
            <a:r>
              <a:rPr lang="en-US" sz="2400" dirty="0"/>
              <a:t>in step with the </a:t>
            </a:r>
            <a:r>
              <a:rPr lang="en-US" sz="2400" dirty="0" smtClean="0"/>
              <a:t>wicked</a:t>
            </a:r>
          </a:p>
          <a:p>
            <a:r>
              <a:rPr lang="en-US" sz="2400" dirty="0" smtClean="0"/>
              <a:t>                 or </a:t>
            </a:r>
            <a:r>
              <a:rPr lang="en-US" sz="2400" dirty="0" smtClean="0">
                <a:solidFill>
                  <a:srgbClr val="FFFF00"/>
                </a:solidFill>
              </a:rPr>
              <a:t>stand </a:t>
            </a:r>
            <a:r>
              <a:rPr lang="en-US" sz="2400" dirty="0">
                <a:solidFill>
                  <a:srgbClr val="FFFF00"/>
                </a:solidFill>
              </a:rPr>
              <a:t>in the way of sinners</a:t>
            </a:r>
            <a:r>
              <a:rPr lang="en-US" sz="2400" dirty="0"/>
              <a:t>: NIV </a:t>
            </a:r>
            <a:r>
              <a:rPr lang="en-US" sz="2400" dirty="0" smtClean="0"/>
              <a:t>pre-2011</a:t>
            </a:r>
          </a:p>
          <a:p>
            <a:r>
              <a:rPr lang="en-US" sz="2400" dirty="0" smtClean="0"/>
              <a:t>                 </a:t>
            </a:r>
            <a:r>
              <a:rPr lang="en-US" sz="2400" dirty="0"/>
              <a:t>or stand in the way that sinners </a:t>
            </a:r>
            <a:r>
              <a:rPr lang="en-US" sz="2400" dirty="0" smtClean="0"/>
              <a:t>take--NIV </a:t>
            </a:r>
          </a:p>
          <a:p>
            <a:r>
              <a:rPr lang="en-US" sz="2400" dirty="0" smtClean="0"/>
              <a:t>                 or stand </a:t>
            </a:r>
            <a:r>
              <a:rPr lang="en-US" sz="2400" dirty="0"/>
              <a:t>in the </a:t>
            </a:r>
            <a:r>
              <a:rPr lang="en-US" sz="2400" dirty="0">
                <a:solidFill>
                  <a:srgbClr val="FFFF00"/>
                </a:solidFill>
              </a:rPr>
              <a:t>path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FF00"/>
                </a:solidFill>
              </a:rPr>
              <a:t>with</a:t>
            </a:r>
            <a:r>
              <a:rPr lang="en-US" sz="2400" dirty="0"/>
              <a:t> </a:t>
            </a:r>
            <a:r>
              <a:rPr lang="en-US" sz="2400" dirty="0" smtClean="0"/>
              <a:t>sinners—TAH</a:t>
            </a:r>
          </a:p>
          <a:p>
            <a:r>
              <a:rPr lang="en-US" sz="2400" dirty="0" smtClean="0"/>
              <a:t>          </a:t>
            </a:r>
            <a:r>
              <a:rPr lang="en-US" sz="2400" dirty="0"/>
              <a:t>or sit in the company of mockers, </a:t>
            </a:r>
          </a:p>
        </p:txBody>
      </p:sp>
    </p:spTree>
    <p:extLst>
      <p:ext uri="{BB962C8B-B14F-4D97-AF65-F5344CB8AC3E}">
        <p14:creationId xmlns:p14="http://schemas.microsoft.com/office/powerpoint/2010/main" val="82606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rgbClr val="FFFF00"/>
                </a:solidFill>
              </a:rPr>
              <a:t>Literal word for word </a:t>
            </a:r>
            <a:r>
              <a:rPr lang="en-US" dirty="0"/>
              <a:t>… pros/cons </a:t>
            </a:r>
            <a:r>
              <a:rPr lang="en-US" dirty="0" err="1"/>
              <a:t>Prov</a:t>
            </a:r>
            <a:r>
              <a:rPr lang="en-US" dirty="0"/>
              <a:t> </a:t>
            </a:r>
            <a:r>
              <a:rPr lang="en-US" dirty="0" smtClean="0"/>
              <a:t>10:5 –NASB, ESV</a:t>
            </a: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rgbClr val="FFFF00"/>
                </a:solidFill>
              </a:rPr>
              <a:t>Modified literal</a:t>
            </a:r>
            <a:r>
              <a:rPr lang="en-US" dirty="0"/>
              <a:t>… </a:t>
            </a:r>
            <a:r>
              <a:rPr lang="en-US" dirty="0" smtClean="0"/>
              <a:t>pros/cons-NIV/NRSV/KJV</a:t>
            </a: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rgbClr val="FFFF00"/>
                </a:solidFill>
              </a:rPr>
              <a:t>Dynamic equivalence</a:t>
            </a:r>
            <a:r>
              <a:rPr lang="en-US" dirty="0"/>
              <a:t>:  meaning for meaning… </a:t>
            </a:r>
            <a:r>
              <a:rPr lang="en-US" dirty="0" smtClean="0"/>
              <a:t>pro/cons, NLT, Message</a:t>
            </a: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rgbClr val="FFFF00"/>
                </a:solidFill>
              </a:rPr>
              <a:t>Politically Corrected texts</a:t>
            </a:r>
            <a:r>
              <a:rPr lang="en-US" dirty="0"/>
              <a:t>… pros/cons  TNIV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5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Proverbs 10:5 KJV</a:t>
            </a:r>
            <a:endParaRPr lang="en-US" sz="4000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3058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e-IL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אֹגֵ֣ר בַּ֭קַּיִץ בֵּ֣ן מַשְׂכִּ֑יל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e-IL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נִרְדָּ֥ם בַּ֜קָּצִ֗יר בֵּ֣ן מֵבִֽישׁ׃</a:t>
            </a:r>
            <a:endParaRPr lang="en-US" sz="4400" dirty="0" smtClean="0">
              <a:latin typeface="HebrewTh" pitchFamily="2" charset="0"/>
            </a:endParaRPr>
          </a:p>
          <a:p>
            <a:pPr eaLnBrk="1" hangingPunct="1">
              <a:defRPr/>
            </a:pPr>
            <a:r>
              <a:rPr lang="en-US" sz="4400" dirty="0" smtClean="0"/>
              <a:t>KJV:  He that </a:t>
            </a:r>
            <a:r>
              <a:rPr lang="en-US" sz="4400" dirty="0" err="1" smtClean="0"/>
              <a:t>gather</a:t>
            </a:r>
            <a:r>
              <a:rPr lang="en-US" sz="4400" dirty="0" err="1" smtClean="0">
                <a:solidFill>
                  <a:srgbClr val="FFFF00"/>
                </a:solidFill>
              </a:rPr>
              <a:t>eth</a:t>
            </a:r>
            <a:r>
              <a:rPr lang="en-US" sz="4400" dirty="0" smtClean="0"/>
              <a:t> in summer is a wise son,  </a:t>
            </a:r>
            <a:br>
              <a:rPr lang="en-US" sz="4400" dirty="0" smtClean="0"/>
            </a:br>
            <a:r>
              <a:rPr lang="en-US" sz="4400" dirty="0" smtClean="0"/>
              <a:t>but he that </a:t>
            </a:r>
            <a:r>
              <a:rPr lang="en-US" sz="4400" dirty="0" err="1" smtClean="0"/>
              <a:t>sleep</a:t>
            </a:r>
            <a:r>
              <a:rPr lang="en-US" sz="4400" dirty="0" err="1" smtClean="0">
                <a:solidFill>
                  <a:srgbClr val="FFFF00"/>
                </a:solidFill>
              </a:rPr>
              <a:t>eth</a:t>
            </a:r>
            <a:r>
              <a:rPr lang="en-US" sz="4400" dirty="0" smtClean="0"/>
              <a:t> in harvest is a son that </a:t>
            </a:r>
            <a:r>
              <a:rPr lang="en-US" sz="4400" dirty="0" err="1" smtClean="0"/>
              <a:t>caus</a:t>
            </a:r>
            <a:r>
              <a:rPr lang="en-US" sz="4400" dirty="0" err="1" smtClean="0">
                <a:solidFill>
                  <a:srgbClr val="FFFF00"/>
                </a:solidFill>
              </a:rPr>
              <a:t>eth</a:t>
            </a:r>
            <a:r>
              <a:rPr lang="en-US" sz="4400" dirty="0" smtClean="0"/>
              <a:t> shame.</a:t>
            </a:r>
          </a:p>
        </p:txBody>
      </p:sp>
    </p:spTree>
    <p:extLst>
      <p:ext uri="{BB962C8B-B14F-4D97-AF65-F5344CB8AC3E}">
        <p14:creationId xmlns:p14="http://schemas.microsoft.com/office/powerpoint/2010/main" val="198227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smtClean="0"/>
              <a:t>Proverbs 10:5 NIV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9154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4000" dirty="0" smtClean="0"/>
              <a:t>NASB:  He who gathers in summer is a son </a:t>
            </a:r>
            <a:r>
              <a:rPr lang="en-US" sz="4000" dirty="0" smtClean="0">
                <a:solidFill>
                  <a:srgbClr val="FFFF00"/>
                </a:solidFill>
              </a:rPr>
              <a:t>who acts </a:t>
            </a:r>
            <a:r>
              <a:rPr lang="en-US" sz="4000" dirty="0" smtClean="0"/>
              <a:t>wisely,  But he who sleeps in harvest is a son </a:t>
            </a:r>
            <a:r>
              <a:rPr lang="en-US" sz="4000" dirty="0" smtClean="0">
                <a:solidFill>
                  <a:srgbClr val="FFFF00"/>
                </a:solidFill>
              </a:rPr>
              <a:t>who acts </a:t>
            </a:r>
            <a:r>
              <a:rPr lang="en-US" sz="4000" dirty="0" smtClean="0"/>
              <a:t>shamefully.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4000" dirty="0" smtClean="0"/>
              <a:t>NIV:  He who gathers crops in summer is a </a:t>
            </a:r>
            <a:r>
              <a:rPr lang="en-US" sz="4000" dirty="0" err="1" smtClean="0"/>
              <a:t>wise</a:t>
            </a:r>
            <a:r>
              <a:rPr lang="en-US" sz="4000" dirty="0" err="1" smtClean="0">
                <a:sym typeface="Wingdings" panose="05000000000000000000" pitchFamily="2" charset="2"/>
              </a:rPr>
              <a:t>prudent</a:t>
            </a:r>
            <a:r>
              <a:rPr lang="en-US" sz="4000" dirty="0" smtClean="0"/>
              <a:t> son,  </a:t>
            </a:r>
            <a:br>
              <a:rPr lang="en-US" sz="4000" dirty="0" smtClean="0"/>
            </a:br>
            <a:r>
              <a:rPr lang="en-US" sz="4000" dirty="0" smtClean="0"/>
              <a:t>but he who sleeps during harvest is a disgraceful son. –NRSV/ESV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4000" dirty="0" smtClean="0"/>
              <a:t>Prudent=wary, careful, cautious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/>
              <a:t>1 Sam 18:14,15 successful, prosperous </a:t>
            </a:r>
          </a:p>
        </p:txBody>
      </p:sp>
    </p:spTree>
    <p:extLst>
      <p:ext uri="{BB962C8B-B14F-4D97-AF65-F5344CB8AC3E}">
        <p14:creationId xmlns:p14="http://schemas.microsoft.com/office/powerpoint/2010/main" val="404439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smtClean="0"/>
              <a:t>Proverbs 10:5 NLT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NLT:  A wise </a:t>
            </a:r>
            <a:r>
              <a:rPr lang="en-US" sz="3600" dirty="0" smtClean="0">
                <a:solidFill>
                  <a:srgbClr val="FFFF00"/>
                </a:solidFill>
              </a:rPr>
              <a:t>youth</a:t>
            </a:r>
            <a:r>
              <a:rPr lang="en-US" sz="3600" dirty="0" smtClean="0"/>
              <a:t> works hard all summer;  a youth who sleeps away </a:t>
            </a:r>
            <a:r>
              <a:rPr lang="en-US" sz="3600" dirty="0" smtClean="0">
                <a:solidFill>
                  <a:srgbClr val="FFFF00"/>
                </a:solidFill>
              </a:rPr>
              <a:t>the hour of opportunity </a:t>
            </a:r>
            <a:r>
              <a:rPr lang="en-US" sz="3600" dirty="0" smtClean="0"/>
              <a:t>brings shame.</a:t>
            </a:r>
          </a:p>
          <a:p>
            <a:pPr eaLnBrk="1" hangingPunct="1">
              <a:defRPr/>
            </a:pPr>
            <a:r>
              <a:rPr lang="en-US" sz="3600" dirty="0" smtClean="0"/>
              <a:t>Message:  Make hay while the sun shines -- that's smart,  go fishing during harvest --that's stupid.  </a:t>
            </a:r>
          </a:p>
          <a:p>
            <a:pPr eaLnBrk="1" hangingPunct="1">
              <a:defRPr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43742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lIns="92075" tIns="46038" rIns="92075" bIns="46038" anchor="b"/>
          <a:lstStyle/>
          <a:p>
            <a:pPr eaLnBrk="1" hangingPunct="1">
              <a:defRPr/>
            </a:pPr>
            <a:r>
              <a:rPr lang="en-US" sz="4800" b="1" dirty="0" smtClean="0"/>
              <a:t>Translation Theory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229600" cy="57150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MT </a:t>
            </a:r>
            <a:r>
              <a:rPr lang="en-US" sz="2800" dirty="0" smtClean="0">
                <a:sym typeface="Wingdings" pitchFamily="2" charset="2"/>
              </a:rPr>
              <a:t> LXX Vulgate KJV/NIV/NRSV et al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Different ways to translate:  which one is right?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Do translators make mistakes:  </a:t>
            </a:r>
            <a:r>
              <a:rPr lang="en-US" sz="2800" dirty="0" err="1" smtClean="0"/>
              <a:t>Prov</a:t>
            </a:r>
            <a:r>
              <a:rPr lang="en-US" sz="2800" dirty="0" smtClean="0"/>
              <a:t> 26:23</a:t>
            </a:r>
            <a:br>
              <a:rPr lang="en-US" sz="2800" dirty="0" smtClean="0"/>
            </a:br>
            <a:r>
              <a:rPr lang="en-US" sz="2800" dirty="0" smtClean="0"/>
              <a:t>KJV: Burning lips and/with a wicked heart are like a potsherd covered with </a:t>
            </a:r>
            <a:r>
              <a:rPr lang="en-US" sz="2800" dirty="0" smtClean="0">
                <a:solidFill>
                  <a:srgbClr val="92D050"/>
                </a:solidFill>
              </a:rPr>
              <a:t>silver dross</a:t>
            </a:r>
            <a:r>
              <a:rPr lang="en-US" sz="2800" dirty="0" smtClean="0"/>
              <a:t>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New Discoveries:  1 Kgs 6:31 </a:t>
            </a:r>
            <a:r>
              <a:rPr lang="en-US" sz="2800" i="1" dirty="0" err="1" smtClean="0"/>
              <a:t>mezuzot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–5 recessed – Tel </a:t>
            </a:r>
            <a:r>
              <a:rPr lang="en-US" sz="2800" dirty="0" err="1" smtClean="0"/>
              <a:t>Qeiyafa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(BAR Aug 2015)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Does language change:  2 </a:t>
            </a:r>
            <a:r>
              <a:rPr lang="en-US" sz="2800" dirty="0" err="1" smtClean="0"/>
              <a:t>Cor</a:t>
            </a:r>
            <a:r>
              <a:rPr lang="en-US" sz="2800" dirty="0" smtClean="0"/>
              <a:t> 8:1 KJV: “We do you to wit of the grace of God bestowed on ….”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3352800"/>
            <a:ext cx="2161309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uiExpand="1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 anchor="b"/>
          <a:lstStyle/>
          <a:p>
            <a:pPr eaLnBrk="1" hangingPunct="1">
              <a:defRPr/>
            </a:pPr>
            <a:r>
              <a:rPr lang="en-US" sz="5400" b="1" dirty="0" smtClean="0"/>
              <a:t>Conclusions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30725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Better manuscript evidence than ever before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No major doctrine is affected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Realistic view on transmission and translation issues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Confidence in God’s word… benefit of plurality of translations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God speaks the language of the </a:t>
            </a:r>
            <a:r>
              <a:rPr lang="en-US" dirty="0" smtClean="0"/>
              <a:t>people  </a:t>
            </a:r>
            <a:endParaRPr lang="en-US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 Overview C-JU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Conquest</a:t>
            </a:r>
            <a:r>
              <a:rPr lang="en-US" dirty="0" smtClean="0"/>
              <a:t>:  Joshua/Jericho, tribes get land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Judges</a:t>
            </a:r>
            <a:r>
              <a:rPr lang="en-US" dirty="0" smtClean="0"/>
              <a:t>:  Deborah/Barak, Gideon, Jephthah, Samson, Samuel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United Monarchy</a:t>
            </a:r>
            <a:r>
              <a:rPr lang="en-US" dirty="0" smtClean="0"/>
              <a:t>:  Saul, </a:t>
            </a:r>
            <a:r>
              <a:rPr lang="en-US" u="sng" dirty="0" smtClean="0"/>
              <a:t>David</a:t>
            </a:r>
            <a:r>
              <a:rPr lang="en-US" dirty="0" smtClean="0"/>
              <a:t>, Solomon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81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 Overview  D-ERA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84786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Divided Monarchy</a:t>
            </a:r>
            <a:r>
              <a:rPr lang="en-US" dirty="0"/>
              <a:t>: Kings north all bad (Ahab); Kings of South some good </a:t>
            </a:r>
            <a:r>
              <a:rPr lang="en-US" dirty="0" smtClean="0"/>
              <a:t>(Hezekiah</a:t>
            </a:r>
            <a:r>
              <a:rPr lang="en-US" dirty="0"/>
              <a:t>, Josiah), </a:t>
            </a:r>
            <a:r>
              <a:rPr lang="en-US" dirty="0" smtClean="0"/>
              <a:t>Prophets, Assyria </a:t>
            </a:r>
            <a:r>
              <a:rPr lang="en-US" dirty="0" smtClean="0">
                <a:solidFill>
                  <a:srgbClr val="FFFF00"/>
                </a:solidFill>
              </a:rPr>
              <a:t>722</a:t>
            </a:r>
            <a:r>
              <a:rPr lang="en-US" dirty="0" smtClean="0"/>
              <a:t> BC and </a:t>
            </a:r>
            <a:r>
              <a:rPr lang="en-US" dirty="0"/>
              <a:t>Babylon </a:t>
            </a:r>
            <a:r>
              <a:rPr lang="en-US" dirty="0" smtClean="0">
                <a:solidFill>
                  <a:srgbClr val="FFFF00"/>
                </a:solidFill>
              </a:rPr>
              <a:t>586</a:t>
            </a:r>
            <a:r>
              <a:rPr lang="en-US" dirty="0" smtClean="0"/>
              <a:t> BC </a:t>
            </a:r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Exile</a:t>
            </a:r>
            <a:r>
              <a:rPr lang="en-US" dirty="0" smtClean="0"/>
              <a:t>: Judah to Babylon 70 years, temple destroyed, Daniel, Ezekiel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Return</a:t>
            </a:r>
            <a:r>
              <a:rPr lang="en-US" dirty="0" smtClean="0"/>
              <a:t>:  Ezra, Nehemiah, Esther, Jerusalem walls and temple rebuilt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Apocrypha</a:t>
            </a:r>
            <a:r>
              <a:rPr lang="en-US" dirty="0" smtClean="0"/>
              <a:t>: Maccabees and Antiochus Epiphanes, Persian</a:t>
            </a:r>
            <a:r>
              <a:rPr lang="en-US" dirty="0" smtClean="0">
                <a:sym typeface="Wingdings" panose="05000000000000000000" pitchFamily="2" charset="2"/>
              </a:rPr>
              <a:t> Greek Rome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809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OT Dates: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30725"/>
          </a:xfrm>
        </p:spPr>
        <p:txBody>
          <a:bodyPr/>
          <a:lstStyle/>
          <a:p>
            <a:r>
              <a:rPr lang="en-US" dirty="0" smtClean="0"/>
              <a:t> 2000 </a:t>
            </a:r>
            <a:r>
              <a:rPr lang="en-US" dirty="0"/>
              <a:t>BC </a:t>
            </a:r>
            <a:r>
              <a:rPr lang="en-US" dirty="0" smtClean="0"/>
              <a:t>	Abraham </a:t>
            </a:r>
          </a:p>
          <a:p>
            <a:r>
              <a:rPr lang="en-US" dirty="0" smtClean="0"/>
              <a:t> </a:t>
            </a:r>
            <a:r>
              <a:rPr lang="en-US" dirty="0"/>
              <a:t>1000 </a:t>
            </a:r>
            <a:r>
              <a:rPr lang="en-US" dirty="0" smtClean="0"/>
              <a:t>		David </a:t>
            </a:r>
          </a:p>
          <a:p>
            <a:r>
              <a:rPr lang="en-US" dirty="0" smtClean="0"/>
              <a:t>   722 		Northern kingdom scattered</a:t>
            </a:r>
            <a:br>
              <a:rPr lang="en-US" dirty="0" smtClean="0"/>
            </a:br>
            <a:r>
              <a:rPr lang="en-US" dirty="0" smtClean="0"/>
              <a:t>                               (Assyria)</a:t>
            </a:r>
          </a:p>
          <a:p>
            <a:r>
              <a:rPr lang="en-US" dirty="0" smtClean="0"/>
              <a:t>    586 		Judah exiled [temple/Babylon]</a:t>
            </a:r>
          </a:p>
          <a:p>
            <a:r>
              <a:rPr lang="en-US" dirty="0" smtClean="0"/>
              <a:t>    400 		end </a:t>
            </a:r>
            <a:r>
              <a:rPr lang="en-US" dirty="0"/>
              <a:t>of </a:t>
            </a:r>
            <a:r>
              <a:rPr lang="en-US" dirty="0" smtClean="0"/>
              <a:t>OT</a:t>
            </a:r>
          </a:p>
          <a:p>
            <a:r>
              <a:rPr lang="en-US" dirty="0">
                <a:solidFill>
                  <a:srgbClr val="FF0000"/>
                </a:solidFill>
              </a:rPr>
              <a:t>***</a:t>
            </a:r>
            <a:r>
              <a:rPr lang="en-US" dirty="0"/>
              <a:t> Summarize, significance, </a:t>
            </a:r>
            <a:r>
              <a:rPr lang="en-US" dirty="0" smtClean="0"/>
              <a:t>questions</a:t>
            </a:r>
          </a:p>
          <a:p>
            <a:r>
              <a:rPr lang="en-US" dirty="0" smtClean="0"/>
              <a:t>Bible-</a:t>
            </a:r>
            <a:r>
              <a:rPr lang="en-US" dirty="0" err="1" smtClean="0"/>
              <a:t>Robics</a:t>
            </a:r>
            <a:r>
              <a:rPr lang="en-US" dirty="0" smtClean="0"/>
              <a:t>: Genesis 1-25</a:t>
            </a:r>
            <a:endParaRPr lang="en-US" dirty="0"/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3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 lIns="92075" tIns="46038" rIns="92075" bIns="46038" anchor="b"/>
          <a:lstStyle/>
          <a:p>
            <a:pPr eaLnBrk="1" hangingPunct="1">
              <a:defRPr/>
            </a:pPr>
            <a:r>
              <a:rPr lang="en-US" sz="5400" b="1" dirty="0" smtClean="0"/>
              <a:t>Where &amp; how did we get </a:t>
            </a:r>
            <a:r>
              <a:rPr lang="en-US" sz="5400" b="1" smtClean="0"/>
              <a:t>the Bible?</a:t>
            </a:r>
            <a:endParaRPr lang="en-US" sz="5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Where did our Bible come from? 4 Step Process from God to us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Inspiration</a:t>
            </a:r>
            <a:r>
              <a:rPr lang="en-US" dirty="0" smtClean="0"/>
              <a:t>: God speaks to prophets, prophets speak to people, written down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Canonization</a:t>
            </a:r>
            <a:r>
              <a:rPr lang="en-US" dirty="0" smtClean="0"/>
              <a:t> – community collects sacred writings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Transmission</a:t>
            </a:r>
            <a:r>
              <a:rPr lang="en-US" dirty="0" smtClean="0"/>
              <a:t> – scribal copying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Translation</a:t>
            </a:r>
            <a:r>
              <a:rPr lang="en-US" dirty="0" smtClean="0"/>
              <a:t>:  Hebrew, Aramaic, Greek</a:t>
            </a:r>
            <a:r>
              <a:rPr lang="en-US" dirty="0" smtClean="0">
                <a:sym typeface="Wingdings" pitchFamily="2" charset="2"/>
              </a:rPr>
              <a:t> Eng.</a:t>
            </a:r>
          </a:p>
          <a:p>
            <a:pPr marL="0" indent="0" eaLnBrk="1" hangingPunct="1">
              <a:buNone/>
              <a:defRPr/>
            </a:pP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                                                           L. 1</a:t>
            </a:r>
            <a:endParaRPr lang="en-US" dirty="0" smtClean="0"/>
          </a:p>
        </p:txBody>
      </p:sp>
      <p:sp>
        <p:nvSpPr>
          <p:cNvPr id="2" name="Down Arrow 1"/>
          <p:cNvSpPr/>
          <p:nvPr/>
        </p:nvSpPr>
        <p:spPr bwMode="auto">
          <a:xfrm flipV="1">
            <a:off x="8153400" y="5029200"/>
            <a:ext cx="533400" cy="685800"/>
          </a:xfrm>
          <a:prstGeom prst="downArrow">
            <a:avLst/>
          </a:prstGeom>
          <a:solidFill>
            <a:srgbClr val="FFC000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 anchor="b"/>
          <a:lstStyle/>
          <a:p>
            <a:pPr eaLnBrk="1" hangingPunct="1">
              <a:defRPr/>
            </a:pPr>
            <a:r>
              <a:rPr lang="en-US" dirty="0" smtClean="0"/>
              <a:t>Does the Bible claim to be from God? Inspiration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1363" y="1600200"/>
            <a:ext cx="5405437" cy="4530725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dirty="0" smtClean="0"/>
              <a:t>2 Tim. 3:16 God-breathed</a:t>
            </a:r>
          </a:p>
          <a:p>
            <a:pPr eaLnBrk="1" hangingPunct="1">
              <a:defRPr/>
            </a:pPr>
            <a:r>
              <a:rPr lang="en-US" dirty="0" smtClean="0"/>
              <a:t>2 Peter 1:21 origin in God not man</a:t>
            </a:r>
          </a:p>
        </p:txBody>
      </p:sp>
      <p:sp>
        <p:nvSpPr>
          <p:cNvPr id="5124" name="Freeform 4"/>
          <p:cNvSpPr>
            <a:spLocks/>
          </p:cNvSpPr>
          <p:nvPr/>
        </p:nvSpPr>
        <p:spPr bwMode="auto">
          <a:xfrm>
            <a:off x="685800" y="1828800"/>
            <a:ext cx="2516188" cy="1754188"/>
          </a:xfrm>
          <a:custGeom>
            <a:avLst/>
            <a:gdLst>
              <a:gd name="T0" fmla="*/ 2147483647 w 1585"/>
              <a:gd name="T1" fmla="*/ 0 h 1105"/>
              <a:gd name="T2" fmla="*/ 0 w 1585"/>
              <a:gd name="T3" fmla="*/ 2147483647 h 1105"/>
              <a:gd name="T4" fmla="*/ 2147483647 w 1585"/>
              <a:gd name="T5" fmla="*/ 2147483647 h 1105"/>
              <a:gd name="T6" fmla="*/ 2147483647 w 1585"/>
              <a:gd name="T7" fmla="*/ 0 h 1105"/>
              <a:gd name="T8" fmla="*/ 0 60000 65536"/>
              <a:gd name="T9" fmla="*/ 0 60000 65536"/>
              <a:gd name="T10" fmla="*/ 0 60000 65536"/>
              <a:gd name="T11" fmla="*/ 0 60000 65536"/>
              <a:gd name="T12" fmla="*/ 0 w 1585"/>
              <a:gd name="T13" fmla="*/ 0 h 1105"/>
              <a:gd name="T14" fmla="*/ 1585 w 1585"/>
              <a:gd name="T15" fmla="*/ 1105 h 1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5" h="1105">
                <a:moveTo>
                  <a:pt x="871" y="0"/>
                </a:moveTo>
                <a:lnTo>
                  <a:pt x="0" y="1104"/>
                </a:lnTo>
                <a:lnTo>
                  <a:pt x="1584" y="1104"/>
                </a:lnTo>
                <a:lnTo>
                  <a:pt x="871" y="0"/>
                </a:lnTo>
              </a:path>
            </a:pathLst>
          </a:custGeom>
          <a:solidFill>
            <a:schemeClr val="tx2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447800" y="2819400"/>
            <a:ext cx="1136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Times New Roman" pitchFamily="18" charset="0"/>
              </a:rPr>
              <a:t>God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5070</TotalTime>
  <Words>1246</Words>
  <Application>Microsoft Office PowerPoint</Application>
  <PresentationFormat>On-screen Show (4:3)</PresentationFormat>
  <Paragraphs>167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HebrewTh</vt:lpstr>
      <vt:lpstr>Times New Roman</vt:lpstr>
      <vt:lpstr>Wingdings</vt:lpstr>
      <vt:lpstr>Beam</vt:lpstr>
      <vt:lpstr>Old Testament History, Literature, and Theology</vt:lpstr>
      <vt:lpstr>Is there a God?  Why would you believe that? </vt:lpstr>
      <vt:lpstr>Old Testament Overview</vt:lpstr>
      <vt:lpstr>OT Overview C-JU </vt:lpstr>
      <vt:lpstr>OT Overview  D-ERA </vt:lpstr>
      <vt:lpstr>Five OT Dates:</vt:lpstr>
      <vt:lpstr>Where &amp; how did we get the Bible?</vt:lpstr>
      <vt:lpstr>Where did our Bible come from? 4 Step Process from God to us</vt:lpstr>
      <vt:lpstr>Does the Bible claim to be from God? Inspiration</vt:lpstr>
      <vt:lpstr>External Corroboration</vt:lpstr>
      <vt:lpstr>Inspiration Processes</vt:lpstr>
      <vt:lpstr>PowerPoint Presentation</vt:lpstr>
      <vt:lpstr>PowerPoint Presentation</vt:lpstr>
      <vt:lpstr>Canonization </vt:lpstr>
      <vt:lpstr>Criterion of Canonization</vt:lpstr>
      <vt:lpstr>Canonization Process</vt:lpstr>
      <vt:lpstr>Tanakh: Torah, Nebi’im; Kethubim—24 books</vt:lpstr>
      <vt:lpstr>Levels of “Canonization” </vt:lpstr>
      <vt:lpstr>Transmission – Did God use flawed processes to preserve His word?</vt:lpstr>
      <vt:lpstr>1 Sam 13:1 Age of Saul?</vt:lpstr>
      <vt:lpstr>Other major Textual variants</vt:lpstr>
      <vt:lpstr>Scribal errors: Internal Evidence</vt:lpstr>
      <vt:lpstr>Text Criticism: External </vt:lpstr>
      <vt:lpstr>Bar mitzvah Torah Scroll</vt:lpstr>
      <vt:lpstr>PowerPoint Presentation</vt:lpstr>
      <vt:lpstr>PowerPoint Presentation</vt:lpstr>
      <vt:lpstr>PowerPoint Presentation</vt:lpstr>
      <vt:lpstr>Numbers 6:24ff – Lord bless </vt:lpstr>
      <vt:lpstr>PowerPoint Presentation</vt:lpstr>
      <vt:lpstr>Literary Factors</vt:lpstr>
      <vt:lpstr>Translation Theory</vt:lpstr>
      <vt:lpstr>Proverbs 10:5 KJV</vt:lpstr>
      <vt:lpstr>Proverbs 10:5 NIV</vt:lpstr>
      <vt:lpstr>Proverbs 10:5 NLT</vt:lpstr>
      <vt:lpstr>Translation Theory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&amp; how did we get the Bible</dc:title>
  <dc:creator>Ted Hildebrandt</dc:creator>
  <cp:lastModifiedBy>Ted Hildebrandt</cp:lastModifiedBy>
  <cp:revision>252</cp:revision>
  <dcterms:created xsi:type="dcterms:W3CDTF">1995-06-17T23:31:02Z</dcterms:created>
  <dcterms:modified xsi:type="dcterms:W3CDTF">2020-01-23T17:48:10Z</dcterms:modified>
</cp:coreProperties>
</file>