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256" r:id="rId2"/>
    <p:sldId id="296" r:id="rId3"/>
    <p:sldId id="263" r:id="rId4"/>
    <p:sldId id="261" r:id="rId5"/>
    <p:sldId id="294" r:id="rId6"/>
    <p:sldId id="265" r:id="rId7"/>
    <p:sldId id="267" r:id="rId8"/>
    <p:sldId id="264" r:id="rId9"/>
    <p:sldId id="293" r:id="rId10"/>
    <p:sldId id="269" r:id="rId11"/>
    <p:sldId id="271" r:id="rId12"/>
    <p:sldId id="272" r:id="rId13"/>
    <p:sldId id="266" r:id="rId14"/>
    <p:sldId id="262" r:id="rId15"/>
    <p:sldId id="273" r:id="rId16"/>
    <p:sldId id="274" r:id="rId17"/>
    <p:sldId id="276" r:id="rId18"/>
    <p:sldId id="277" r:id="rId19"/>
    <p:sldId id="279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d Hildebrandt" initials="TH" lastIdx="1" clrIdx="0">
    <p:extLst>
      <p:ext uri="{19B8F6BF-5375-455C-9EA6-DF929625EA0E}">
        <p15:presenceInfo xmlns:p15="http://schemas.microsoft.com/office/powerpoint/2012/main" userId="S-1-5-21-220523388-1715567821-839522115-11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25" autoAdjust="0"/>
    <p:restoredTop sz="94664" autoAdjust="0"/>
  </p:normalViewPr>
  <p:slideViewPr>
    <p:cSldViewPr snapToGrid="0">
      <p:cViewPr varScale="1">
        <p:scale>
          <a:sx n="103" d="100"/>
          <a:sy n="103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81CBE-F5EB-4D2E-87BD-D2E973B88E91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E2046-23BC-4837-83C7-08DB54767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9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  for the audio:  insert audio set “on click” and then under “Timing” pick triggers and pick</a:t>
            </a:r>
          </a:p>
          <a:p>
            <a:r>
              <a:rPr lang="en-US" dirty="0" smtClean="0"/>
              <a:t>the box you want users to click to be the play trigger (Greek words in 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2046-23BC-4837-83C7-08DB547675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3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D8B3DB3-9A7C-4EB6-8946-1CE9E520EE8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266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A32A80-F04A-4017-B266-84D866BB49FE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9830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  for the audio:  insert audio set “on click” and then under “Timing” pick triggers and pick</a:t>
            </a:r>
          </a:p>
          <a:p>
            <a:r>
              <a:rPr lang="en-US" dirty="0" smtClean="0"/>
              <a:t>the box you want users to click to be the play trigger (Greek words in 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2046-23BC-4837-83C7-08DB547675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1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7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7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4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261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20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5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0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4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4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2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7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0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8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EE283D4-F352-406D-8B80-71953E7E272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68E6-0132-49BE-A8DC-5D5C99CA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57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9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" Target="slide11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slide" Target="slide14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slide" Target="slide15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slide" Target="slide16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openxmlformats.org/officeDocument/2006/relationships/slide" Target="slide17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.png"/><Relationship Id="rId5" Type="http://schemas.openxmlformats.org/officeDocument/2006/relationships/slide" Target="slide18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hyperlink" Target="https://youtu.be/3gaeIUsPJ-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.png"/><Relationship Id="rId5" Type="http://schemas.openxmlformats.org/officeDocument/2006/relationships/slide" Target="slide19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.png"/><Relationship Id="rId5" Type="http://schemas.openxmlformats.org/officeDocument/2006/relationships/slide" Target="slide21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.png"/><Relationship Id="rId5" Type="http://schemas.openxmlformats.org/officeDocument/2006/relationships/slide" Target="slide2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6.png"/><Relationship Id="rId5" Type="http://schemas.openxmlformats.org/officeDocument/2006/relationships/slide" Target="slide24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.png"/><Relationship Id="rId5" Type="http://schemas.openxmlformats.org/officeDocument/2006/relationships/slide" Target="slide25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6.png"/><Relationship Id="rId5" Type="http://schemas.openxmlformats.org/officeDocument/2006/relationships/slide" Target="slide26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slide" Target="slide27.xml"/><Relationship Id="rId5" Type="http://schemas.openxmlformats.org/officeDocument/2006/relationships/slide" Target="slide29.xml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6.png"/><Relationship Id="rId5" Type="http://schemas.openxmlformats.org/officeDocument/2006/relationships/slide" Target="slide28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slide" Target="slide29.xml"/><Relationship Id="rId5" Type="http://schemas.openxmlformats.org/officeDocument/2006/relationships/slide" Target="slide31.xml"/><Relationship Id="rId4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slide" Target="slide30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slide" Target="slide8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2156" y="1504603"/>
            <a:ext cx="8429619" cy="2183810"/>
          </a:xfrm>
        </p:spPr>
        <p:txBody>
          <a:bodyPr/>
          <a:lstStyle/>
          <a:p>
            <a:r>
              <a:rPr lang="en-US" dirty="0" smtClean="0"/>
              <a:t>29 Greek Chants to Greek Mastery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642" y="4627751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Mastering New Testament Greek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Ted Hildebrandt   © 2019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378" y="3688413"/>
            <a:ext cx="37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Greek to play chant </a:t>
            </a:r>
            <a:r>
              <a:rPr lang="en-US" dirty="0" smtClean="0"/>
              <a:t>audio</a:t>
            </a:r>
          </a:p>
          <a:p>
            <a:r>
              <a:rPr lang="en-US" dirty="0" smtClean="0"/>
              <a:t>      Quick Chants only Version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3" action="ppaction://hlinksldjump"/>
              </a:rPr>
              <a:t>Next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909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79417" y="645621"/>
            <a:ext cx="8670176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#8: Future Middle Indicative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83080" y="1831571"/>
            <a:ext cx="9144000" cy="4114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λύσομαι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     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όμεθα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ῃ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εσθε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εται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    		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ονται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will loose (for myself)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loose (for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									ourselves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b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08_Quick_Chant_8_FutureMiddleInd_of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07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396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47899" y="602646"/>
            <a:ext cx="9800705" cy="708025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cs typeface="Times New Roman" panose="02020603050405020304" pitchFamily="18" charset="0"/>
              </a:rPr>
              <a:t>Chant #9: Imperfect </a:t>
            </a:r>
            <a:r>
              <a:rPr lang="en-US" altLang="en-US" sz="4000" b="1" dirty="0">
                <a:cs typeface="Times New Roman" panose="02020603050405020304" pitchFamily="18" charset="0"/>
              </a:rPr>
              <a:t>Active 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Ind. of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 </a:t>
            </a:r>
            <a:r>
              <a:rPr lang="el-GR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λύω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946276"/>
            <a:ext cx="8256588" cy="235971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ἐλυον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was loosing,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09_Quick_Chant_9_ImperfectActiveInd_of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706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835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9952" y="564169"/>
            <a:ext cx="9892148" cy="76835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cs typeface="Times New Roman" panose="02020603050405020304" pitchFamily="18" charset="0"/>
              </a:rPr>
              <a:t>Chant #10: Imperfect Middle/Passive </a:t>
            </a:r>
            <a:r>
              <a:rPr lang="en-US" altLang="en-US" dirty="0" smtClean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868978" y="1943793"/>
            <a:ext cx="9186949" cy="434894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ἐλυόμην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ετο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ομεθα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εσθε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οντο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being loosed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0_Quick_Chant_10_ImperfectMiddleInd_of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600" y="699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13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8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4594" y="572857"/>
            <a:ext cx="7772400" cy="76835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cs typeface="Times New Roman" panose="02020603050405020304" pitchFamily="18" charset="0"/>
              </a:rPr>
              <a:t>Chant #11: Imperfect</a:t>
            </a:r>
            <a:r>
              <a:rPr lang="en-US" altLang="en-US" dirty="0" smtClean="0">
                <a:cs typeface="Times New Roman" panose="02020603050405020304" pitchFamily="18" charset="0"/>
              </a:rPr>
              <a:t> </a:t>
            </a:r>
            <a:r>
              <a:rPr lang="el-GR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εἰμί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cs typeface="Times New Roman" panose="02020603050405020304" pitchFamily="18" charset="0"/>
              </a:rPr>
              <a:t>      </a:t>
            </a:r>
            <a:endParaRPr lang="en-US" altLang="en-US" b="1" dirty="0" smtClean="0">
              <a:cs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>
          <a:xfrm>
            <a:off x="2302625" y="1773382"/>
            <a:ext cx="7772400" cy="4114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ἤμην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ἦμεν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ἦς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ἦτε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ἦν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ἦσαν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was, you were, he/she/it was…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1_Quick_Chant_11_Imperfect_of_Ei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694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43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300" y="647296"/>
            <a:ext cx="8064728" cy="7683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cs typeface="Times New Roman" panose="02020603050405020304" pitchFamily="18" charset="0"/>
              </a:rPr>
              <a:t>Chant #12: Third Declension Nouns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600200"/>
            <a:ext cx="8936182" cy="487680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χαρίς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ὄνομα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πίστις</a:t>
            </a:r>
            <a:r>
              <a:rPr lang="en-US" alt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ὄνομα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πίστις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χάριτος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ὀνόματος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πίστεως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χάριτι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ὀνόματι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πίστει</a:t>
            </a:r>
            <a:endParaRPr lang="en-US" alt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χάριτα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ὄνομα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πίστιν</a:t>
            </a:r>
            <a:endParaRPr lang="en-US" alt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χάριτες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ὀνόματα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πίστεις</a:t>
            </a:r>
            <a:endParaRPr lang="en-US" alt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χαρίτων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ὀνομάτων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πίστεων</a:t>
            </a:r>
            <a:endParaRPr lang="en-US" alt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χάρισι(ν)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ὀνόμασι(ν)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πίστεσι(ν)</a:t>
            </a:r>
            <a:endParaRPr lang="en-US" alt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χάριτας   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ὀνόματα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l-GR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πίστεις</a:t>
            </a:r>
            <a:r>
              <a:rPr lang="en-US" alt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2_Quick_Chant_12_Third_Declension_Nouns_Xaris_Onoma_Pist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94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548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0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3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5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7523" y="642851"/>
            <a:ext cx="8887691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#13: Second Aorist Active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752600"/>
            <a:ext cx="7772400" cy="4038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ἔλαβον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took/received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3_Quick_Chant_13_Second_Aorist_ActiveInd_lamban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69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586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9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0170" y="626225"/>
            <a:ext cx="8746375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#14: Second Aorist Middle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864822" y="2029690"/>
            <a:ext cx="8458200" cy="4114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ἐγενόμην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ου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ετο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ομεθα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εσθε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οντο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became, you became…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4_Quick_Chant_14_Second_Aorist_MiddleInd_gino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5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34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0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84864" y="638811"/>
            <a:ext cx="6950823" cy="6413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#15: First </a:t>
            </a:r>
            <a:r>
              <a:rPr lang="en-US" altLang="en-US" sz="3600" b="1" dirty="0"/>
              <a:t>Aorist Active 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694411" y="1963189"/>
            <a:ext cx="7772400" cy="301613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Learn: </a:t>
            </a:r>
            <a:r>
              <a:rPr lang="el-GR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ἔλυσα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loosed…  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--, 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μεν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τε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5_Quick_Chant_15_First_Aorist_Active_Ind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702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078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2364" y="626977"/>
            <a:ext cx="7772400" cy="6413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#16: First </a:t>
            </a:r>
            <a:r>
              <a:rPr lang="en-US" altLang="en-US" sz="3600" b="1" dirty="0"/>
              <a:t>Aorist </a:t>
            </a:r>
            <a:r>
              <a:rPr lang="en-US" altLang="en-US" sz="3600" b="1" dirty="0" smtClean="0"/>
              <a:t>Middle </a:t>
            </a:r>
            <a:endParaRPr lang="en-US" altLang="en-US" sz="3600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787236" y="1920240"/>
            <a:ext cx="9260378" cy="22444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Learn: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ἐλυσάμην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loosed for myself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-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ατο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-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αμεθα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-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ασθε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-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αντο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6_Quick_Chant_16_First_Aorist_Middle_Ind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764" y="698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028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4151" y="627286"/>
            <a:ext cx="7179684" cy="902257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#17: First Aorist Passives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>
          <a:xfrm>
            <a:off x="1895301" y="1865920"/>
            <a:ext cx="8458200" cy="268114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3600" dirty="0" smtClean="0">
                <a:latin typeface="+mj-lt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ἐλύθην,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-ν,  -ς,  --,   -μεν,  -τε,  -σαν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dirty="0">
                <a:latin typeface="Greekth" pitchFamily="18" charset="0"/>
              </a:rPr>
              <a:t>	</a:t>
            </a:r>
            <a:endParaRPr lang="en-US" sz="4000" dirty="0" smtClean="0">
              <a:latin typeface="Greekth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loosed, you were loosed…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7_Quick_Chant_17_First_Aorist_Passive_Ind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5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1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3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4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460" y="635598"/>
            <a:ext cx="3334218" cy="752138"/>
          </a:xfrm>
        </p:spPr>
        <p:txBody>
          <a:bodyPr/>
          <a:lstStyle/>
          <a:p>
            <a:r>
              <a:rPr lang="en-US" sz="3600" b="1" dirty="0" smtClean="0"/>
              <a:t>Alphabet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84556"/>
            <a:ext cx="9987822" cy="4356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    β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    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     ε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  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    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  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 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   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     Δ     Ε     Ζ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  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    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Gamma Delta Epsilon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Zeta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 Theta Iota Kappa Lambda Mu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Nu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Xsi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     τ     υ   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 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 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    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 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   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  Χ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Ψ </a:t>
            </a:r>
            <a:r>
              <a:rPr lang="en-US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Ω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Omicron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    Rho    Sigma   Tau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Upsilon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Chi    Psi   Omega</a:t>
            </a:r>
          </a:p>
          <a:p>
            <a:pPr marL="0" indent="0">
              <a:buNone/>
            </a:pPr>
            <a:r>
              <a:rPr lang="el-GR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https://youtu.be/3gaeIUsPJ-Y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7" name="00_Alphab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0323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57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5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326" y="627286"/>
            <a:ext cx="9404723" cy="902257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#18:  Future </a:t>
            </a:r>
            <a:r>
              <a:rPr lang="en-US" altLang="en-US" sz="3600" b="1" dirty="0"/>
              <a:t>Passive Indicatives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>
          <a:xfrm>
            <a:off x="1979093" y="1921337"/>
            <a:ext cx="7974012" cy="294160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λυθήσομαι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-ῃ, -εται, -ομεθα, -εσθε, -ονται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eaLnBrk="1" hangingPunct="1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loosed, you will be loosed…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8_Quick_Chant_18_Future_Passive_Ind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46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332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8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4832" y="643911"/>
            <a:ext cx="9404723" cy="877318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#19: Perfect Active Paradigm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834832" y="1911603"/>
            <a:ext cx="8946541" cy="249414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λέλυκα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--, -ς, -ε,    -μεν, -τε, -ασι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loosed, you have loosed…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19_Quick_Chant_19_Perfect_Active_Ind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7593" y="713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068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9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85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6168" y="635923"/>
            <a:ext cx="9290858" cy="760615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#20: Perfect Middle/Passive Ind.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641476"/>
            <a:ext cx="8382000" cy="49879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λέλυμαι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-σαι, -ται,    -μεθα, -σθε, -νται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been loosed</a:t>
            </a: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Translate M/P as passives usually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0_Quick_Chant_20_Perfect_Middle_Passive_Ind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6300" y="6874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63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0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88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906" y="576349"/>
            <a:ext cx="9541625" cy="8382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Chant #21: Present Active Participle</a:t>
            </a:r>
            <a:endParaRPr lang="en-US" altLang="en-US" sz="4000" b="1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676399" y="1981200"/>
            <a:ext cx="9554095" cy="4028902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 Active Participle 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3                     1                3</a:t>
            </a:r>
          </a:p>
          <a:p>
            <a:pPr marL="0" indent="0" eaLnBrk="1" hangingPunct="1">
              <a:buNone/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λύων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λύουσα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λῦον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λύοντος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λύουσης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λύοντος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While loosing,  one loosing, the soldier loosing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1_Quick_Chant_21_Present_Active_Participles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16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0454" y="606829"/>
            <a:ext cx="10715106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 smtClean="0"/>
              <a:t>Chant #22:  Aorist Active/Passive Participles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847898" y="1501830"/>
            <a:ext cx="10781608" cy="5140039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Aorist Active    3-1-3 </a:t>
            </a: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Nom.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λύσας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λύσασα 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λύσαν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Gen.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λύσαντος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λυσάσης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λύσαντος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loosing,  one loosed,  the soldier who loosed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Aorist Passive   3-1-3</a:t>
            </a:r>
          </a:p>
          <a:p>
            <a:pPr marL="0" indent="0" eaLnBrk="1" hangingPunct="1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Nom.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λυθείς 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λυθεῖσα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λυθέν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Gen.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λυθέντος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λυθείσης 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λυθέντος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After being loosed, one being loosed…</a:t>
            </a:r>
          </a:p>
          <a:p>
            <a:pPr eaLnBrk="1" hangingPunct="1">
              <a:defRPr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3" name="22_Quick_Chant_22_Aorist_Active_Passive_Participles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9700" y="712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325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8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92930" y="635924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#23: Perfect Participles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147156" y="1722120"/>
            <a:ext cx="10310553" cy="3764280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Perfect  Active  Participles</a:t>
            </a:r>
            <a:r>
              <a:rPr lang="en-US" alt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3         	     1     		     3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λελυκώς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λελυκυῖα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λελυκός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λελυκότος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λελυκυίας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λελυκότος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having loosed, one who has loosed…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3_Quick_Chant_23_Perfect_Active_Participles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9000" y="699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8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634" y="639956"/>
            <a:ext cx="7762139" cy="90621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#24: Infinitive endings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56210" y="2090364"/>
            <a:ext cx="9142615" cy="3903112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Present:        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ειν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εσθαι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eaLnBrk="1" hangingPunct="1"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Aorist: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εῖν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εσθαι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ῆναι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eaLnBrk="1" hangingPunct="1"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Aorist: 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αι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ασθαι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ῆναι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eaLnBrk="1" hangingPunct="1"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Perfect:              </a:t>
            </a:r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σθαι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to loose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4_Quick_Chant_24_Infinitives_End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17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125778" y="635598"/>
            <a:ext cx="7533613" cy="877318"/>
          </a:xfrm>
        </p:spPr>
        <p:txBody>
          <a:bodyPr/>
          <a:lstStyle/>
          <a:p>
            <a:r>
              <a:rPr lang="en-US" altLang="en-US" sz="3600" b="1" dirty="0" smtClean="0"/>
              <a:t>Chant #25: Subjunctive Chants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λύω, λύῃς, λύῃ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λύωμεν, λύητε, λύωσι(ν) 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PM/P S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λύωμαι, -ῃ, -ηται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-ωμεθα, -ησθε, -ωνται 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loose…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5_Qucik_Chant_25_Subjunctive_Present_Active_Middle_Passive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17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046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37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268" y="628996"/>
            <a:ext cx="9268691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#26: Imperative ending tap dance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087583" y="1634836"/>
            <a:ext cx="9261764" cy="44196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Imperative  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-ε,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-τω,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-τε,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-τωσαν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(Active)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-ου,    -σθω,    -σθε,     -σθωσαν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(M/Pas)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Aorist Imperative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-ν,       -τω,       -τε,       -τωσαν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(Active)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-αι,      -σθω,    -σθε,     -σθωσαν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(Mid)</a:t>
            </a:r>
            <a:b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-τι,       -τω,       -τε,       -τωσαν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(Pas)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6_Quick_Chant_26_Imperative_End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3500" y="694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02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0858" y="645621"/>
            <a:ext cx="8279477" cy="817418"/>
          </a:xfrm>
        </p:spPr>
        <p:txBody>
          <a:bodyPr/>
          <a:lstStyle/>
          <a:p>
            <a:r>
              <a:rPr lang="en-US" altLang="en-US" sz="3600" b="1" dirty="0" smtClean="0"/>
              <a:t>Chant #27:  </a:t>
            </a:r>
            <a:r>
              <a:rPr lang="el-GR" altLang="en-US" sz="3600" b="1" dirty="0"/>
              <a:t>-</a:t>
            </a:r>
            <a:r>
              <a:rPr lang="el-GR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μι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Verbs </a:t>
            </a:r>
            <a:r>
              <a:rPr lang="el-GR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διδωμι</a:t>
            </a:r>
            <a:r>
              <a:rPr lang="en-US" altLang="en-US" sz="3600" b="1" dirty="0" smtClean="0">
                <a:latin typeface="Greekth" panose="02020803070505020304" pitchFamily="18" charset="0"/>
              </a:rPr>
              <a:t> </a:t>
            </a:r>
            <a:r>
              <a:rPr lang="en-US" altLang="en-US" sz="3600" b="1" dirty="0" smtClean="0"/>
              <a:t>– I give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1670858" y="2098963"/>
            <a:ext cx="8915400" cy="2938549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l-GR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διδωμι</a:t>
            </a:r>
            <a:br>
              <a:rPr lang="el-GR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-μι, -ς, -σι     -μεν,-τε, -ασι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Spanish endings: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l-GR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7_Quick_Chant_27_Mi_Verbs_didw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0700" y="702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296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3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5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6458" y="655609"/>
            <a:ext cx="9634451" cy="7683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cs typeface="Times New Roman" panose="02020603050405020304" pitchFamily="18" charset="0"/>
              </a:rPr>
              <a:t>Chant #1 Present Active Ind. Verb Chant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3189807" y="2036293"/>
            <a:ext cx="7051473" cy="419548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λύομεν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λύεις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λύετε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λύει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λύουσι(ν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loose, you loose, he/she/it looses…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_Quick_Chant_1_PAI_Verb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7053" y="6858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9807" y="1360794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Greek to play chant audio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 action="ppaction://hlinksldjump"/>
              </a:rPr>
              <a:t>Previous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57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1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2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5194" y="635598"/>
            <a:ext cx="9331846" cy="694438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#28: Counting to 10 and beyond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613333" y="1579418"/>
            <a:ext cx="8361939" cy="469669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εἷς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       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ἕξ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δύο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              </a:t>
            </a:r>
            <a:r>
              <a:rPr lang="el-G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ἑπτά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τρεῖς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      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ὀκτώ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8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τέσσαρες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4      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ἐννέα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9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πέντε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          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δέκα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10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ἑκατόν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χίλιας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1000   </a:t>
            </a:r>
            <a:r>
              <a:rPr lang="el-G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δώδεκα        12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8_Quick_Chant_28_Counting_to_Ten_and_Beyo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78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5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7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7694" y="642851"/>
            <a:ext cx="11371811" cy="762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#29:  Genitive-TP ROADS, Dative- II LIST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648393" y="1438102"/>
            <a:ext cx="5295208" cy="4854633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ime 	–  within which 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ossessive – God's glory 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elational –  brother of John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bjective 	–  blasphemy of 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God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gency 	– taught by God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escriptive – temple of his 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body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ubjective – lust of the flesh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882517" y="1438102"/>
            <a:ext cx="6062874" cy="403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ndirect object:  He gave it to him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nterest:     store for yourselves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ocation:    in a small boat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nstrumental:   saved by grace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phere:    knew in his spirit</a:t>
            </a:r>
            <a:b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ime: point of time-on third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79424" y="6110751"/>
            <a:ext cx="175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78706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29_Quick_Chant_29_Genitive_Dative_Revisited_TPRoads_IILi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8500" y="6908590"/>
            <a:ext cx="609600" cy="609600"/>
          </a:xfrm>
          <a:prstGeom prst="rect">
            <a:avLst/>
          </a:prstGeom>
        </p:spPr>
      </p:pic>
      <p:pic>
        <p:nvPicPr>
          <p:cNvPr id="3" name="29_Quick_Chant_29_Genitive_Dative_Revisited_TPRoads_IILi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6870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370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27"/>
                  </p:tgtEl>
                </p:cond>
              </p:nextCondLst>
            </p:seq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2156" y="345233"/>
            <a:ext cx="8429619" cy="334318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End of</a:t>
            </a:r>
            <a:br>
              <a:rPr lang="en-US" dirty="0" smtClean="0"/>
            </a:br>
            <a:r>
              <a:rPr lang="en-US" dirty="0" smtClean="0"/>
              <a:t>29 Greek Chants to Greek Mastery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6642" y="4627751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Mastering New Testament Greek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Ted Hildebrandt   © 2019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378" y="3688413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Greek to play chant audio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0269" y="6110751"/>
            <a:ext cx="371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3" action="ppaction://hlinksldjump"/>
              </a:rPr>
              <a:t>Back to the Beginning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Previous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29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6547" y="642851"/>
            <a:ext cx="7964979" cy="845128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Chant #2:  2-1-2 Noun Paradigm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222500" y="1219200"/>
            <a:ext cx="7772400" cy="5638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cs typeface="Times New Roman" panose="02020603050405020304" pitchFamily="18" charset="0"/>
              </a:rPr>
              <a:t>      2                            1                               2</a:t>
            </a: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λόγος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γραφή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ἱερόν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λόγου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γραφῆς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ἱεροῦ 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λόγῳ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γραφῇ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ἱερῷ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λόγον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γραφήν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ἱερόν 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λόγοι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γραφαί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ἱερά 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λόγων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γραφῶν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ἱερῶν 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λόγοις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γραφαῖς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ἱεροῖς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λόγους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γραφάς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ἱερά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2_Quick_Chant_2_2_1_2_Nouns_logos_graphe_ier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9782" y="687144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 action="ppaction://hlinksldjump"/>
              </a:rPr>
              <a:t>Previous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04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7100" y="228599"/>
            <a:ext cx="6594764" cy="709196"/>
          </a:xfrm>
        </p:spPr>
        <p:txBody>
          <a:bodyPr/>
          <a:lstStyle/>
          <a:p>
            <a:r>
              <a:rPr lang="en-US" sz="3600" b="1" dirty="0" smtClean="0">
                <a:latin typeface="Times New Roman" pitchFamily="18" charset="0"/>
              </a:rPr>
              <a:t>Chant #3: </a:t>
            </a:r>
            <a:r>
              <a:rPr lang="en-US" sz="3600" b="1" dirty="0" err="1" smtClean="0">
                <a:latin typeface="Times New Roman" pitchFamily="18" charset="0"/>
              </a:rPr>
              <a:t>Preping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</a:rPr>
              <a:t>Prepositions</a:t>
            </a: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4114800" y="1524000"/>
            <a:ext cx="3962400" cy="396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36431" y="879751"/>
            <a:ext cx="9144000" cy="5988667"/>
            <a:chOff x="1636431" y="879751"/>
            <a:chExt cx="9144000" cy="5988667"/>
          </a:xfrm>
        </p:grpSpPr>
        <p:sp>
          <p:nvSpPr>
            <p:cNvPr id="53271" name="Text Box 23"/>
            <p:cNvSpPr txBox="1">
              <a:spLocks noChangeArrowheads="1"/>
            </p:cNvSpPr>
            <p:nvPr/>
          </p:nvSpPr>
          <p:spPr bwMode="auto">
            <a:xfrm>
              <a:off x="5315309" y="879751"/>
              <a:ext cx="19812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l-G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ἐπί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(on)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636431" y="1447800"/>
              <a:ext cx="9144000" cy="5420618"/>
              <a:chOff x="1636431" y="1447800"/>
              <a:chExt cx="9144000" cy="5420618"/>
            </a:xfrm>
          </p:grpSpPr>
          <p:grpSp>
            <p:nvGrpSpPr>
              <p:cNvPr id="53281" name="Group 33"/>
              <p:cNvGrpSpPr>
                <a:grpSpLocks/>
              </p:cNvGrpSpPr>
              <p:nvPr/>
            </p:nvGrpSpPr>
            <p:grpSpPr bwMode="auto">
              <a:xfrm>
                <a:off x="1636431" y="1538289"/>
                <a:ext cx="3810000" cy="1438275"/>
                <a:chOff x="0" y="969"/>
                <a:chExt cx="2400" cy="906"/>
              </a:xfrm>
            </p:grpSpPr>
            <p:sp>
              <p:nvSpPr>
                <p:cNvPr id="5325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25" y="1171"/>
                  <a:ext cx="1344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πρός</a:t>
                  </a:r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(to)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5325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84" y="969"/>
                  <a:ext cx="1623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Accusative (towards)</a:t>
                  </a:r>
                </a:p>
              </p:txBody>
            </p:sp>
            <p:sp>
              <p:nvSpPr>
                <p:cNvPr id="53255" name="Line 7"/>
                <p:cNvSpPr>
                  <a:spLocks noChangeShapeType="1"/>
                </p:cNvSpPr>
                <p:nvPr/>
              </p:nvSpPr>
              <p:spPr bwMode="auto">
                <a:xfrm>
                  <a:off x="1344" y="1392"/>
                  <a:ext cx="52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325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0" y="1507"/>
                  <a:ext cx="1296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εἰς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dirty="0">
                      <a:latin typeface="Times New Roman" pitchFamily="18" charset="0"/>
                      <a:cs typeface="Times New Roman" panose="02020603050405020304" pitchFamily="18" charset="0"/>
                    </a:rPr>
                    <a:t>(into</a:t>
                  </a:r>
                  <a:r>
                    <a:rPr lang="en-US" sz="3200" dirty="0">
                      <a:latin typeface="Times New Roman" pitchFamily="18" charset="0"/>
                    </a:rPr>
                    <a:t>)</a:t>
                  </a:r>
                  <a:endParaRPr lang="en-US" sz="3200" dirty="0">
                    <a:latin typeface="Greekth" pitchFamily="18" charset="0"/>
                  </a:endParaRPr>
                </a:p>
              </p:txBody>
            </p:sp>
            <p:sp>
              <p:nvSpPr>
                <p:cNvPr id="53257" name="Line 9"/>
                <p:cNvSpPr>
                  <a:spLocks noChangeShapeType="1"/>
                </p:cNvSpPr>
                <p:nvPr/>
              </p:nvSpPr>
              <p:spPr bwMode="auto">
                <a:xfrm>
                  <a:off x="1296" y="1728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3285" name="Group 37"/>
              <p:cNvGrpSpPr>
                <a:grpSpLocks/>
              </p:cNvGrpSpPr>
              <p:nvPr/>
            </p:nvGrpSpPr>
            <p:grpSpPr bwMode="auto">
              <a:xfrm>
                <a:off x="5638800" y="2909888"/>
                <a:ext cx="1447800" cy="869950"/>
                <a:chOff x="2592" y="1833"/>
                <a:chExt cx="912" cy="548"/>
              </a:xfrm>
            </p:grpSpPr>
            <p:sp>
              <p:nvSpPr>
                <p:cNvPr id="5325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592" y="2016"/>
                  <a:ext cx="91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ἐν</a:t>
                  </a:r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(in)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5326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636" y="1833"/>
                  <a:ext cx="843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Dative (in)</a:t>
                  </a:r>
                </a:p>
              </p:txBody>
            </p:sp>
          </p:grpSp>
          <p:grpSp>
            <p:nvGrpSpPr>
              <p:cNvPr id="53282" name="Group 34"/>
              <p:cNvGrpSpPr>
                <a:grpSpLocks/>
              </p:cNvGrpSpPr>
              <p:nvPr/>
            </p:nvGrpSpPr>
            <p:grpSpPr bwMode="auto">
              <a:xfrm>
                <a:off x="6132231" y="1447800"/>
                <a:ext cx="4648200" cy="2057400"/>
                <a:chOff x="2832" y="912"/>
                <a:chExt cx="2928" cy="1296"/>
              </a:xfrm>
            </p:grpSpPr>
            <p:sp>
              <p:nvSpPr>
                <p:cNvPr id="5326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368" y="1200"/>
                  <a:ext cx="1392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ἀπό </a:t>
                  </a:r>
                  <a:r>
                    <a:rPr lang="en-US" sz="3200" dirty="0">
                      <a:latin typeface="Times New Roman" pitchFamily="18" charset="0"/>
                      <a:cs typeface="Times New Roman" panose="02020603050405020304" pitchFamily="18" charset="0"/>
                    </a:rPr>
                    <a:t>(from)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696" y="912"/>
                  <a:ext cx="2014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Genitive (separation, from)</a:t>
                  </a:r>
                </a:p>
              </p:txBody>
            </p:sp>
            <p:sp>
              <p:nvSpPr>
                <p:cNvPr id="53263" name="Line 15"/>
                <p:cNvSpPr>
                  <a:spLocks noChangeShapeType="1"/>
                </p:cNvSpPr>
                <p:nvPr/>
              </p:nvSpPr>
              <p:spPr bwMode="auto">
                <a:xfrm>
                  <a:off x="3840" y="1344"/>
                  <a:ext cx="52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326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416" y="1536"/>
                  <a:ext cx="1344" cy="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ἐκ</a:t>
                  </a:r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(out of, from)</a:t>
                  </a:r>
                  <a:endParaRPr lang="en-US" dirty="0">
                    <a:latin typeface="Times New Roman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5" name="Line 17"/>
                <p:cNvSpPr>
                  <a:spLocks noChangeShapeType="1"/>
                </p:cNvSpPr>
                <p:nvPr/>
              </p:nvSpPr>
              <p:spPr bwMode="auto">
                <a:xfrm>
                  <a:off x="2832" y="1728"/>
                  <a:ext cx="158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53272" name="Text Box 24"/>
              <p:cNvSpPr txBox="1">
                <a:spLocks noChangeArrowheads="1"/>
              </p:cNvSpPr>
              <p:nvPr/>
            </p:nvSpPr>
            <p:spPr bwMode="auto">
              <a:xfrm>
                <a:off x="5065431" y="5791200"/>
                <a:ext cx="2514600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l-G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κατά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(down, against)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3286" name="Group 38"/>
              <p:cNvGrpSpPr>
                <a:grpSpLocks/>
              </p:cNvGrpSpPr>
              <p:nvPr/>
            </p:nvGrpSpPr>
            <p:grpSpPr bwMode="auto">
              <a:xfrm>
                <a:off x="8077200" y="4525964"/>
                <a:ext cx="2286000" cy="1722437"/>
                <a:chOff x="4128" y="2851"/>
                <a:chExt cx="1440" cy="1085"/>
              </a:xfrm>
            </p:grpSpPr>
            <p:sp>
              <p:nvSpPr>
                <p:cNvPr id="5327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128" y="2851"/>
                  <a:ext cx="1392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σύν</a:t>
                  </a:r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(with)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5327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176" y="3264"/>
                  <a:ext cx="1392" cy="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μετά</a:t>
                  </a:r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(with; after)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grpSp>
            <p:nvGrpSpPr>
              <p:cNvPr id="53283" name="Group 35"/>
              <p:cNvGrpSpPr>
                <a:grpSpLocks/>
              </p:cNvGrpSpPr>
              <p:nvPr/>
            </p:nvGrpSpPr>
            <p:grpSpPr bwMode="auto">
              <a:xfrm>
                <a:off x="1636431" y="3810000"/>
                <a:ext cx="2514600" cy="2438400"/>
                <a:chOff x="0" y="2400"/>
                <a:chExt cx="1584" cy="1536"/>
              </a:xfrm>
            </p:grpSpPr>
            <p:sp>
              <p:nvSpPr>
                <p:cNvPr id="5327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0" y="2400"/>
                  <a:ext cx="1296" cy="9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περί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dirty="0">
                      <a:latin typeface="Times New Roman" pitchFamily="18" charset="0"/>
                      <a:cs typeface="Times New Roman" panose="02020603050405020304" pitchFamily="18" charset="0"/>
                    </a:rPr>
                    <a:t>(about, around)</a:t>
                  </a:r>
                </a:p>
              </p:txBody>
            </p:sp>
            <p:sp>
              <p:nvSpPr>
                <p:cNvPr id="53278" name="Line 30"/>
                <p:cNvSpPr>
                  <a:spLocks noChangeShapeType="1"/>
                </p:cNvSpPr>
                <p:nvPr/>
              </p:nvSpPr>
              <p:spPr bwMode="auto">
                <a:xfrm>
                  <a:off x="864" y="3456"/>
                  <a:ext cx="720" cy="48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3284" name="Group 36"/>
              <p:cNvGrpSpPr>
                <a:grpSpLocks/>
              </p:cNvGrpSpPr>
              <p:nvPr/>
            </p:nvGrpSpPr>
            <p:grpSpPr bwMode="auto">
              <a:xfrm>
                <a:off x="3465231" y="1447801"/>
                <a:ext cx="3810000" cy="4430713"/>
                <a:chOff x="1152" y="912"/>
                <a:chExt cx="2400" cy="2791"/>
              </a:xfrm>
            </p:grpSpPr>
            <p:sp>
              <p:nvSpPr>
                <p:cNvPr id="5327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152" y="3024"/>
                  <a:ext cx="1872" cy="6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l-GR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διά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dirty="0">
                      <a:latin typeface="Times New Roman" pitchFamily="18" charset="0"/>
                    </a:rPr>
                    <a:t>(through; on account of)</a:t>
                  </a:r>
                  <a:endParaRPr lang="en-US" sz="3200" dirty="0">
                    <a:latin typeface="Greekth" pitchFamily="18" charset="0"/>
                  </a:endParaRPr>
                </a:p>
              </p:txBody>
            </p:sp>
            <p:sp>
              <p:nvSpPr>
                <p:cNvPr id="5328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584" y="912"/>
                  <a:ext cx="1968" cy="196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0" name="TextBox 29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03_Quick_Chant_3_Preposi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6959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400" y="1009232"/>
            <a:ext cx="10613053" cy="523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83967" y="643911"/>
            <a:ext cx="8073939" cy="877318"/>
          </a:xfrm>
        </p:spPr>
        <p:txBody>
          <a:bodyPr/>
          <a:lstStyle/>
          <a:p>
            <a:r>
              <a:rPr lang="en-US" altLang="en-US" sz="3600" b="1" dirty="0" smtClean="0">
                <a:cs typeface="Times New Roman" panose="02020603050405020304" pitchFamily="18" charset="0"/>
              </a:rPr>
              <a:t>Chant #4: The "is" verb PAI 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 --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εἰμί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425036" y="2061231"/>
            <a:ext cx="6660775" cy="419548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εἰμί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ἐσμέν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εἶ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ἐστέ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ἐστί(ν)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	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εἰσί(ν)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am, you are, he/she/it is…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04_Quick_Chant_4_PAI_Eimi_ver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77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578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77876" y="643911"/>
            <a:ext cx="9404723" cy="985384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 Chant #5: Person Personal Pronoun 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idx="1"/>
          </p:nvPr>
        </p:nvSpPr>
        <p:spPr>
          <a:xfrm>
            <a:off x="1680881" y="2006967"/>
            <a:ext cx="8946541" cy="419548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cs typeface="Times New Roman" panose="02020603050405020304" pitchFamily="18" charset="0"/>
              </a:rPr>
              <a:t>                      Singular                                         Plural</a:t>
            </a:r>
          </a:p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ἐγώ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σύ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you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ἡμεῖς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we</a:t>
            </a:r>
            <a:endParaRPr lang="el-GR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μου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σου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ἡμῶν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μοι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σοι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ἡμῖν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ἡμάς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αὐτός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αὐτη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αὐτό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(he, she, it)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05_Quick_Chant_5_Persoinal_Pronouns_egw_su_au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0700" y="704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5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5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905" y="640368"/>
            <a:ext cx="8688060" cy="7683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cs typeface="Times New Roman" panose="02020603050405020304" pitchFamily="18" charset="0"/>
              </a:rPr>
              <a:t>Chant #6 Present Middle/Passive Ind.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610388" y="1645594"/>
            <a:ext cx="8946541" cy="4195481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λύομαι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ομεθα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ῃ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εσθε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εται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-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ονται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cs typeface="Times New Roman" panose="02020603050405020304" pitchFamily="18" charset="0"/>
              </a:rPr>
              <a:t>I am loosed/am being loosed</a:t>
            </a:r>
          </a:p>
          <a:p>
            <a:pPr marL="0" indent="0" eaLnBrk="1" hangingPunct="1">
              <a:buNone/>
              <a:defRPr/>
            </a:pPr>
            <a:r>
              <a:rPr lang="en-US" altLang="en-US" dirty="0" smtClean="0">
                <a:cs typeface="Times New Roman" panose="02020603050405020304" pitchFamily="18" charset="0"/>
              </a:rPr>
              <a:t>I loose myself/am loosing [for myself]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2" name="06_Quick_Chant_6_PMPI_of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255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37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8936" y="638983"/>
            <a:ext cx="7117079" cy="7683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cs typeface="Times New Roman" panose="02020603050405020304" pitchFamily="18" charset="0"/>
              </a:rPr>
              <a:t>Chant #7: Future Active Ind</a:t>
            </a:r>
            <a:r>
              <a:rPr lang="en-US" altLang="en-US" sz="3600" dirty="0" smtClean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700252" y="2052918"/>
            <a:ext cx="7092142" cy="4195481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λύσω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λύσομεν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will loose                        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loose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λύσεις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λύσετε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loose                   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You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will loose</a:t>
            </a:r>
          </a:p>
          <a:p>
            <a:pPr marL="0" indent="0" eaLnBrk="1" hangingPunct="1">
              <a:buNone/>
              <a:defRPr/>
            </a:pP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λύσει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l-GR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λύσουσι(ν)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S/he/it will loose               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They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loose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9453" y="611075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4" action="ppaction://hlinksldjump"/>
              </a:rPr>
              <a:t>Next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374" y="6110750"/>
            <a:ext cx="156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5" action="ppaction://hlinksldjump"/>
              </a:rPr>
              <a:t>Previous</a:t>
            </a:r>
            <a:endParaRPr lang="en-US" sz="2400" b="1" dirty="0"/>
          </a:p>
        </p:txBody>
      </p:sp>
      <p:pic>
        <p:nvPicPr>
          <p:cNvPr id="3" name="07_Quick_Chant_7_FutureActiveInd_of_Lu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700" y="698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522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718</Words>
  <Application>Microsoft Office PowerPoint</Application>
  <PresentationFormat>Widescreen</PresentationFormat>
  <Paragraphs>230</Paragraphs>
  <Slides>32</Slides>
  <Notes>4</Notes>
  <HiddenSlides>0</HiddenSlides>
  <MMClips>31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Greekth</vt:lpstr>
      <vt:lpstr>Times New Roman</vt:lpstr>
      <vt:lpstr>Wingdings 3</vt:lpstr>
      <vt:lpstr>Ion</vt:lpstr>
      <vt:lpstr>29 Greek Chants to Greek Mastery</vt:lpstr>
      <vt:lpstr>Alphabet</vt:lpstr>
      <vt:lpstr>Chant #1 Present Active Ind. Verb Chant</vt:lpstr>
      <vt:lpstr>Chant #2:  2-1-2 Noun Paradigm</vt:lpstr>
      <vt:lpstr>Chant #3: Preping Prepositions</vt:lpstr>
      <vt:lpstr>Chant #4: The "is" verb PAI  -- εἰμί  </vt:lpstr>
      <vt:lpstr> Chant #5: Person Personal Pronoun </vt:lpstr>
      <vt:lpstr>Chant #6 Present Middle/Passive Ind. </vt:lpstr>
      <vt:lpstr>Chant #7: Future Active Ind.</vt:lpstr>
      <vt:lpstr>Chant #8: Future Middle Indicative</vt:lpstr>
      <vt:lpstr>Chant #9: Imperfect Active Ind. of λύω</vt:lpstr>
      <vt:lpstr>Chant #10: Imperfect Middle/Passive  </vt:lpstr>
      <vt:lpstr>Chant #11: Imperfect εἰμί       </vt:lpstr>
      <vt:lpstr>Chant #12: Third Declension Nouns</vt:lpstr>
      <vt:lpstr>Chant #13: Second Aorist Active</vt:lpstr>
      <vt:lpstr>Chant #14: Second Aorist Middle</vt:lpstr>
      <vt:lpstr>Chant #15: First Aorist Active  </vt:lpstr>
      <vt:lpstr>Chant #16: First Aorist Middle </vt:lpstr>
      <vt:lpstr>Chant #17: First Aorist Passives</vt:lpstr>
      <vt:lpstr>Chant #18:  Future Passive Indicatives</vt:lpstr>
      <vt:lpstr>Chant #19: Perfect Active Paradigm</vt:lpstr>
      <vt:lpstr>Chant #20: Perfect Middle/Passive Ind.</vt:lpstr>
      <vt:lpstr>Chant #21: Present Active Participle</vt:lpstr>
      <vt:lpstr>Chant #22:  Aorist Active/Passive Participles</vt:lpstr>
      <vt:lpstr>Chant #23: Perfect Participles</vt:lpstr>
      <vt:lpstr>Chant #24: Infinitive endings</vt:lpstr>
      <vt:lpstr>Chant #25: Subjunctive Chants</vt:lpstr>
      <vt:lpstr>Chant #26: Imperative ending tap dance</vt:lpstr>
      <vt:lpstr>Chant #27:  -μι Verbs διδωμι – I give</vt:lpstr>
      <vt:lpstr>Chant #28: Counting to 10 and beyond</vt:lpstr>
      <vt:lpstr>Chant #29:  Genitive-TP ROADS, Dative- II LIST</vt:lpstr>
      <vt:lpstr>          End of 29 Greek Chants to Greek Mastery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Chant Greek Grammar</dc:title>
  <dc:creator>Ted Hildebrandt</dc:creator>
  <cp:lastModifiedBy>Ted Hildebrandt</cp:lastModifiedBy>
  <cp:revision>42</cp:revision>
  <dcterms:created xsi:type="dcterms:W3CDTF">2017-04-03T18:19:49Z</dcterms:created>
  <dcterms:modified xsi:type="dcterms:W3CDTF">2019-10-11T23:03:44Z</dcterms:modified>
</cp:coreProperties>
</file>