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75" r:id="rId4"/>
    <p:sldId id="309" r:id="rId5"/>
    <p:sldId id="308" r:id="rId6"/>
    <p:sldId id="307" r:id="rId7"/>
    <p:sldId id="274" r:id="rId8"/>
    <p:sldId id="276" r:id="rId9"/>
    <p:sldId id="277" r:id="rId10"/>
    <p:sldId id="306" r:id="rId11"/>
    <p:sldId id="305" r:id="rId12"/>
    <p:sldId id="313" r:id="rId13"/>
    <p:sldId id="314" r:id="rId14"/>
    <p:sldId id="315" r:id="rId15"/>
    <p:sldId id="316" r:id="rId16"/>
    <p:sldId id="31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92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280" r:id="rId46"/>
    <p:sldId id="266" r:id="rId47"/>
    <p:sldId id="270" r:id="rId48"/>
    <p:sldId id="267" r:id="rId49"/>
    <p:sldId id="268" r:id="rId50"/>
    <p:sldId id="269" r:id="rId51"/>
    <p:sldId id="271" r:id="rId52"/>
    <p:sldId id="272" r:id="rId53"/>
    <p:sldId id="273" r:id="rId54"/>
    <p:sldId id="28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4AC6B0-7473-4F33-97A9-6ABF29F7C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2F43B-7727-4ADE-98A9-D0588FF1452F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1F439-9EDA-4280-86E7-AF82F9CE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AB5E5-DBE3-43B8-AE5E-FCC90AA4F65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9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C6A2EC-64BF-4134-BDFD-153AC166C3F0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20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40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0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89A1-8AFB-4A5E-B981-BB578828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8FAD-E68F-46F7-ADF7-81C6E3799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45DD-94DC-406C-B6DC-BD7281F26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EB26-9FBC-45D5-AC4C-EEB794B2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AB46-0A7E-42FE-8D83-FCE2AE6B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D5F2-5D3C-4B7B-825C-6867FCFF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FF8A-4474-4A1A-9244-0EE70EC0F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BA61-3FD1-4A46-9CEC-C828EBA0C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64E8-320D-4D18-8815-687882B48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6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C42A-BF24-4562-8762-3C337131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5C25-DBA3-49F5-B856-E0D83734C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C6794DD-B399-40F5-AB75-3DA208C15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aK_Xp95VuVDZDM&amp;tbnid=x8jJGiJu92Ha3M:&amp;ved=0CAgQjRwwAA&amp;url=http://colvinism.wordpress.com/2011/02/24/brief-history-of-greek-type/&amp;ei=qiIIUZqZJ-b10gGI84HIDQ&amp;psig=AFQjCNGNekGUCdNjn79KtkNkQN7uvK7-Gw&amp;ust=135957405871661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Welcome to </a:t>
            </a:r>
            <a:br>
              <a:rPr lang="en-US" b="1" smtClean="0"/>
            </a:br>
            <a:r>
              <a:rPr lang="en-US" b="1" smtClean="0"/>
              <a:t>Mastering NT Greek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By Ted Hildebrandt  </a:t>
            </a:r>
            <a:r>
              <a:rPr lang="en-US" sz="2000" b="1" dirty="0" smtClean="0">
                <a:cs typeface="Times New Roman" pitchFamily="18" charset="0"/>
              </a:rPr>
              <a:t>© </a:t>
            </a:r>
            <a:r>
              <a:rPr lang="en-US" sz="2000" b="1" dirty="0" smtClean="0">
                <a:cs typeface="Times New Roman" pitchFamily="18" charset="0"/>
              </a:rPr>
              <a:t>2019</a:t>
            </a:r>
            <a:endParaRPr lang="en-US" sz="2000" b="1" dirty="0" smtClean="0"/>
          </a:p>
          <a:p>
            <a:pPr eaLnBrk="1" hangingPunct="1">
              <a:defRPr/>
            </a:pPr>
            <a:r>
              <a:rPr lang="en-US" sz="2000" b="1" dirty="0" smtClean="0"/>
              <a:t>Baker Academic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Classical/</a:t>
            </a:r>
            <a:r>
              <a:rPr lang="en-US" dirty="0" err="1" smtClean="0"/>
              <a:t>Koine</a:t>
            </a:r>
            <a:r>
              <a:rPr lang="en-US" dirty="0" smtClean="0"/>
              <a:t> shifts: skip </a:t>
            </a:r>
            <a:r>
              <a:rPr lang="en-US" dirty="0" err="1" smtClean="0">
                <a:solidFill>
                  <a:srgbClr val="FFFF00"/>
                </a:solidFill>
              </a:rPr>
              <a:t>Diacrhonic</a:t>
            </a:r>
            <a:r>
              <a:rPr lang="en-US" dirty="0" smtClean="0">
                <a:solidFill>
                  <a:srgbClr val="FFFF00"/>
                </a:solidFill>
              </a:rPr>
              <a:t>/Synchronic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Shifts in meaning Classical to </a:t>
            </a:r>
            <a:r>
              <a:rPr lang="en-US" sz="2400" dirty="0" err="1" smtClean="0"/>
              <a:t>Koine</a:t>
            </a:r>
            <a:r>
              <a:rPr lang="en-US" sz="2400" dirty="0" smtClean="0"/>
              <a:t> [synonyms] 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2400" dirty="0" smtClean="0">
                <a:latin typeface="Greekth" pitchFamily="18" charset="0"/>
              </a:rPr>
              <a:t>/</a:t>
            </a:r>
            <a:r>
              <a:rPr lang="en-US" sz="2400" dirty="0" err="1" smtClean="0">
                <a:latin typeface="+mj-lt"/>
              </a:rPr>
              <a:t>heteros</a:t>
            </a:r>
            <a:r>
              <a:rPr lang="en-US" sz="2400" dirty="0" smtClean="0">
                <a:latin typeface="Greekth" pitchFamily="18" charset="0"/>
              </a:rPr>
              <a:t>//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2400" dirty="0" smtClean="0">
                <a:latin typeface="Greekth" pitchFamily="18" charset="0"/>
              </a:rPr>
              <a:t>/</a:t>
            </a:r>
            <a:r>
              <a:rPr lang="en-US" sz="2400" dirty="0" err="1" smtClean="0">
                <a:latin typeface="+mj-lt"/>
              </a:rPr>
              <a:t>allos</a:t>
            </a:r>
            <a:r>
              <a:rPr lang="en-US" sz="2400" dirty="0" smtClean="0"/>
              <a:t>: 2 </a:t>
            </a:r>
            <a:r>
              <a:rPr lang="en-US" sz="2400" dirty="0" err="1" smtClean="0"/>
              <a:t>Cor</a:t>
            </a:r>
            <a:r>
              <a:rPr lang="en-US" sz="2400" dirty="0" smtClean="0"/>
              <a:t> 11:4; Gal. 6:1) Classical clear separation: another=additional//different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KJV 2 Corinthians 11:4 For if he that cometh </a:t>
            </a:r>
            <a:r>
              <a:rPr lang="en-US" sz="2400" dirty="0" err="1" smtClean="0"/>
              <a:t>preacheth</a:t>
            </a:r>
            <a:r>
              <a:rPr lang="en-US" sz="2400" dirty="0" smtClean="0"/>
              <a:t> </a:t>
            </a:r>
            <a:r>
              <a:rPr lang="en-US" sz="2400" b="1" dirty="0" smtClean="0"/>
              <a:t>another </a:t>
            </a:r>
            <a:r>
              <a:rPr lang="en-US" sz="2400" dirty="0" smtClean="0"/>
              <a:t>(</a:t>
            </a:r>
            <a:r>
              <a:rPr lang="en-US" sz="2400" dirty="0" err="1" smtClean="0"/>
              <a:t>allon</a:t>
            </a:r>
            <a:r>
              <a:rPr lang="en-US" sz="2400" dirty="0" smtClean="0"/>
              <a:t>) Jesus, whom we have not preached, or </a:t>
            </a:r>
            <a:r>
              <a:rPr lang="en-US" sz="2400" i="1" dirty="0" smtClean="0"/>
              <a:t>if </a:t>
            </a:r>
            <a:r>
              <a:rPr lang="en-US" sz="2400" dirty="0" smtClean="0"/>
              <a:t>ye receive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eteron</a:t>
            </a:r>
            <a:r>
              <a:rPr lang="en-US" sz="2400" dirty="0" smtClean="0"/>
              <a:t>) spirit, which ye have not received, or another (</a:t>
            </a:r>
            <a:r>
              <a:rPr lang="en-US" sz="2400" dirty="0" err="1" smtClean="0"/>
              <a:t>eteron</a:t>
            </a:r>
            <a:r>
              <a:rPr lang="en-US" sz="2400" dirty="0" smtClean="0"/>
              <a:t>) gospel, which ye have not accepted, ye might well bear with </a:t>
            </a:r>
            <a:r>
              <a:rPr lang="en-US" sz="2400" i="1" dirty="0" smtClean="0"/>
              <a:t>him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KJV Galatians 1:6 I marvel that ye are so soon removed from him that called you into the grace of Christ unto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heteron</a:t>
            </a:r>
            <a:r>
              <a:rPr lang="en-US" sz="2400" dirty="0" smtClean="0"/>
              <a:t>) gospel: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Galatians 1:7 Which is not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allo</a:t>
            </a:r>
            <a:r>
              <a:rPr lang="en-US" sz="2400" dirty="0" smtClean="0"/>
              <a:t>); but there be some that trouble you, and would pervert the gospel of Christ.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 (333BC-300AD)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Hellenism – Alexander (333 B.C.)—universal--LXX</a:t>
            </a:r>
          </a:p>
          <a:p>
            <a:pPr eaLnBrk="1" hangingPunct="1">
              <a:defRPr/>
            </a:pPr>
            <a:r>
              <a:rPr lang="en-US" dirty="0" smtClean="0"/>
              <a:t>Incredible timing:  Gal. 4:4  “in the fullness of time God sent his son…”</a:t>
            </a:r>
          </a:p>
          <a:p>
            <a:pPr eaLnBrk="1" hangingPunct="1">
              <a:defRPr/>
            </a:pPr>
            <a:r>
              <a:rPr lang="en-US" dirty="0" smtClean="0"/>
              <a:t>Uncials/</a:t>
            </a:r>
            <a:r>
              <a:rPr lang="en-US" dirty="0" err="1" smtClean="0"/>
              <a:t>Miniscules</a:t>
            </a:r>
            <a:r>
              <a:rPr lang="en-US" dirty="0" smtClean="0"/>
              <a:t> &amp; manuscripts</a:t>
            </a:r>
          </a:p>
          <a:p>
            <a:pPr eaLnBrk="1" hangingPunct="1">
              <a:defRPr/>
            </a:pPr>
            <a:r>
              <a:rPr lang="en-US" dirty="0" smtClean="0"/>
              <a:t>Inspiration and copying processes:</a:t>
            </a:r>
            <a:br>
              <a:rPr lang="en-US" dirty="0" smtClean="0"/>
            </a:br>
            <a:r>
              <a:rPr lang="en-US" dirty="0" smtClean="0"/>
              <a:t>text criticism [lower criticism] versus higher criticism (source, form, redaction criticism)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Evidence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Copies: types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mtClean="0"/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mtClean="0"/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mtClean="0"/>
              <a:t>         # 96                 299                   2,812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953000" y="2743200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971800" y="3124200"/>
            <a:ext cx="4495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971800" y="3124200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953000" y="3124200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467600" y="3124200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041525" y="3683000"/>
            <a:ext cx="171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Papyri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AD 120-300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302125" y="3657600"/>
            <a:ext cx="171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Uncials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AD 300-500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816725" y="3657600"/>
            <a:ext cx="1597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Miniscules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AD 500-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041525" y="4537075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P52, P46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403725" y="4572000"/>
            <a:ext cx="1438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A, B, </a:t>
            </a:r>
            <a:r>
              <a:rPr lang="en-US" altLang="en-US" sz="2400" dirty="0" smtClean="0">
                <a:latin typeface="HebrewTh" pitchFamily="2" charset="0"/>
              </a:rPr>
              <a:t>x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D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842125" y="45720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1059, 1087</a:t>
            </a:r>
          </a:p>
        </p:txBody>
      </p:sp>
    </p:spTree>
    <p:extLst>
      <p:ext uri="{BB962C8B-B14F-4D97-AF65-F5344CB8AC3E}">
        <p14:creationId xmlns:p14="http://schemas.microsoft.com/office/powerpoint/2010/main" val="24747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P52–John 18:31-33 (ca. 125 AD)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47800"/>
            <a:ext cx="3352800" cy="5276850"/>
          </a:xfrm>
        </p:spPr>
      </p:pic>
    </p:spTree>
    <p:extLst>
      <p:ext uri="{BB962C8B-B14F-4D97-AF65-F5344CB8AC3E}">
        <p14:creationId xmlns:p14="http://schemas.microsoft.com/office/powerpoint/2010/main" val="7445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12065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Codex </a:t>
            </a:r>
            <a:r>
              <a:rPr lang="en-US" altLang="en-US" dirty="0" err="1" smtClean="0"/>
              <a:t>Sinaiticus</a:t>
            </a:r>
            <a:r>
              <a:rPr lang="en-US" altLang="en-US" dirty="0" smtClean="0"/>
              <a:t> -4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century AD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1219200"/>
            <a:ext cx="9672637" cy="7308850"/>
          </a:xfrm>
        </p:spPr>
      </p:pic>
    </p:spTree>
    <p:extLst>
      <p:ext uri="{BB962C8B-B14F-4D97-AF65-F5344CB8AC3E}">
        <p14:creationId xmlns:p14="http://schemas.microsoft.com/office/powerpoint/2010/main" val="36275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Sinaiticus 4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 AD 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6759575" cy="3962400"/>
          </a:xfrm>
        </p:spPr>
      </p:pic>
    </p:spTree>
    <p:extLst>
      <p:ext uri="{BB962C8B-B14F-4D97-AF65-F5344CB8AC3E}">
        <p14:creationId xmlns:p14="http://schemas.microsoft.com/office/powerpoint/2010/main" val="1915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Miniscules--later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 descr="http://i326.photobucket.com/albums/k408/mattcolvin47/Greek%20Typography/GregoryAland28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96345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“a” in father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“b” in Bible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“g” in gone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“d” in dog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Epsilon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“e” in 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“z” in              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daze when it begins a word,                  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when it's in the middle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of a word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“e” in obey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short sounds like initial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  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sit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long sounds like the second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machine 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When it begins a name = “y” </a:t>
            </a:r>
            <a: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“k” in     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kitchen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“l” in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Introductory Matters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Welcome</a:t>
            </a:r>
          </a:p>
          <a:p>
            <a:pPr eaLnBrk="1" hangingPunct="1">
              <a:defRPr/>
            </a:pPr>
            <a:r>
              <a:rPr lang="en-US" smtClean="0"/>
              <a:t>Syllabus read through &amp; course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“m” in mother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“n” in new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“x” in axe</a:t>
            </a:r>
            <a:r>
              <a:rPr lang="en-US" dirty="0" smtClean="0">
                <a:cs typeface="Times New Roman" pitchFamily="18" charset="0"/>
              </a:rPr>
              <a:t> 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Omicron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“o” in not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some pronounce it like modern Greek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long “o” as in “obey” others like the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thought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“p” in peach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“r” in rod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“s” in set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sigma looks like “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when it comes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at the end of a word (final sigma,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σοφός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“t” in talk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Upsilon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“hoops”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phone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chemical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lips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Omega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“o” in tone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Whole Alphabet Chant through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Double Consonants</a:t>
            </a:r>
            <a:r>
              <a:rPr lang="en-US" smtClean="0">
                <a:cs typeface="Times New Roman" pitchFamily="18" charset="0"/>
              </a:rPr>
              <a:t>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Easy to confuse letters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(with n)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(with v)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(with p)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(with x)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Nasal gamma</a:t>
            </a:r>
            <a:r>
              <a:rPr lang="en-US" smtClean="0">
                <a:latin typeface="Greekth" pitchFamily="18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gamma comes before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pronounced like an “n”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Vowels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Short: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Long: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or short: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Vowel Chart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86000" y="2057400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438400" y="2133600"/>
            <a:ext cx="8819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Short</a:t>
            </a:r>
          </a:p>
          <a:p>
            <a:pPr eaLnBrk="1" hangingPunct="1"/>
            <a:r>
              <a:rPr lang="en-US" sz="3600" dirty="0">
                <a:latin typeface="Greekth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962400" y="2133600"/>
            <a:ext cx="833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Long</a:t>
            </a: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14600" y="39624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Both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86000" y="3962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657600" y="2057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study Greek?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God has spoken – study as the highest form of worship—2 Tim. 3:16; Heb. 1:1; 4:12; Ps. 119:11; Jn. 6:63; 2 Pet. 1:21. On reading love letters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Context determines meaning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Why not just read it in an English translation? E.g. “trunk—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Luggage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Train line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Diphthongs -- 2 vowels = 1 sound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in "aisle"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in "eight"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in "oil"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as in "suite"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in "sauerkraut"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"feud“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in “boutique"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Iota Subscripts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Diaeresis</a:t>
            </a:r>
            <a:r>
              <a:rPr lang="en-US" dirty="0" smtClean="0"/>
              <a:t> </a:t>
            </a:r>
            <a:r>
              <a:rPr lang="el-GR" dirty="0" smtClean="0"/>
              <a:t>¨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Cancels the diphthong effect – keeps the two vowels separate.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Greekth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Ἠσαϊας = ‘Η –σα-ι -ας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Phonetic Chart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Labials  (lips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Dentals (teeth)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Velars (tongue/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Greekth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roof)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Phonetic Addition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ἄγγελός,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  angel </a:t>
            </a:r>
          </a:p>
        </p:txBody>
      </p:sp>
      <p:pic>
        <p:nvPicPr>
          <p:cNvPr id="92164" name="Picture 4" descr="VocabCh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257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7975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truly, verily</a:t>
            </a:r>
          </a:p>
        </p:txBody>
      </p:sp>
      <p:pic>
        <p:nvPicPr>
          <p:cNvPr id="93188" name="Picture 4" descr="VocabCh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4419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 Chapter 1 Vocabulary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ἄνθρωπος, -ου, ὁ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man, human</a:t>
            </a:r>
            <a:r>
              <a:rPr lang="en-US" dirty="0" smtClean="0"/>
              <a:t> </a:t>
            </a:r>
          </a:p>
        </p:txBody>
      </p:sp>
      <p:pic>
        <p:nvPicPr>
          <p:cNvPr id="94212" name="Picture 4" descr="VocabCh0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81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I--ego</a:t>
            </a:r>
          </a:p>
        </p:txBody>
      </p:sp>
      <p:pic>
        <p:nvPicPr>
          <p:cNvPr id="95236" name="Picture 4" descr="VocabCh01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θεός, -οῦ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       God </a:t>
            </a:r>
          </a:p>
        </p:txBody>
      </p:sp>
      <p:pic>
        <p:nvPicPr>
          <p:cNvPr id="96260" name="Picture 4" descr="VocabCh0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9188"/>
            <a:ext cx="52578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dirty="0" smtClean="0">
                <a:latin typeface="Greekth" pitchFamily="18" charset="0"/>
              </a:rPr>
              <a:t>--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Semantic Domains </a:t>
            </a:r>
            <a:r>
              <a:rPr lang="en-US" sz="2400" dirty="0" smtClean="0">
                <a:latin typeface="Times New Roman" pitchFamily="18" charset="0"/>
              </a:rPr>
              <a:t>between languages may not match up exactly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Lk </a:t>
            </a:r>
            <a:r>
              <a:rPr lang="en-US" sz="2400" dirty="0">
                <a:latin typeface="Times New Roman" pitchFamily="18" charset="0"/>
              </a:rPr>
              <a:t>2:14 (peace?); “Glory to God in the highest and on earth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peace—shalom?</a:t>
            </a:r>
            <a:r>
              <a:rPr lang="en-US" sz="2400" dirty="0" smtClean="0">
                <a:latin typeface="Times New Roman" pitchFamily="18" charset="0"/>
              </a:rPr>
              <a:t>” </a:t>
            </a:r>
            <a:endParaRPr lang="en-US" sz="2400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itchFamily="18" charset="0"/>
              </a:rPr>
              <a:t>Mk 5:34 (health); unclean woman touches Jesus, healed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		“Go in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</a:rPr>
              <a:t> and be freed from your suffering”</a:t>
            </a:r>
          </a:p>
          <a:p>
            <a:pPr lvl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2:29 (tranquility) "Sovereign Lord, as you have promised, you now dismiss your servant in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Times New Roman" pitchFamily="18" charset="0"/>
              </a:rPr>
              <a:t>Lk</a:t>
            </a:r>
            <a:r>
              <a:rPr lang="en-US" sz="2400" dirty="0">
                <a:latin typeface="Times New Roman" pitchFamily="18" charset="0"/>
              </a:rPr>
              <a:t> 11:21(safe/secure) When a strong man, fully armed, guards his own house, his possessions are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safe</a:t>
            </a:r>
            <a:r>
              <a:rPr lang="en-US" sz="2400" dirty="0">
                <a:latin typeface="Times New Roman" pitchFamily="18" charset="0"/>
              </a:rPr>
              <a:t>.”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Luke 10:5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(Blessing) "When you enter a house, first say,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this house.'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Thessalonians 5:3 (no war)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While people are saying, "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safety," destruction will come on them suddenly, </a:t>
            </a:r>
          </a:p>
        </p:txBody>
      </p:sp>
    </p:spTree>
    <p:extLst>
      <p:ext uri="{BB962C8B-B14F-4D97-AF65-F5344CB8AC3E}">
        <p14:creationId xmlns:p14="http://schemas.microsoft.com/office/powerpoint/2010/main" val="39361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1" eaLnBrk="1" hangingPunct="1">
              <a:defRPr/>
            </a:pPr>
            <a:r>
              <a:rPr lang="en-US" sz="6600" b="1" dirty="0" smtClean="0"/>
              <a:t>    </a:t>
            </a:r>
            <a:r>
              <a:rPr lang="en-US" b="1" dirty="0" smtClean="0"/>
              <a:t>                 </a:t>
            </a:r>
            <a:r>
              <a:rPr lang="en-US" dirty="0" smtClean="0"/>
              <a:t> </a:t>
            </a:r>
            <a:r>
              <a:rPr lang="en-US" b="1" dirty="0" smtClean="0"/>
              <a:t>                      and </a:t>
            </a:r>
          </a:p>
        </p:txBody>
      </p:sp>
      <p:pic>
        <p:nvPicPr>
          <p:cNvPr id="97284" name="Picture 4" descr="VocabCh0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καρδία,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heart </a:t>
            </a:r>
          </a:p>
        </p:txBody>
      </p:sp>
      <p:pic>
        <p:nvPicPr>
          <p:cNvPr id="98308" name="Picture 4" descr="VocabCh0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4196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Greekth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I say </a:t>
            </a:r>
          </a:p>
        </p:txBody>
      </p:sp>
      <p:pic>
        <p:nvPicPr>
          <p:cNvPr id="99332" name="Picture 4" descr="VocabCh0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prophet</a:t>
            </a:r>
          </a:p>
        </p:txBody>
      </p:sp>
      <p:pic>
        <p:nvPicPr>
          <p:cNvPr id="100356" name="Picture 4" descr="VocabCh0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Greekth" pitchFamily="18" charset="0"/>
              </a:rPr>
              <a:t>Χριστός, </a:t>
            </a:r>
            <a:r>
              <a:rPr lang="en-US" sz="4400" b="1" dirty="0" smtClean="0">
                <a:latin typeface="Greekth" pitchFamily="18" charset="0"/>
              </a:rPr>
              <a:t>-</a:t>
            </a:r>
            <a:r>
              <a:rPr lang="el-GR" sz="4400" b="1" dirty="0" smtClean="0">
                <a:latin typeface="Greekth" pitchFamily="18" charset="0"/>
              </a:rPr>
              <a:t>οῦ</a:t>
            </a:r>
            <a:r>
              <a:rPr lang="en-US" sz="4400" b="1" dirty="0" smtClean="0">
                <a:latin typeface="Greekth" pitchFamily="18" charset="0"/>
              </a:rPr>
              <a:t>, </a:t>
            </a:r>
            <a:r>
              <a:rPr lang="el-GR" sz="4400" b="1" dirty="0" smtClean="0">
                <a:latin typeface="Greekth" pitchFamily="18" charset="0"/>
              </a:rPr>
              <a:t>ὁ </a:t>
            </a:r>
            <a:r>
              <a:rPr lang="en-US" sz="4400" b="1" dirty="0" smtClean="0">
                <a:latin typeface="Greekth" pitchFamily="18" charset="0"/>
              </a:rPr>
              <a:t>      </a:t>
            </a:r>
            <a:r>
              <a:rPr lang="en-US" b="1" dirty="0" smtClean="0">
                <a:latin typeface="Greekth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Christ, 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Messiah,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anointed one</a:t>
            </a:r>
          </a:p>
        </p:txBody>
      </p:sp>
      <p:pic>
        <p:nvPicPr>
          <p:cNvPr id="101380" name="Picture 4" descr="VocabCh0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- Call out the name drill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  <a:endParaRPr lang="en-US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Drill Teams Drill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αιος</a:t>
            </a:r>
            <a:r>
              <a:rPr lang="en-US" dirty="0" smtClean="0">
                <a:latin typeface="Greekth" pitchFamily="18" charset="0"/>
              </a:rPr>
              <a:t>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righteous Mt. 1:19 skip</a:t>
            </a:r>
            <a:endParaRPr lang="en-US" dirty="0">
              <a:latin typeface="Greek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Cultural impact:  Joseph, Mary’s husband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Causal: Because </a:t>
            </a:r>
            <a:r>
              <a:rPr lang="en-US" dirty="0" smtClean="0"/>
              <a:t>Joseph righteous </a:t>
            </a:r>
            <a:r>
              <a:rPr lang="en-US" dirty="0" smtClean="0">
                <a:sym typeface="Wingdings" pitchFamily="2" charset="2"/>
              </a:rPr>
              <a:t> did not want to make a public example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Concessive: Despite </a:t>
            </a:r>
            <a:r>
              <a:rPr lang="en-US" dirty="0" smtClean="0">
                <a:sym typeface="Wingdings" pitchFamily="2" charset="2"/>
              </a:rPr>
              <a:t>Joseph being righteous  he did not want to…. (NIV)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Appositional:</a:t>
            </a:r>
            <a:r>
              <a:rPr lang="en-US" dirty="0" smtClean="0">
                <a:sym typeface="Wingdings" pitchFamily="2" charset="2"/>
              </a:rPr>
              <a:t> Joseph is righteous = not wanting to…</a:t>
            </a:r>
          </a:p>
        </p:txBody>
      </p:sp>
    </p:spTree>
    <p:extLst>
      <p:ext uri="{BB962C8B-B14F-4D97-AF65-F5344CB8AC3E}">
        <p14:creationId xmlns:p14="http://schemas.microsoft.com/office/powerpoint/2010/main" val="24200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Drill Teams Drill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Letters Drill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Letters Drill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 Drill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Diphthong sound offs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839200" cy="1143000"/>
          </a:xfrm>
        </p:spPr>
        <p:txBody>
          <a:bodyPr/>
          <a:lstStyle/>
          <a:p>
            <a:r>
              <a:rPr lang="en-US" dirty="0" smtClean="0"/>
              <a:t>Greek Words –what is 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ἀπολογία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δαίμων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διάκονος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εἰκών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ἐπιστολή</a:t>
            </a:r>
          </a:p>
          <a:p>
            <a:pPr marL="0" indent="0">
              <a:buNone/>
            </a:pPr>
            <a:endParaRPr lang="el-GR" dirty="0" smtClean="0">
              <a:latin typeface="Greekth" panose="02020803070505020304" pitchFamily="18" charset="0"/>
            </a:endParaRPr>
          </a:p>
          <a:p>
            <a:endParaRPr lang="el-GR" dirty="0" smtClean="0">
              <a:latin typeface="Greekth" panose="02020803070505020304" pitchFamily="18" charset="0"/>
            </a:endParaRPr>
          </a:p>
          <a:p>
            <a:pPr lvl="1"/>
            <a:endParaRPr lang="en-US" dirty="0">
              <a:latin typeface="Greekth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r>
              <a:rPr lang="en-US" dirty="0"/>
              <a:t>Greek Words –what is the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θεραπεία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θρόνος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λεπρός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μάρτυς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παραβολή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πρεσβύτης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ῥαββι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686800" cy="1143000"/>
          </a:xfrm>
        </p:spPr>
        <p:txBody>
          <a:bodyPr/>
          <a:lstStyle/>
          <a:p>
            <a:r>
              <a:rPr lang="en-US" dirty="0"/>
              <a:t>Greek Words –what is the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σάββατον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σχίσμα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ὕβρις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ὑποκριτής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φιλοσοφία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ὡσαννά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study Greek?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Thinking </a:t>
            </a:r>
            <a:r>
              <a:rPr lang="en-US"/>
              <a:t>for </a:t>
            </a:r>
            <a:r>
              <a:rPr lang="en-US" smtClean="0"/>
              <a:t>yourself</a:t>
            </a:r>
            <a:r>
              <a:rPr lang="en-US"/>
              <a:t> 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Seeing things closely: author’s style,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Things that matter in a “whatever” culture: </a:t>
            </a:r>
            <a:r>
              <a:rPr lang="en-US" dirty="0" err="1"/>
              <a:t>Jn</a:t>
            </a:r>
            <a:r>
              <a:rPr lang="en-US" dirty="0"/>
              <a:t> </a:t>
            </a:r>
            <a:r>
              <a:rPr lang="en-US" dirty="0" smtClean="0"/>
              <a:t>6:63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Learning English through Greek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Beware--Power corrupts:  </a:t>
            </a:r>
            <a:r>
              <a:rPr lang="en-US" dirty="0"/>
              <a:t>“In the Greek it means…”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should we study Greek?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Goal – the dream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Memorizing—28 chants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Time, Consistency, Persistence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Discipline (bottom line), buddy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Vocab building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Grammatical muscle building (verbs, nouns, adjectives, pronouns, article,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Morphology:  </a:t>
            </a:r>
            <a:r>
              <a:rPr lang="en-US" sz="2800" dirty="0" err="1" smtClean="0"/>
              <a:t>sg</a:t>
            </a:r>
            <a:r>
              <a:rPr lang="en-US" sz="2800" dirty="0" smtClean="0"/>
              <a:t>/pl.; m/f; 1st person…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Inch by inch it’s a cinch, yard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Humility (“in the Greek this means”)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Koine</a:t>
            </a:r>
            <a:r>
              <a:rPr lang="en-US" dirty="0" smtClean="0"/>
              <a:t> Greek?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Stages of Greek Language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Pre-Homeric   (1400-1100 BC) </a:t>
            </a:r>
            <a:br>
              <a:rPr lang="en-US" dirty="0" smtClean="0"/>
            </a:br>
            <a:r>
              <a:rPr lang="en-US" dirty="0" smtClean="0"/>
              <a:t>        Mycenaean= Linear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Epic (Homer 800 BC)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Classical (500-300 BC) – dialects: Ionic</a:t>
            </a:r>
            <a:r>
              <a:rPr lang="en-US" dirty="0" smtClean="0">
                <a:sym typeface="Wingdings" pitchFamily="2" charset="2"/>
              </a:rPr>
              <a:t>   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  Attic [Athens]</a:t>
            </a:r>
            <a:r>
              <a:rPr lang="en-US" dirty="0" smtClean="0"/>
              <a:t>, Doric, Aeolic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/Hellenistic  (330 BC – AD 330)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Byzantine        (330-1453 AD)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Modern           (1453 – present)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Katharevousa</a:t>
            </a:r>
            <a:r>
              <a:rPr lang="en-US" dirty="0" smtClean="0"/>
              <a:t> (official until 1976);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Demotike</a:t>
            </a:r>
            <a:r>
              <a:rPr lang="en-US" dirty="0" smtClean="0"/>
              <a:t> –common 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Koine Greek?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Semitic background-alpha-bet (ox + house; Greeks added vowels), right to left;</a:t>
            </a:r>
            <a:br>
              <a:rPr lang="en-US" dirty="0" smtClean="0"/>
            </a:br>
            <a:r>
              <a:rPr lang="en-US" dirty="0" smtClean="0"/>
              <a:t>Boustrophedon </a:t>
            </a:r>
          </a:p>
          <a:p>
            <a:pPr eaLnBrk="1" hangingPunct="1">
              <a:defRPr/>
            </a:pPr>
            <a:r>
              <a:rPr lang="en-US" dirty="0" smtClean="0"/>
              <a:t>Three influences: Semitic, literary </a:t>
            </a:r>
            <a:r>
              <a:rPr lang="en-US" dirty="0" err="1" smtClean="0"/>
              <a:t>koine</a:t>
            </a:r>
            <a:r>
              <a:rPr lang="en-US" dirty="0" smtClean="0"/>
              <a:t>, vernacular </a:t>
            </a:r>
            <a:r>
              <a:rPr lang="en-US" dirty="0" err="1" smtClean="0"/>
              <a:t>koine</a:t>
            </a:r>
            <a:r>
              <a:rPr lang="en-US" dirty="0" smtClean="0"/>
              <a:t> (Wallace, 28)</a:t>
            </a:r>
          </a:p>
          <a:p>
            <a:pPr eaLnBrk="1" hangingPunct="1"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 as Holy Spirit Greek</a:t>
            </a:r>
            <a:r>
              <a:rPr lang="en-US" dirty="0" smtClean="0">
                <a:sym typeface="Wingdings" pitchFamily="2" charset="2"/>
              </a:rPr>
              <a:t> Common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God speaks the language of the people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2656</TotalTime>
  <Words>1273</Words>
  <Application>Microsoft Office PowerPoint</Application>
  <PresentationFormat>On-screen Show (4:3)</PresentationFormat>
  <Paragraphs>325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Unicode MS</vt:lpstr>
      <vt:lpstr>Calibri</vt:lpstr>
      <vt:lpstr>Greekth</vt:lpstr>
      <vt:lpstr>HebrewTh</vt:lpstr>
      <vt:lpstr>Symbol</vt:lpstr>
      <vt:lpstr>Times New Roman</vt:lpstr>
      <vt:lpstr>Wingdings</vt:lpstr>
      <vt:lpstr>Beam</vt:lpstr>
      <vt:lpstr>Welcome to  Mastering NT Greek</vt:lpstr>
      <vt:lpstr>Introductory Matters</vt:lpstr>
      <vt:lpstr>Why study Greek?</vt:lpstr>
      <vt:lpstr>εἰρήνη--peace?</vt:lpstr>
      <vt:lpstr>δίκαιος—righteous Mt. 1:19 skip</vt:lpstr>
      <vt:lpstr>Why study Greek?</vt:lpstr>
      <vt:lpstr>How should we study Greek? </vt:lpstr>
      <vt:lpstr>What is Koine Greek?  </vt:lpstr>
      <vt:lpstr>What is Koine Greek?</vt:lpstr>
      <vt:lpstr>Classical/Koine shifts: skip Diacrhonic/Synchronic</vt:lpstr>
      <vt:lpstr>Koine (333BC-300AD) </vt:lpstr>
      <vt:lpstr>External Evidence</vt:lpstr>
      <vt:lpstr>P52–John 18:31-33 (ca. 125 AD)</vt:lpstr>
      <vt:lpstr>Codex Sinaiticus -4th century AD</vt:lpstr>
      <vt:lpstr>Sinaiticus 4th century AD </vt:lpstr>
      <vt:lpstr>Miniscules--later</vt:lpstr>
      <vt:lpstr>Alphabet</vt:lpstr>
      <vt:lpstr>Alphabet (cont.)</vt:lpstr>
      <vt:lpstr>Alphabet (Cont.)</vt:lpstr>
      <vt:lpstr>Alphabet (Cont.)</vt:lpstr>
      <vt:lpstr>Alphabet (Cont.)</vt:lpstr>
      <vt:lpstr>Alphabet (Cont.)</vt:lpstr>
      <vt:lpstr>Alphabet (Cont.)</vt:lpstr>
      <vt:lpstr>Whole Alphabet Chant through</vt:lpstr>
      <vt:lpstr>Double Consonants  </vt:lpstr>
      <vt:lpstr>Easy to confuse letters</vt:lpstr>
      <vt:lpstr>Nasal gamma </vt:lpstr>
      <vt:lpstr>Vowels</vt:lpstr>
      <vt:lpstr>Vowel Chart</vt:lpstr>
      <vt:lpstr>Diphthongs -- 2 vowels = 1 sound</vt:lpstr>
      <vt:lpstr>Iota Subscripts</vt:lpstr>
      <vt:lpstr>Diaeresis ¨</vt:lpstr>
      <vt:lpstr>Phonetic Chart</vt:lpstr>
      <vt:lpstr>Phonetic Addition</vt:lpstr>
      <vt:lpstr>Chapter 1 Vocabulary</vt:lpstr>
      <vt:lpstr>Chapter 1 Vocabulary</vt:lpstr>
      <vt:lpstr> 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Alphabet Razzle/Dazzle - Call out the name drill</vt:lpstr>
      <vt:lpstr>Alphabet Razzle/Dazzle Drill</vt:lpstr>
      <vt:lpstr>Alphabet Razzle/Dazzle Drill</vt:lpstr>
      <vt:lpstr>Alphabet Razzle/Dazzle Drill</vt:lpstr>
      <vt:lpstr>Alphabet Drill Teams Drill</vt:lpstr>
      <vt:lpstr>Alphabet Drill Teams Drill</vt:lpstr>
      <vt:lpstr>Uncial capital Letters Drill</vt:lpstr>
      <vt:lpstr>Uncial capital Letters Drill </vt:lpstr>
      <vt:lpstr>Uncial capital Letter Drill </vt:lpstr>
      <vt:lpstr>Diphthong sound offs</vt:lpstr>
      <vt:lpstr>Greek Words –what is the English</vt:lpstr>
      <vt:lpstr>Greek Words –what is the English</vt:lpstr>
      <vt:lpstr>Greek Words –what is the English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Greek</dc:title>
  <dc:creator>ted hildebrandt</dc:creator>
  <cp:lastModifiedBy>Ted Hildebrandt</cp:lastModifiedBy>
  <cp:revision>105</cp:revision>
  <dcterms:created xsi:type="dcterms:W3CDTF">1999-08-23T12:32:24Z</dcterms:created>
  <dcterms:modified xsi:type="dcterms:W3CDTF">2019-08-30T17:47:23Z</dcterms:modified>
</cp:coreProperties>
</file>