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9"/>
  </p:notesMasterIdLst>
  <p:sldIdLst>
    <p:sldId id="281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8" r:id="rId23"/>
    <p:sldId id="309" r:id="rId24"/>
    <p:sldId id="310" r:id="rId25"/>
    <p:sldId id="311" r:id="rId26"/>
    <p:sldId id="312" r:id="rId27"/>
    <p:sldId id="313" r:id="rId28"/>
    <p:sldId id="314" r:id="rId29"/>
    <p:sldId id="315" r:id="rId30"/>
    <p:sldId id="316" r:id="rId31"/>
    <p:sldId id="273" r:id="rId32"/>
    <p:sldId id="280" r:id="rId33"/>
    <p:sldId id="274" r:id="rId34"/>
    <p:sldId id="287" r:id="rId35"/>
    <p:sldId id="279" r:id="rId36"/>
    <p:sldId id="275" r:id="rId37"/>
    <p:sldId id="286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35" autoAdjust="0"/>
    <p:restoredTop sz="86372" autoAdjust="0"/>
  </p:normalViewPr>
  <p:slideViewPr>
    <p:cSldViewPr>
      <p:cViewPr varScale="1">
        <p:scale>
          <a:sx n="100" d="100"/>
          <a:sy n="100" d="100"/>
        </p:scale>
        <p:origin x="-190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E252D1A-3B0C-4D87-8BFD-74C5A87D4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6496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7C342A2-108B-43B1-96F4-7909C0294215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5813DF4-A19D-4D70-AE44-6FE5F32090AF}" type="slidenum">
              <a:rPr lang="en-US" altLang="en-US" sz="1200"/>
              <a:pPr eaLnBrk="1" hangingPunct="1"/>
              <a:t>37</a:t>
            </a:fld>
            <a:endParaRPr lang="en-US" altLang="en-US" sz="1200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36C2B50-5716-4345-B4E2-7F9853DC3CC4}" type="slidenum">
              <a:rPr lang="en-US" altLang="en-US" sz="1200" smtClean="0"/>
              <a:pPr eaLnBrk="1" hangingPunct="1"/>
              <a:t>28</a:t>
            </a:fld>
            <a:endParaRPr lang="en-US" altLang="en-US" sz="1200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15587B8-EC27-4B80-9FCE-08EE5442F832}" type="slidenum">
              <a:rPr lang="en-US" altLang="en-US" sz="1200"/>
              <a:pPr eaLnBrk="1" hangingPunct="1"/>
              <a:t>30</a:t>
            </a:fld>
            <a:endParaRPr lang="en-US" altLang="en-US" sz="12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4973E0F-ED3F-4150-8320-65CF95D9DFDC}" type="slidenum">
              <a:rPr lang="en-US" altLang="en-US" sz="1200"/>
              <a:pPr eaLnBrk="1" hangingPunct="1"/>
              <a:t>31</a:t>
            </a:fld>
            <a:endParaRPr lang="en-US" altLang="en-US" sz="1200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94075EC-757B-4EAC-80CA-72608D7643FF}" type="slidenum">
              <a:rPr lang="en-US" altLang="en-US" sz="1200"/>
              <a:pPr eaLnBrk="1" hangingPunct="1"/>
              <a:t>32</a:t>
            </a:fld>
            <a:endParaRPr lang="en-US" altLang="en-US" sz="120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BFD09E2-CC03-4A6F-9FEE-A3B177904347}" type="slidenum">
              <a:rPr lang="en-US" altLang="en-US" sz="1200"/>
              <a:pPr eaLnBrk="1" hangingPunct="1"/>
              <a:t>33</a:t>
            </a:fld>
            <a:endParaRPr lang="en-US" altLang="en-US" sz="1200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4D031BC-F531-48FA-9A93-2C171507B459}" type="slidenum">
              <a:rPr lang="en-US" altLang="en-US" sz="1200"/>
              <a:pPr eaLnBrk="1" hangingPunct="1"/>
              <a:t>34</a:t>
            </a:fld>
            <a:endParaRPr lang="en-US" altLang="en-US" sz="120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C31641A-57F8-4572-AD13-89E6820EA8BB}" type="slidenum">
              <a:rPr lang="en-US" altLang="en-US" sz="1200"/>
              <a:pPr eaLnBrk="1" hangingPunct="1"/>
              <a:t>35</a:t>
            </a:fld>
            <a:endParaRPr lang="en-US" altLang="en-US" sz="1200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65C138A-3FD7-4DB9-ACCA-3D1019C94528}" type="slidenum">
              <a:rPr lang="en-US" altLang="en-US" sz="1200"/>
              <a:pPr eaLnBrk="1" hangingPunct="1"/>
              <a:t>36</a:t>
            </a:fld>
            <a:endParaRPr lang="en-US" altLang="en-US" sz="120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sp>
        <p:nvSpPr>
          <p:cNvPr id="20514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 algn="ctr">
              <a:defRPr>
                <a:solidFill>
                  <a:srgbClr val="00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0515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3E0839B-9B3E-40E9-AF59-0499DCB66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83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1B30A-C8D4-466B-9A5A-35BA53E16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910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2938" y="609600"/>
            <a:ext cx="1949450" cy="5451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97538" cy="5451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EDB9D-2198-4020-8E76-61DAAD263C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37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EB86C-63FA-4BD4-A77B-91483A8DE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8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BAFCE-F81F-4539-93A2-B2180CF00A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93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6A236-DFB6-4D1B-AA50-C03E743F38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59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52FB0-F175-4989-8341-3A6895B5F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103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0FC09-EA4D-4047-B5A2-82AE22E4C2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943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DF232-38DA-4958-A8F2-56B60BB63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613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C1EDD-8453-449E-AB15-1939A03A3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664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712B4-8AE6-48F6-9E3F-A040781B6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977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1945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35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36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37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38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39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0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1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2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3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4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5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6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7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8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9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50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51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52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53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54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55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56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57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58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59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60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61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62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sp>
        <p:nvSpPr>
          <p:cNvPr id="1027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9491" name="Rectangle 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92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93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8A3AA92-6014-460E-8CC8-FCC79E937E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949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28600"/>
            <a:ext cx="7239000" cy="1905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Mastering NT Greek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286000"/>
            <a:ext cx="6400800" cy="35052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29.  Commencement</a:t>
            </a:r>
          </a:p>
          <a:p>
            <a:pPr eaLnBrk="1" hangingPunct="1">
              <a:defRPr/>
            </a:pPr>
            <a:endParaRPr lang="en-US" b="1" smtClean="0"/>
          </a:p>
          <a:p>
            <a:pPr eaLnBrk="1" hangingPunct="1">
              <a:defRPr/>
            </a:pPr>
            <a:endParaRPr lang="en-US" b="1" smtClean="0"/>
          </a:p>
          <a:p>
            <a:pPr eaLnBrk="1" hangingPunct="1">
              <a:defRPr/>
            </a:pPr>
            <a:endParaRPr lang="en-US" b="1" smtClean="0"/>
          </a:p>
          <a:p>
            <a:pPr eaLnBrk="1" hangingPunct="1">
              <a:defRPr/>
            </a:pPr>
            <a:r>
              <a:rPr lang="en-US" sz="1800" b="1" smtClean="0"/>
              <a:t>By Ted Hildebrandt  </a:t>
            </a:r>
            <a:r>
              <a:rPr lang="en-US" sz="1800" b="1" smtClean="0">
                <a:cs typeface="Times New Roman" pitchFamily="18" charset="0"/>
              </a:rPr>
              <a:t>© 2003</a:t>
            </a:r>
            <a:endParaRPr lang="en-US" sz="1800" b="1" smtClean="0"/>
          </a:p>
          <a:p>
            <a:pPr eaLnBrk="1" hangingPunct="1">
              <a:defRPr/>
            </a:pPr>
            <a:r>
              <a:rPr lang="en-US" sz="1800" b="1" smtClean="0"/>
              <a:t>Baker Academic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88988"/>
            <a:ext cx="7772400" cy="76835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cs typeface="Times New Roman" panose="02020603050405020304" pitchFamily="18" charset="0"/>
              </a:rPr>
              <a:t>Imperfect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εἰμί</a:t>
            </a:r>
            <a:r>
              <a:rPr lang="en-US" dirty="0" smtClean="0">
                <a:cs typeface="Times New Roman" panose="02020603050405020304" pitchFamily="18" charset="0"/>
              </a:rPr>
              <a:t>       </a:t>
            </a:r>
            <a:endParaRPr lang="en-US" b="1" dirty="0" smtClean="0">
              <a:cs typeface="Times New Roman" panose="02020603050405020304" pitchFamily="18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812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ἤμην</a:t>
            </a:r>
            <a:r>
              <a:rPr lang="en-US" dirty="0" smtClean="0">
                <a:cs typeface="Times New Roman" panose="02020603050405020304" pitchFamily="18" charset="0"/>
              </a:rPr>
              <a:t>                              	</a:t>
            </a:r>
            <a:r>
              <a:rPr lang="el-GR" dirty="0" smtClean="0">
                <a:cs typeface="Times New Roman" panose="02020603050405020304" pitchFamily="18" charset="0"/>
              </a:rPr>
              <a:t>ἦμεν</a:t>
            </a:r>
            <a:r>
              <a:rPr lang="en-US" dirty="0" smtClean="0">
                <a:cs typeface="Times New Roman" panose="02020603050405020304" pitchFamily="18" charset="0"/>
              </a:rPr>
              <a:t/>
            </a:r>
            <a:br>
              <a:rPr lang="en-US" dirty="0" smtClean="0">
                <a:cs typeface="Times New Roman" panose="02020603050405020304" pitchFamily="18" charset="0"/>
              </a:rPr>
            </a:br>
            <a:r>
              <a:rPr lang="el-GR" dirty="0" smtClean="0">
                <a:cs typeface="Times New Roman" panose="02020603050405020304" pitchFamily="18" charset="0"/>
              </a:rPr>
              <a:t>ἦς</a:t>
            </a:r>
            <a:r>
              <a:rPr lang="en-US" dirty="0" smtClean="0">
                <a:cs typeface="Times New Roman" panose="02020603050405020304" pitchFamily="18" charset="0"/>
              </a:rPr>
              <a:t>                                  	</a:t>
            </a:r>
            <a:r>
              <a:rPr lang="el-GR" dirty="0" smtClean="0">
                <a:cs typeface="Times New Roman" panose="02020603050405020304" pitchFamily="18" charset="0"/>
              </a:rPr>
              <a:t>ἦτε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br>
              <a:rPr lang="en-US" dirty="0" smtClean="0">
                <a:cs typeface="Times New Roman" panose="02020603050405020304" pitchFamily="18" charset="0"/>
              </a:rPr>
            </a:br>
            <a:r>
              <a:rPr lang="el-GR" dirty="0" smtClean="0">
                <a:cs typeface="Times New Roman" panose="02020603050405020304" pitchFamily="18" charset="0"/>
              </a:rPr>
              <a:t>ἦν</a:t>
            </a:r>
            <a:r>
              <a:rPr lang="en-US" dirty="0" smtClean="0">
                <a:cs typeface="Times New Roman" panose="02020603050405020304" pitchFamily="18" charset="0"/>
              </a:rPr>
              <a:t>                                   	</a:t>
            </a:r>
            <a:r>
              <a:rPr lang="el-GR" dirty="0" smtClean="0">
                <a:cs typeface="Times New Roman" panose="02020603050405020304" pitchFamily="18" charset="0"/>
              </a:rPr>
              <a:t>ἦσαν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975363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 </a:t>
            </a:r>
            <a:r>
              <a:rPr lang="en-US" altLang="en-US" b="1" dirty="0" smtClean="0"/>
              <a:t>Person Personal Pronoun Chant</a:t>
            </a:r>
          </a:p>
        </p:txBody>
      </p:sp>
      <p:sp>
        <p:nvSpPr>
          <p:cNvPr id="450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 dirty="0" smtClean="0">
                <a:cs typeface="Times New Roman" pitchFamily="18" charset="0"/>
              </a:rPr>
              <a:t>         Singular                          Plural</a:t>
            </a:r>
          </a:p>
          <a:p>
            <a:pPr eaLnBrk="1" hangingPunct="1">
              <a:defRPr/>
            </a:pPr>
            <a:r>
              <a:rPr lang="en-US" altLang="en-US" b="1" dirty="0" smtClean="0">
                <a:cs typeface="Times New Roman" pitchFamily="18" charset="0"/>
              </a:rPr>
              <a:t>Nom</a:t>
            </a:r>
            <a:r>
              <a:rPr lang="en-US" altLang="en-US" dirty="0" smtClean="0">
                <a:cs typeface="Times New Roman" pitchFamily="18" charset="0"/>
              </a:rPr>
              <a:t>.   </a:t>
            </a:r>
            <a:r>
              <a:rPr lang="el-GR" altLang="en-US" dirty="0" smtClean="0">
                <a:cs typeface="Times New Roman" pitchFamily="18" charset="0"/>
              </a:rPr>
              <a:t>ἐγώ</a:t>
            </a:r>
            <a:r>
              <a:rPr lang="en-US" altLang="en-US" dirty="0" smtClean="0">
                <a:cs typeface="Times New Roman" pitchFamily="18" charset="0"/>
              </a:rPr>
              <a:t>    </a:t>
            </a:r>
            <a:r>
              <a:rPr lang="el-GR" altLang="en-US" dirty="0" smtClean="0">
                <a:cs typeface="Times New Roman" pitchFamily="18" charset="0"/>
              </a:rPr>
              <a:t> </a:t>
            </a:r>
            <a:r>
              <a:rPr lang="en-US" altLang="en-US" dirty="0" smtClean="0">
                <a:cs typeface="Times New Roman" pitchFamily="18" charset="0"/>
              </a:rPr>
              <a:t>      </a:t>
            </a:r>
            <a:r>
              <a:rPr lang="el-GR" altLang="en-US" dirty="0" smtClean="0">
                <a:cs typeface="Times New Roman" pitchFamily="18" charset="0"/>
              </a:rPr>
              <a:t>σύ</a:t>
            </a:r>
            <a:r>
              <a:rPr lang="en-US" altLang="en-US" dirty="0" smtClean="0">
                <a:cs typeface="Times New Roman" pitchFamily="18" charset="0"/>
              </a:rPr>
              <a:t>    </a:t>
            </a:r>
            <a:r>
              <a:rPr lang="el-GR" altLang="en-US" dirty="0" smtClean="0">
                <a:cs typeface="Times New Roman" pitchFamily="18" charset="0"/>
              </a:rPr>
              <a:t>  </a:t>
            </a:r>
            <a:r>
              <a:rPr lang="en-US" altLang="en-US" dirty="0" smtClean="0">
                <a:cs typeface="Times New Roman" pitchFamily="18" charset="0"/>
              </a:rPr>
              <a:t>    	</a:t>
            </a:r>
            <a:r>
              <a:rPr lang="el-GR" altLang="en-US" dirty="0" smtClean="0">
                <a:cs typeface="Times New Roman" pitchFamily="18" charset="0"/>
              </a:rPr>
              <a:t>ἡμεῖς</a:t>
            </a:r>
          </a:p>
          <a:p>
            <a:pPr eaLnBrk="1" hangingPunct="1">
              <a:defRPr/>
            </a:pPr>
            <a:r>
              <a:rPr lang="en-US" altLang="en-US" b="1" dirty="0" smtClean="0">
                <a:cs typeface="Times New Roman" pitchFamily="18" charset="0"/>
              </a:rPr>
              <a:t>Gen</a:t>
            </a:r>
            <a:r>
              <a:rPr lang="en-US" altLang="en-US" dirty="0" smtClean="0">
                <a:cs typeface="Times New Roman" pitchFamily="18" charset="0"/>
              </a:rPr>
              <a:t>.    </a:t>
            </a:r>
            <a:r>
              <a:rPr lang="el-GR" altLang="en-US" dirty="0" smtClean="0">
                <a:cs typeface="Times New Roman" pitchFamily="18" charset="0"/>
              </a:rPr>
              <a:t>μου</a:t>
            </a:r>
            <a:r>
              <a:rPr lang="en-US" altLang="en-US" dirty="0" smtClean="0">
                <a:cs typeface="Times New Roman" pitchFamily="18" charset="0"/>
              </a:rPr>
              <a:t>      </a:t>
            </a:r>
            <a:r>
              <a:rPr lang="el-GR" altLang="en-US" dirty="0" smtClean="0">
                <a:cs typeface="Times New Roman" pitchFamily="18" charset="0"/>
              </a:rPr>
              <a:t>  </a:t>
            </a:r>
            <a:r>
              <a:rPr lang="en-US" altLang="en-US" dirty="0" smtClean="0">
                <a:cs typeface="Times New Roman" pitchFamily="18" charset="0"/>
              </a:rPr>
              <a:t>   </a:t>
            </a:r>
            <a:r>
              <a:rPr lang="el-GR" altLang="en-US" dirty="0" smtClean="0">
                <a:cs typeface="Times New Roman" pitchFamily="18" charset="0"/>
              </a:rPr>
              <a:t>σου</a:t>
            </a:r>
            <a:r>
              <a:rPr lang="en-US" altLang="en-US" dirty="0" smtClean="0">
                <a:cs typeface="Times New Roman" pitchFamily="18" charset="0"/>
              </a:rPr>
              <a:t>          	</a:t>
            </a:r>
            <a:r>
              <a:rPr lang="el-GR" altLang="en-US" dirty="0" smtClean="0">
                <a:cs typeface="Times New Roman" pitchFamily="18" charset="0"/>
              </a:rPr>
              <a:t>ἡμῶν</a:t>
            </a:r>
            <a:r>
              <a:rPr lang="en-US" altLang="en-US" dirty="0" smtClean="0">
                <a:cs typeface="Times New Roman" pitchFamily="18" charset="0"/>
              </a:rPr>
              <a:t> </a:t>
            </a:r>
            <a:br>
              <a:rPr lang="en-US" altLang="en-US" dirty="0" smtClean="0">
                <a:cs typeface="Times New Roman" pitchFamily="18" charset="0"/>
              </a:rPr>
            </a:br>
            <a:r>
              <a:rPr lang="en-US" altLang="en-US" b="1" dirty="0" smtClean="0">
                <a:cs typeface="Times New Roman" pitchFamily="18" charset="0"/>
              </a:rPr>
              <a:t>Dat</a:t>
            </a:r>
            <a:r>
              <a:rPr lang="en-US" altLang="en-US" dirty="0" smtClean="0">
                <a:cs typeface="Times New Roman" pitchFamily="18" charset="0"/>
              </a:rPr>
              <a:t>.     </a:t>
            </a:r>
            <a:r>
              <a:rPr lang="el-GR" altLang="en-US" dirty="0" smtClean="0">
                <a:cs typeface="Times New Roman" pitchFamily="18" charset="0"/>
              </a:rPr>
              <a:t>μοι </a:t>
            </a:r>
            <a:r>
              <a:rPr lang="en-US" altLang="en-US" dirty="0" smtClean="0">
                <a:cs typeface="Times New Roman" pitchFamily="18" charset="0"/>
              </a:rPr>
              <a:t>        </a:t>
            </a:r>
            <a:r>
              <a:rPr lang="el-GR" altLang="en-US" dirty="0" smtClean="0">
                <a:cs typeface="Times New Roman" pitchFamily="18" charset="0"/>
              </a:rPr>
              <a:t> </a:t>
            </a:r>
            <a:r>
              <a:rPr lang="en-US" altLang="en-US" dirty="0" smtClean="0">
                <a:cs typeface="Times New Roman" pitchFamily="18" charset="0"/>
              </a:rPr>
              <a:t>  </a:t>
            </a:r>
            <a:r>
              <a:rPr lang="el-GR" altLang="en-US" dirty="0" smtClean="0">
                <a:cs typeface="Times New Roman" pitchFamily="18" charset="0"/>
              </a:rPr>
              <a:t>σοι</a:t>
            </a:r>
            <a:r>
              <a:rPr lang="en-US" altLang="en-US" dirty="0" smtClean="0">
                <a:cs typeface="Times New Roman" pitchFamily="18" charset="0"/>
              </a:rPr>
              <a:t>            	</a:t>
            </a:r>
            <a:r>
              <a:rPr lang="el-GR" altLang="en-US" dirty="0" smtClean="0">
                <a:cs typeface="Times New Roman" pitchFamily="18" charset="0"/>
              </a:rPr>
              <a:t>ἡμῖν</a:t>
            </a:r>
            <a:r>
              <a:rPr lang="en-US" altLang="en-US" dirty="0" smtClean="0">
                <a:cs typeface="Times New Roman" pitchFamily="18" charset="0"/>
              </a:rPr>
              <a:t>    </a:t>
            </a:r>
            <a:br>
              <a:rPr lang="en-US" altLang="en-US" dirty="0" smtClean="0">
                <a:cs typeface="Times New Roman" pitchFamily="18" charset="0"/>
              </a:rPr>
            </a:br>
            <a:r>
              <a:rPr lang="en-US" altLang="en-US" b="1" dirty="0" smtClean="0">
                <a:cs typeface="Times New Roman" pitchFamily="18" charset="0"/>
              </a:rPr>
              <a:t>Acc</a:t>
            </a:r>
            <a:r>
              <a:rPr lang="en-US" altLang="en-US" dirty="0" smtClean="0">
                <a:cs typeface="Times New Roman" pitchFamily="18" charset="0"/>
              </a:rPr>
              <a:t>.     </a:t>
            </a:r>
            <a:r>
              <a:rPr lang="el-GR" altLang="en-US" dirty="0" smtClean="0">
                <a:cs typeface="Times New Roman" pitchFamily="18" charset="0"/>
              </a:rPr>
              <a:t>με</a:t>
            </a:r>
            <a:r>
              <a:rPr lang="en-US" altLang="en-US" dirty="0" smtClean="0">
                <a:cs typeface="Times New Roman" pitchFamily="18" charset="0"/>
              </a:rPr>
              <a:t>             </a:t>
            </a:r>
            <a:r>
              <a:rPr lang="el-GR" altLang="en-US" dirty="0" smtClean="0">
                <a:cs typeface="Times New Roman" pitchFamily="18" charset="0"/>
              </a:rPr>
              <a:t>σε</a:t>
            </a:r>
            <a:r>
              <a:rPr lang="en-US" altLang="en-US" dirty="0" smtClean="0">
                <a:cs typeface="Times New Roman" pitchFamily="18" charset="0"/>
              </a:rPr>
              <a:t>             	</a:t>
            </a:r>
            <a:r>
              <a:rPr lang="el-GR" altLang="en-US" dirty="0" smtClean="0">
                <a:cs typeface="Times New Roman" pitchFamily="18" charset="0"/>
              </a:rPr>
              <a:t>ἡμάς</a:t>
            </a:r>
            <a:r>
              <a:rPr lang="en-US" altLang="en-US" dirty="0" smtClean="0">
                <a:cs typeface="Times New Roman" pitchFamily="18" charset="0"/>
              </a:rPr>
              <a:t>   </a:t>
            </a:r>
          </a:p>
          <a:p>
            <a:pPr eaLnBrk="1" hangingPunct="1">
              <a:defRPr/>
            </a:pPr>
            <a:r>
              <a:rPr lang="el-GR" altLang="en-US" dirty="0" smtClean="0">
                <a:cs typeface="Times New Roman" pitchFamily="18" charset="0"/>
              </a:rPr>
              <a:t>αὐτός</a:t>
            </a:r>
            <a:r>
              <a:rPr lang="en-US" altLang="en-US" dirty="0" smtClean="0">
                <a:cs typeface="Times New Roman" pitchFamily="18" charset="0"/>
              </a:rPr>
              <a:t>, </a:t>
            </a:r>
            <a:r>
              <a:rPr lang="el-GR" altLang="en-US" dirty="0" smtClean="0">
                <a:cs typeface="Times New Roman" pitchFamily="18" charset="0"/>
              </a:rPr>
              <a:t>αὐτη</a:t>
            </a:r>
            <a:r>
              <a:rPr lang="en-US" altLang="en-US" dirty="0" smtClean="0">
                <a:cs typeface="Times New Roman" pitchFamily="18" charset="0"/>
              </a:rPr>
              <a:t>, </a:t>
            </a:r>
            <a:r>
              <a:rPr lang="el-GR" altLang="en-US" dirty="0" smtClean="0">
                <a:cs typeface="Times New Roman" pitchFamily="18" charset="0"/>
              </a:rPr>
              <a:t>αὐτό</a:t>
            </a:r>
            <a:r>
              <a:rPr lang="en-US" altLang="en-US" dirty="0" smtClean="0">
                <a:cs typeface="Times New Roman" pitchFamily="18" charset="0"/>
              </a:rPr>
              <a:t> (he, she, it)</a:t>
            </a:r>
          </a:p>
        </p:txBody>
      </p:sp>
    </p:spTree>
    <p:extLst>
      <p:ext uri="{BB962C8B-B14F-4D97-AF65-F5344CB8AC3E}">
        <p14:creationId xmlns:p14="http://schemas.microsoft.com/office/powerpoint/2010/main" val="3290553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15925"/>
            <a:ext cx="8382000" cy="7683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 smtClean="0">
                <a:cs typeface="Times New Roman" panose="02020603050405020304" pitchFamily="18" charset="0"/>
              </a:rPr>
              <a:t>Present Middle/Passive Indicative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l-GR" altLang="en-US" dirty="0" smtClean="0">
                <a:cs typeface="Times New Roman" panose="02020603050405020304" pitchFamily="18" charset="0"/>
              </a:rPr>
              <a:t>λύομαι</a:t>
            </a:r>
            <a:r>
              <a:rPr lang="en-US" altLang="en-US" dirty="0" smtClean="0">
                <a:cs typeface="Times New Roman" panose="02020603050405020304" pitchFamily="18" charset="0"/>
              </a:rPr>
              <a:t>,              </a:t>
            </a:r>
            <a:r>
              <a:rPr lang="el-GR" altLang="en-US" dirty="0" smtClean="0">
                <a:cs typeface="Times New Roman" panose="02020603050405020304" pitchFamily="18" charset="0"/>
              </a:rPr>
              <a:t>  </a:t>
            </a:r>
            <a:r>
              <a:rPr lang="en-US" altLang="en-US" dirty="0" smtClean="0">
                <a:cs typeface="Times New Roman" panose="02020603050405020304" pitchFamily="18" charset="0"/>
              </a:rPr>
              <a:t> -</a:t>
            </a:r>
            <a:r>
              <a:rPr lang="el-GR" altLang="en-US" dirty="0" smtClean="0">
                <a:cs typeface="Times New Roman" panose="02020603050405020304" pitchFamily="18" charset="0"/>
              </a:rPr>
              <a:t>ομεθα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br>
              <a:rPr lang="en-US" altLang="en-US" dirty="0" smtClean="0">
                <a:cs typeface="Times New Roman" panose="02020603050405020304" pitchFamily="18" charset="0"/>
              </a:rPr>
            </a:br>
            <a:r>
              <a:rPr lang="en-US" altLang="en-US" dirty="0" smtClean="0">
                <a:cs typeface="Times New Roman" panose="02020603050405020304" pitchFamily="18" charset="0"/>
              </a:rPr>
              <a:t>           -</a:t>
            </a:r>
            <a:r>
              <a:rPr lang="el-GR" altLang="en-US" dirty="0" smtClean="0">
                <a:cs typeface="Times New Roman" panose="02020603050405020304" pitchFamily="18" charset="0"/>
              </a:rPr>
              <a:t>ῃ</a:t>
            </a:r>
            <a:r>
              <a:rPr lang="en-US" altLang="en-US" dirty="0" smtClean="0">
                <a:cs typeface="Times New Roman" panose="02020603050405020304" pitchFamily="18" charset="0"/>
              </a:rPr>
              <a:t>,               -</a:t>
            </a:r>
            <a:r>
              <a:rPr lang="el-GR" altLang="en-US" dirty="0" smtClean="0">
                <a:cs typeface="Times New Roman" panose="02020603050405020304" pitchFamily="18" charset="0"/>
              </a:rPr>
              <a:t>εσθε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br>
              <a:rPr lang="en-US" altLang="en-US" dirty="0" smtClean="0">
                <a:cs typeface="Times New Roman" panose="02020603050405020304" pitchFamily="18" charset="0"/>
              </a:rPr>
            </a:br>
            <a:r>
              <a:rPr lang="en-US" altLang="en-US" dirty="0" smtClean="0">
                <a:cs typeface="Times New Roman" panose="02020603050405020304" pitchFamily="18" charset="0"/>
              </a:rPr>
              <a:t>           -</a:t>
            </a:r>
            <a:r>
              <a:rPr lang="el-GR" altLang="en-US" dirty="0" smtClean="0">
                <a:cs typeface="Times New Roman" panose="02020603050405020304" pitchFamily="18" charset="0"/>
              </a:rPr>
              <a:t>εται</a:t>
            </a:r>
            <a:r>
              <a:rPr lang="en-US" altLang="en-US" dirty="0" smtClean="0">
                <a:cs typeface="Times New Roman" panose="02020603050405020304" pitchFamily="18" charset="0"/>
              </a:rPr>
              <a:t>,          -</a:t>
            </a:r>
            <a:r>
              <a:rPr lang="el-GR" altLang="en-US" dirty="0" smtClean="0">
                <a:cs typeface="Times New Roman" panose="02020603050405020304" pitchFamily="18" charset="0"/>
              </a:rPr>
              <a:t>ονται</a:t>
            </a:r>
            <a:endParaRPr lang="en-US" altLang="en-US" dirty="0" smtClean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altLang="en-US" dirty="0" smtClean="0">
                <a:cs typeface="Times New Roman" panose="02020603050405020304" pitchFamily="18" charset="0"/>
              </a:rPr>
              <a:t>I am loosed/am being loosed</a:t>
            </a:r>
          </a:p>
          <a:p>
            <a:pPr eaLnBrk="1" hangingPunct="1">
              <a:defRPr/>
            </a:pPr>
            <a:r>
              <a:rPr lang="en-US" altLang="en-US" dirty="0" smtClean="0">
                <a:cs typeface="Times New Roman" panose="02020603050405020304" pitchFamily="18" charset="0"/>
              </a:rPr>
              <a:t>I loose myself/am loosing [for myself]</a:t>
            </a:r>
          </a:p>
        </p:txBody>
      </p:sp>
    </p:spTree>
    <p:extLst>
      <p:ext uri="{BB962C8B-B14F-4D97-AF65-F5344CB8AC3E}">
        <p14:creationId xmlns:p14="http://schemas.microsoft.com/office/powerpoint/2010/main" val="2143058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96925"/>
            <a:ext cx="7772400" cy="7683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cs typeface="Times New Roman" panose="02020603050405020304" pitchFamily="18" charset="0"/>
              </a:rPr>
              <a:t>Shape of the Future in Greek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λύσω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   </a:t>
            </a:r>
            <a:r>
              <a:rPr lang="en-US" dirty="0" smtClean="0">
                <a:cs typeface="Times New Roman" panose="02020603050405020304" pitchFamily="18" charset="0"/>
              </a:rPr>
              <a:t>                    </a:t>
            </a:r>
            <a:r>
              <a:rPr lang="el-GR" dirty="0" smtClean="0">
                <a:cs typeface="Times New Roman" panose="02020603050405020304" pitchFamily="18" charset="0"/>
              </a:rPr>
              <a:t>λύσομεν</a:t>
            </a:r>
            <a:r>
              <a:rPr lang="en-US" dirty="0" smtClean="0">
                <a:cs typeface="Times New Roman" panose="02020603050405020304" pitchFamily="18" charset="0"/>
              </a:rPr>
              <a:t/>
            </a:r>
            <a:br>
              <a:rPr lang="en-US" dirty="0" smtClean="0">
                <a:cs typeface="Times New Roman" panose="02020603050405020304" pitchFamily="18" charset="0"/>
              </a:rPr>
            </a:br>
            <a:r>
              <a:rPr lang="en-US" sz="2400" b="1" dirty="0" smtClean="0">
                <a:cs typeface="Times New Roman" panose="02020603050405020304" pitchFamily="18" charset="0"/>
              </a:rPr>
              <a:t>I will loose                         We will loose</a:t>
            </a: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λύσεις</a:t>
            </a:r>
            <a:r>
              <a:rPr lang="en-US" dirty="0" smtClean="0">
                <a:cs typeface="Times New Roman" panose="02020603050405020304" pitchFamily="18" charset="0"/>
              </a:rPr>
              <a:t>    </a:t>
            </a:r>
            <a:r>
              <a:rPr lang="el-GR" dirty="0" smtClean="0">
                <a:cs typeface="Times New Roman" panose="02020603050405020304" pitchFamily="18" charset="0"/>
              </a:rPr>
              <a:t>   </a:t>
            </a:r>
            <a:r>
              <a:rPr lang="en-US" dirty="0" smtClean="0">
                <a:cs typeface="Times New Roman" panose="02020603050405020304" pitchFamily="18" charset="0"/>
              </a:rPr>
              <a:t>               </a:t>
            </a:r>
            <a:r>
              <a:rPr lang="el-GR" dirty="0" smtClean="0">
                <a:cs typeface="Times New Roman" panose="02020603050405020304" pitchFamily="18" charset="0"/>
              </a:rPr>
              <a:t>λύσετε</a:t>
            </a:r>
            <a:r>
              <a:rPr lang="en-US" dirty="0" smtClean="0">
                <a:cs typeface="Times New Roman" panose="02020603050405020304" pitchFamily="18" charset="0"/>
              </a:rPr>
              <a:t/>
            </a:r>
            <a:br>
              <a:rPr lang="en-US" dirty="0" smtClean="0">
                <a:cs typeface="Times New Roman" panose="02020603050405020304" pitchFamily="18" charset="0"/>
              </a:rPr>
            </a:br>
            <a:r>
              <a:rPr lang="en-US" sz="2400" b="1" dirty="0" smtClean="0">
                <a:cs typeface="Times New Roman" panose="02020603050405020304" pitchFamily="18" charset="0"/>
              </a:rPr>
              <a:t>You will loose                    You all will loose</a:t>
            </a: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λύσει </a:t>
            </a:r>
            <a:r>
              <a:rPr lang="en-US" dirty="0" smtClean="0">
                <a:cs typeface="Times New Roman" panose="02020603050405020304" pitchFamily="18" charset="0"/>
              </a:rPr>
              <a:t>  </a:t>
            </a:r>
            <a:r>
              <a:rPr lang="el-GR" dirty="0" smtClean="0">
                <a:cs typeface="Times New Roman" panose="02020603050405020304" pitchFamily="18" charset="0"/>
              </a:rPr>
              <a:t> </a:t>
            </a:r>
            <a:r>
              <a:rPr lang="en-US" dirty="0" smtClean="0">
                <a:cs typeface="Times New Roman" panose="02020603050405020304" pitchFamily="18" charset="0"/>
              </a:rPr>
              <a:t>                    </a:t>
            </a:r>
            <a:r>
              <a:rPr lang="el-GR" dirty="0" smtClean="0">
                <a:cs typeface="Times New Roman" panose="02020603050405020304" pitchFamily="18" charset="0"/>
              </a:rPr>
              <a:t>λύσουσι(ν)</a:t>
            </a:r>
            <a:r>
              <a:rPr lang="en-US" dirty="0" smtClean="0">
                <a:cs typeface="Times New Roman" panose="02020603050405020304" pitchFamily="18" charset="0"/>
              </a:rPr>
              <a:t/>
            </a:r>
            <a:br>
              <a:rPr lang="en-US" dirty="0" smtClean="0">
                <a:cs typeface="Times New Roman" panose="02020603050405020304" pitchFamily="18" charset="0"/>
              </a:rPr>
            </a:br>
            <a:r>
              <a:rPr lang="en-US" sz="2400" b="1" dirty="0" smtClean="0">
                <a:cs typeface="Times New Roman" panose="02020603050405020304" pitchFamily="18" charset="0"/>
              </a:rPr>
              <a:t>S/he/it will loose                They will loose</a:t>
            </a:r>
          </a:p>
          <a:p>
            <a:pPr eaLnBrk="1" hangingPunct="1">
              <a:defRPr/>
            </a:pPr>
            <a:r>
              <a:rPr lang="en-US" sz="2400" b="1" dirty="0" smtClean="0">
                <a:cs typeface="Times New Roman" panose="02020603050405020304" pitchFamily="18" charset="0"/>
              </a:rPr>
              <a:t>Chant this one</a:t>
            </a:r>
          </a:p>
        </p:txBody>
      </p:sp>
    </p:spTree>
    <p:extLst>
      <p:ext uri="{BB962C8B-B14F-4D97-AF65-F5344CB8AC3E}">
        <p14:creationId xmlns:p14="http://schemas.microsoft.com/office/powerpoint/2010/main" val="4251280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smtClean="0"/>
              <a:t>Future Middle Paradigm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l-GR" altLang="en-US" dirty="0" smtClean="0">
                <a:cs typeface="Times New Roman" pitchFamily="18" charset="0"/>
              </a:rPr>
              <a:t>λύσομαι    </a:t>
            </a:r>
            <a:r>
              <a:rPr lang="en-US" altLang="en-US" dirty="0" smtClean="0">
                <a:cs typeface="Times New Roman" pitchFamily="18" charset="0"/>
              </a:rPr>
              <a:t>                 	          -</a:t>
            </a:r>
            <a:r>
              <a:rPr lang="el-GR" altLang="en-US" dirty="0" smtClean="0">
                <a:cs typeface="Times New Roman" pitchFamily="18" charset="0"/>
              </a:rPr>
              <a:t>όμεθα</a:t>
            </a:r>
            <a:r>
              <a:rPr lang="en-US" altLang="en-US" dirty="0" smtClean="0">
                <a:cs typeface="Times New Roman" pitchFamily="18" charset="0"/>
              </a:rPr>
              <a:t/>
            </a:r>
            <a:br>
              <a:rPr lang="en-US" altLang="en-US" dirty="0" smtClean="0">
                <a:cs typeface="Times New Roman" pitchFamily="18" charset="0"/>
              </a:rPr>
            </a:br>
            <a:r>
              <a:rPr lang="en-US" altLang="en-US" sz="2400" dirty="0" smtClean="0">
                <a:cs typeface="Times New Roman" pitchFamily="18" charset="0"/>
              </a:rPr>
              <a:t>              </a:t>
            </a:r>
            <a:r>
              <a:rPr lang="en-US" altLang="en-US" dirty="0" smtClean="0">
                <a:cs typeface="Times New Roman" pitchFamily="18" charset="0"/>
              </a:rPr>
              <a:t>-</a:t>
            </a:r>
            <a:r>
              <a:rPr lang="el-GR" altLang="en-US" dirty="0" smtClean="0">
                <a:cs typeface="Times New Roman" pitchFamily="18" charset="0"/>
              </a:rPr>
              <a:t>ῃ </a:t>
            </a:r>
            <a:r>
              <a:rPr lang="en-US" altLang="en-US" sz="4000" dirty="0" smtClean="0">
                <a:cs typeface="Times New Roman" pitchFamily="18" charset="0"/>
              </a:rPr>
              <a:t>                            </a:t>
            </a:r>
            <a:r>
              <a:rPr lang="en-US" altLang="en-US" dirty="0" smtClean="0">
                <a:cs typeface="Times New Roman" pitchFamily="18" charset="0"/>
              </a:rPr>
              <a:t>	  -</a:t>
            </a:r>
            <a:r>
              <a:rPr lang="el-GR" altLang="en-US" dirty="0" smtClean="0">
                <a:cs typeface="Times New Roman" pitchFamily="18" charset="0"/>
              </a:rPr>
              <a:t>εσθε</a:t>
            </a:r>
            <a:r>
              <a:rPr lang="en-US" altLang="en-US" dirty="0" smtClean="0">
                <a:cs typeface="Times New Roman" pitchFamily="18" charset="0"/>
              </a:rPr>
              <a:t/>
            </a:r>
            <a:br>
              <a:rPr lang="en-US" altLang="en-US" dirty="0" smtClean="0">
                <a:cs typeface="Times New Roman" pitchFamily="18" charset="0"/>
              </a:rPr>
            </a:br>
            <a:r>
              <a:rPr lang="en-US" altLang="en-US" sz="2400" dirty="0" smtClean="0">
                <a:cs typeface="Times New Roman" pitchFamily="18" charset="0"/>
              </a:rPr>
              <a:t>              </a:t>
            </a:r>
            <a:r>
              <a:rPr lang="en-US" altLang="en-US" dirty="0" smtClean="0">
                <a:cs typeface="Times New Roman" pitchFamily="18" charset="0"/>
              </a:rPr>
              <a:t>-</a:t>
            </a:r>
            <a:r>
              <a:rPr lang="el-GR" altLang="en-US" dirty="0" smtClean="0">
                <a:cs typeface="Times New Roman" pitchFamily="18" charset="0"/>
              </a:rPr>
              <a:t>εται</a:t>
            </a:r>
            <a:r>
              <a:rPr lang="en-US" altLang="en-US" sz="4000" dirty="0" smtClean="0">
                <a:cs typeface="Times New Roman" pitchFamily="18" charset="0"/>
              </a:rPr>
              <a:t>                 </a:t>
            </a:r>
            <a:r>
              <a:rPr lang="en-US" altLang="en-US" dirty="0" smtClean="0">
                <a:cs typeface="Times New Roman" pitchFamily="18" charset="0"/>
              </a:rPr>
              <a:t>		  -</a:t>
            </a:r>
            <a:r>
              <a:rPr lang="el-GR" altLang="en-US" dirty="0" smtClean="0">
                <a:cs typeface="Times New Roman" pitchFamily="18" charset="0"/>
              </a:rPr>
              <a:t>ονται</a:t>
            </a:r>
            <a:endParaRPr lang="en-US" altLang="en-US" dirty="0" smtClean="0"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altLang="en-US" sz="2400" b="1" dirty="0" smtClean="0"/>
              <a:t>I will loose (for myself)                 We will loose (for ourselves)</a:t>
            </a:r>
            <a:r>
              <a:rPr lang="en-US" altLang="en-US" dirty="0" smtClean="0">
                <a:latin typeface="Greekth" pitchFamily="18" charset="0"/>
              </a:rPr>
              <a:t> …</a:t>
            </a:r>
            <a:br>
              <a:rPr lang="en-US" altLang="en-US" dirty="0" smtClean="0">
                <a:latin typeface="Greekth" pitchFamily="18" charset="0"/>
              </a:rPr>
            </a:br>
            <a:r>
              <a:rPr lang="en-US" altLang="en-US" sz="24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2951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579438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latin typeface="Times" pitchFamily="18" charset="0"/>
              </a:rPr>
              <a:t>Demonstrative and Relative Pronouns Summary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4582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ἐκεῖνος</a:t>
            </a:r>
            <a:r>
              <a:rPr lang="en-US" dirty="0" smtClean="0">
                <a:cs typeface="Times New Roman" panose="02020603050405020304" pitchFamily="18" charset="0"/>
              </a:rPr>
              <a:t>,      </a:t>
            </a:r>
            <a:r>
              <a:rPr lang="el-GR" dirty="0" smtClean="0">
                <a:cs typeface="Times New Roman" panose="02020603050405020304" pitchFamily="18" charset="0"/>
              </a:rPr>
              <a:t>ἐκείνη</a:t>
            </a:r>
            <a:r>
              <a:rPr lang="en-US" dirty="0" smtClean="0">
                <a:cs typeface="Times New Roman" panose="02020603050405020304" pitchFamily="18" charset="0"/>
              </a:rPr>
              <a:t>,        </a:t>
            </a:r>
            <a:r>
              <a:rPr lang="el-GR" dirty="0" smtClean="0">
                <a:cs typeface="Times New Roman" panose="02020603050405020304" pitchFamily="18" charset="0"/>
              </a:rPr>
              <a:t>ἐκεῖνο</a:t>
            </a:r>
            <a:r>
              <a:rPr lang="en-US" dirty="0" smtClean="0">
                <a:cs typeface="Times New Roman" panose="02020603050405020304" pitchFamily="18" charset="0"/>
              </a:rPr>
              <a:t>  = that</a:t>
            </a:r>
          </a:p>
          <a:p>
            <a:pPr eaLnBrk="1" hangingPunct="1">
              <a:defRPr/>
            </a:pPr>
            <a:r>
              <a:rPr lang="el-GR" dirty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οὗτος</a:t>
            </a:r>
            <a:r>
              <a:rPr lang="en-US" dirty="0" smtClean="0">
                <a:cs typeface="Times New Roman" panose="02020603050405020304" pitchFamily="18" charset="0"/>
              </a:rPr>
              <a:t>,        </a:t>
            </a:r>
            <a:r>
              <a:rPr lang="el-GR" dirty="0" smtClean="0">
                <a:cs typeface="Times New Roman" panose="02020603050405020304" pitchFamily="18" charset="0"/>
              </a:rPr>
              <a:t>αὕτη</a:t>
            </a:r>
            <a:r>
              <a:rPr lang="en-US" dirty="0" smtClean="0">
                <a:cs typeface="Times New Roman" panose="02020603050405020304" pitchFamily="18" charset="0"/>
              </a:rPr>
              <a:t>,         </a:t>
            </a:r>
            <a:r>
              <a:rPr lang="el-GR" dirty="0" smtClean="0">
                <a:cs typeface="Times New Roman" panose="02020603050405020304" pitchFamily="18" charset="0"/>
              </a:rPr>
              <a:t> τοῦτο</a:t>
            </a:r>
            <a:r>
              <a:rPr lang="en-US" dirty="0" smtClean="0">
                <a:cs typeface="Times New Roman" panose="02020603050405020304" pitchFamily="18" charset="0"/>
              </a:rPr>
              <a:t/>
            </a:r>
            <a:br>
              <a:rPr lang="en-US" dirty="0" smtClean="0">
                <a:cs typeface="Times New Roman" panose="02020603050405020304" pitchFamily="18" charset="0"/>
              </a:rPr>
            </a:br>
            <a:r>
              <a:rPr lang="el-GR" dirty="0" smtClean="0">
                <a:cs typeface="Times New Roman" panose="02020603050405020304" pitchFamily="18" charset="0"/>
              </a:rPr>
              <a:t>τούτου</a:t>
            </a:r>
            <a:r>
              <a:rPr lang="en-US" dirty="0" smtClean="0">
                <a:cs typeface="Times New Roman" panose="02020603050405020304" pitchFamily="18" charset="0"/>
              </a:rPr>
              <a:t>,    </a:t>
            </a:r>
            <a:r>
              <a:rPr lang="el-GR" dirty="0" smtClean="0">
                <a:cs typeface="Times New Roman" panose="02020603050405020304" pitchFamily="18" charset="0"/>
              </a:rPr>
              <a:t> 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ταύτης</a:t>
            </a:r>
            <a:r>
              <a:rPr lang="en-US" dirty="0" smtClean="0">
                <a:cs typeface="Times New Roman" panose="02020603050405020304" pitchFamily="18" charset="0"/>
              </a:rPr>
              <a:t>,    </a:t>
            </a:r>
            <a:r>
              <a:rPr lang="el-GR" dirty="0" smtClean="0">
                <a:cs typeface="Times New Roman" panose="02020603050405020304" pitchFamily="18" charset="0"/>
              </a:rPr>
              <a:t> 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τούτου</a:t>
            </a:r>
            <a:r>
              <a:rPr lang="en-US" dirty="0" smtClean="0">
                <a:cs typeface="Times New Roman" panose="02020603050405020304" pitchFamily="18" charset="0"/>
              </a:rPr>
              <a:t> = this</a:t>
            </a:r>
          </a:p>
          <a:p>
            <a:pPr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ὅς</a:t>
            </a:r>
            <a:r>
              <a:rPr lang="en-US" dirty="0" smtClean="0">
                <a:cs typeface="Times New Roman" panose="02020603050405020304" pitchFamily="18" charset="0"/>
              </a:rPr>
              <a:t>        </a:t>
            </a:r>
            <a:r>
              <a:rPr lang="el-GR" dirty="0" smtClean="0">
                <a:cs typeface="Times New Roman" panose="02020603050405020304" pitchFamily="18" charset="0"/>
              </a:rPr>
              <a:t> ἥ</a:t>
            </a:r>
            <a:r>
              <a:rPr lang="en-US" dirty="0" smtClean="0">
                <a:cs typeface="Times New Roman" panose="02020603050405020304" pitchFamily="18" charset="0"/>
              </a:rPr>
              <a:t>         </a:t>
            </a:r>
            <a:r>
              <a:rPr lang="el-GR" dirty="0" smtClean="0">
                <a:cs typeface="Times New Roman" panose="02020603050405020304" pitchFamily="18" charset="0"/>
              </a:rPr>
              <a:t>ὅ</a:t>
            </a:r>
            <a:r>
              <a:rPr lang="en-US" dirty="0" smtClean="0">
                <a:cs typeface="Times New Roman" panose="02020603050405020304" pitchFamily="18" charset="0"/>
              </a:rPr>
              <a:t>      = Relative (who, which)</a:t>
            </a:r>
            <a:br>
              <a:rPr lang="en-US" dirty="0" smtClean="0">
                <a:cs typeface="Times New Roman" panose="02020603050405020304" pitchFamily="18" charset="0"/>
              </a:rPr>
            </a:b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οὗ</a:t>
            </a:r>
            <a:r>
              <a:rPr lang="en-US" dirty="0" smtClean="0">
                <a:cs typeface="Times New Roman" panose="02020603050405020304" pitchFamily="18" charset="0"/>
              </a:rPr>
              <a:t>      </a:t>
            </a:r>
            <a:r>
              <a:rPr lang="el-GR" dirty="0" smtClean="0">
                <a:cs typeface="Times New Roman" panose="02020603050405020304" pitchFamily="18" charset="0"/>
              </a:rPr>
              <a:t>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ἧς</a:t>
            </a:r>
            <a:r>
              <a:rPr lang="en-US" dirty="0" smtClean="0">
                <a:cs typeface="Times New Roman" panose="02020603050405020304" pitchFamily="18" charset="0"/>
              </a:rPr>
              <a:t>       </a:t>
            </a:r>
            <a:r>
              <a:rPr lang="el-GR" dirty="0" smtClean="0">
                <a:cs typeface="Times New Roman" panose="02020603050405020304" pitchFamily="18" charset="0"/>
              </a:rPr>
              <a:t>οὗ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26679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27088"/>
            <a:ext cx="7772400" cy="7080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cs typeface="Times New Roman" panose="02020603050405020304" pitchFamily="18" charset="0"/>
              </a:rPr>
              <a:t>Imperfect Active Paradigm of</a:t>
            </a:r>
            <a:r>
              <a:rPr lang="en-US" sz="4000" dirty="0" smtClean="0">
                <a:cs typeface="Times New Roman" panose="02020603050405020304" pitchFamily="18" charset="0"/>
              </a:rPr>
              <a:t> </a:t>
            </a:r>
            <a:r>
              <a:rPr lang="el-GR" sz="4000" dirty="0" smtClean="0">
                <a:cs typeface="Times New Roman" panose="02020603050405020304" pitchFamily="18" charset="0"/>
              </a:rPr>
              <a:t>λύω</a:t>
            </a:r>
            <a:endParaRPr lang="en-US" sz="4000" dirty="0" smtClean="0">
              <a:cs typeface="Times New Roman" panose="02020603050405020304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46275"/>
            <a:ext cx="8256588" cy="49117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cs typeface="Times New Roman" panose="02020603050405020304" pitchFamily="18" charset="0"/>
              </a:rPr>
              <a:t>Chant</a:t>
            </a:r>
            <a:r>
              <a:rPr lang="en-US" sz="2000" dirty="0" smtClean="0">
                <a:cs typeface="Times New Roman" panose="02020603050405020304" pitchFamily="18" charset="0"/>
              </a:rPr>
              <a:t>:   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ἐλυον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ν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ς</a:t>
            </a:r>
            <a:r>
              <a:rPr lang="en-US" dirty="0" smtClean="0">
                <a:cs typeface="Times New Roman" panose="02020603050405020304" pitchFamily="18" charset="0"/>
              </a:rPr>
              <a:t>,   </a:t>
            </a:r>
            <a:r>
              <a:rPr lang="el-GR" dirty="0" smtClean="0">
                <a:cs typeface="Times New Roman" panose="02020603050405020304" pitchFamily="18" charset="0"/>
              </a:rPr>
              <a:t>ε</a:t>
            </a:r>
            <a:r>
              <a:rPr lang="en-US" dirty="0" smtClean="0">
                <a:cs typeface="Times New Roman" panose="02020603050405020304" pitchFamily="18" charset="0"/>
              </a:rPr>
              <a:t>,     </a:t>
            </a:r>
            <a:r>
              <a:rPr lang="el-GR" dirty="0" smtClean="0">
                <a:cs typeface="Times New Roman" panose="02020603050405020304" pitchFamily="18" charset="0"/>
              </a:rPr>
              <a:t>μεν</a:t>
            </a:r>
            <a:r>
              <a:rPr lang="en-US" dirty="0" smtClean="0">
                <a:cs typeface="Times New Roman" panose="02020603050405020304" pitchFamily="18" charset="0"/>
              </a:rPr>
              <a:t>,   </a:t>
            </a:r>
            <a:r>
              <a:rPr lang="el-GR" dirty="0" smtClean="0">
                <a:cs typeface="Times New Roman" panose="02020603050405020304" pitchFamily="18" charset="0"/>
              </a:rPr>
              <a:t>τε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ν</a:t>
            </a:r>
            <a:r>
              <a:rPr lang="en-US" dirty="0" smtClean="0">
                <a:cs typeface="Times New Roman" panose="02020603050405020304" pitchFamily="18" charset="0"/>
              </a:rPr>
              <a:t>    </a:t>
            </a:r>
            <a:br>
              <a:rPr lang="en-US" dirty="0" smtClean="0">
                <a:cs typeface="Times New Roman" panose="02020603050405020304" pitchFamily="18" charset="0"/>
              </a:rPr>
            </a:br>
            <a:r>
              <a:rPr lang="en-US" dirty="0" smtClean="0">
                <a:cs typeface="Times New Roman" panose="02020603050405020304" pitchFamily="18" charset="0"/>
              </a:rPr>
              <a:t>I was loosing, …</a:t>
            </a:r>
          </a:p>
        </p:txBody>
      </p:sp>
    </p:spTree>
    <p:extLst>
      <p:ext uri="{BB962C8B-B14F-4D97-AF65-F5344CB8AC3E}">
        <p14:creationId xmlns:p14="http://schemas.microsoft.com/office/powerpoint/2010/main" val="3045079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39725"/>
            <a:ext cx="8305800" cy="7683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 smtClean="0">
                <a:cs typeface="Times New Roman" panose="02020603050405020304" pitchFamily="18" charset="0"/>
              </a:rPr>
              <a:t>Imperfect Middle/Passive (IM/PI)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256588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cs typeface="Times New Roman" panose="02020603050405020304" pitchFamily="18" charset="0"/>
              </a:rPr>
              <a:t>Chant</a:t>
            </a:r>
            <a:r>
              <a:rPr lang="en-US" dirty="0" smtClean="0">
                <a:cs typeface="Times New Roman" panose="02020603050405020304" pitchFamily="18" charset="0"/>
              </a:rPr>
              <a:t>:    </a:t>
            </a:r>
            <a:r>
              <a:rPr lang="el-GR" dirty="0" smtClean="0">
                <a:cs typeface="Times New Roman" panose="02020603050405020304" pitchFamily="18" charset="0"/>
              </a:rPr>
              <a:t>ἐλυόμην</a:t>
            </a:r>
            <a:r>
              <a:rPr lang="en-US" dirty="0" smtClean="0">
                <a:cs typeface="Times New Roman" panose="02020603050405020304" pitchFamily="18" charset="0"/>
              </a:rPr>
              <a:t>  </a:t>
            </a:r>
            <a:br>
              <a:rPr lang="en-US" dirty="0" smtClean="0">
                <a:cs typeface="Times New Roman" panose="02020603050405020304" pitchFamily="18" charset="0"/>
              </a:rPr>
            </a:br>
            <a:r>
              <a:rPr lang="en-US" dirty="0" smtClean="0">
                <a:cs typeface="Times New Roman" panose="02020603050405020304" pitchFamily="18" charset="0"/>
              </a:rPr>
              <a:t>                </a:t>
            </a:r>
            <a:r>
              <a:rPr lang="el-GR" dirty="0" smtClean="0">
                <a:cs typeface="Times New Roman" panose="02020603050405020304" pitchFamily="18" charset="0"/>
              </a:rPr>
              <a:t>ου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ετο</a:t>
            </a:r>
            <a:r>
              <a:rPr lang="en-US" dirty="0" smtClean="0">
                <a:cs typeface="Times New Roman" panose="02020603050405020304" pitchFamily="18" charset="0"/>
              </a:rPr>
              <a:t>,     </a:t>
            </a:r>
            <a:r>
              <a:rPr lang="el-GR" dirty="0" smtClean="0">
                <a:cs typeface="Times New Roman" panose="02020603050405020304" pitchFamily="18" charset="0"/>
              </a:rPr>
              <a:t>ομεθα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εσθε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οντο</a:t>
            </a:r>
            <a:endParaRPr lang="en-US" dirty="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I </a:t>
            </a:r>
            <a:r>
              <a:rPr lang="en-US" sz="2800" b="1" dirty="0">
                <a:cs typeface="Times New Roman" panose="02020603050405020304" pitchFamily="18" charset="0"/>
              </a:rPr>
              <a:t>was being loosed </a:t>
            </a:r>
            <a:endParaRPr lang="en-US" sz="2800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973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smtClean="0"/>
              <a:t>Second Aorist Active Chant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4038600"/>
          </a:xfrm>
        </p:spPr>
        <p:txBody>
          <a:bodyPr/>
          <a:lstStyle/>
          <a:p>
            <a:pPr eaLnBrk="1" hangingPunct="1">
              <a:defRPr/>
            </a:pPr>
            <a:r>
              <a:rPr lang="el-GR" altLang="en-US" dirty="0" smtClean="0">
                <a:cs typeface="Times New Roman" panose="02020603050405020304" pitchFamily="18" charset="0"/>
              </a:rPr>
              <a:t>ἔλαβον</a:t>
            </a:r>
            <a:r>
              <a:rPr lang="en-US" altLang="en-US" dirty="0" smtClean="0">
                <a:cs typeface="Times New Roman" panose="02020603050405020304" pitchFamily="18" charset="0"/>
              </a:rPr>
              <a:t/>
            </a:r>
            <a:br>
              <a:rPr lang="en-US" altLang="en-US" dirty="0" smtClean="0">
                <a:cs typeface="Times New Roman" panose="02020603050405020304" pitchFamily="18" charset="0"/>
              </a:rPr>
            </a:br>
            <a:r>
              <a:rPr lang="en-US" altLang="en-US" dirty="0" smtClean="0">
                <a:cs typeface="Times New Roman" panose="02020603050405020304" pitchFamily="18" charset="0"/>
              </a:rPr>
              <a:t>             </a:t>
            </a:r>
            <a:r>
              <a:rPr lang="el-GR" altLang="en-US" dirty="0" smtClean="0">
                <a:cs typeface="Times New Roman" panose="02020603050405020304" pitchFamily="18" charset="0"/>
              </a:rPr>
              <a:t>ν</a:t>
            </a:r>
            <a:r>
              <a:rPr lang="en-US" altLang="en-US" dirty="0" smtClean="0">
                <a:cs typeface="Times New Roman" panose="02020603050405020304" pitchFamily="18" charset="0"/>
              </a:rPr>
              <a:t>,   </a:t>
            </a:r>
            <a:r>
              <a:rPr lang="el-GR" altLang="en-US" dirty="0" smtClean="0">
                <a:cs typeface="Times New Roman" panose="02020603050405020304" pitchFamily="18" charset="0"/>
              </a:rPr>
              <a:t>σ</a:t>
            </a:r>
            <a:r>
              <a:rPr lang="en-US" altLang="en-US" dirty="0" smtClean="0">
                <a:cs typeface="Times New Roman" panose="02020603050405020304" pitchFamily="18" charset="0"/>
              </a:rPr>
              <a:t>,    </a:t>
            </a:r>
            <a:r>
              <a:rPr lang="el-GR" altLang="en-US" dirty="0" smtClean="0">
                <a:cs typeface="Times New Roman" panose="02020603050405020304" pitchFamily="18" charset="0"/>
              </a:rPr>
              <a:t>ε</a:t>
            </a:r>
            <a:r>
              <a:rPr lang="en-US" altLang="en-US" dirty="0" smtClean="0">
                <a:cs typeface="Times New Roman" panose="02020603050405020304" pitchFamily="18" charset="0"/>
              </a:rPr>
              <a:t>,   </a:t>
            </a:r>
            <a:r>
              <a:rPr lang="el-GR" altLang="en-US" dirty="0" smtClean="0">
                <a:cs typeface="Times New Roman" panose="02020603050405020304" pitchFamily="18" charset="0"/>
              </a:rPr>
              <a:t>μεν</a:t>
            </a:r>
            <a:r>
              <a:rPr lang="en-US" altLang="en-US" dirty="0" smtClean="0">
                <a:cs typeface="Times New Roman" panose="02020603050405020304" pitchFamily="18" charset="0"/>
              </a:rPr>
              <a:t>,    </a:t>
            </a:r>
            <a:r>
              <a:rPr lang="el-GR" altLang="en-US" dirty="0" smtClean="0">
                <a:cs typeface="Times New Roman" panose="02020603050405020304" pitchFamily="18" charset="0"/>
              </a:rPr>
              <a:t>τε</a:t>
            </a:r>
            <a:r>
              <a:rPr lang="en-US" altLang="en-US" dirty="0" smtClean="0">
                <a:cs typeface="Times New Roman" panose="02020603050405020304" pitchFamily="18" charset="0"/>
              </a:rPr>
              <a:t>,    </a:t>
            </a:r>
            <a:r>
              <a:rPr lang="el-GR" altLang="en-US" dirty="0" smtClean="0">
                <a:cs typeface="Times New Roman" panose="02020603050405020304" pitchFamily="18" charset="0"/>
              </a:rPr>
              <a:t>ν</a:t>
            </a:r>
            <a:endParaRPr lang="en-US" altLang="en-US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48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smtClean="0"/>
              <a:t>Second Aorist Middle Chant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4582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l-GR" altLang="en-US" dirty="0" smtClean="0">
                <a:cs typeface="Times New Roman" panose="02020603050405020304" pitchFamily="18" charset="0"/>
              </a:rPr>
              <a:t>ἐγενόμην</a:t>
            </a:r>
            <a:r>
              <a:rPr lang="en-US" altLang="en-US" dirty="0" smtClean="0">
                <a:cs typeface="Times New Roman" panose="02020603050405020304" pitchFamily="18" charset="0"/>
              </a:rPr>
              <a:t/>
            </a:r>
            <a:br>
              <a:rPr lang="en-US" altLang="en-US" dirty="0" smtClean="0">
                <a:cs typeface="Times New Roman" panose="02020603050405020304" pitchFamily="18" charset="0"/>
              </a:rPr>
            </a:br>
            <a:r>
              <a:rPr lang="en-US" altLang="en-US" dirty="0" smtClean="0">
                <a:cs typeface="Times New Roman" panose="02020603050405020304" pitchFamily="18" charset="0"/>
              </a:rPr>
              <a:t>            -</a:t>
            </a:r>
            <a:r>
              <a:rPr lang="el-GR" altLang="en-US" dirty="0" smtClean="0">
                <a:cs typeface="Times New Roman" panose="02020603050405020304" pitchFamily="18" charset="0"/>
              </a:rPr>
              <a:t>ου</a:t>
            </a:r>
            <a:r>
              <a:rPr lang="en-US" altLang="en-US" dirty="0" smtClean="0">
                <a:cs typeface="Times New Roman" panose="02020603050405020304" pitchFamily="18" charset="0"/>
              </a:rPr>
              <a:t>,  -</a:t>
            </a:r>
            <a:r>
              <a:rPr lang="el-GR" altLang="en-US" dirty="0" smtClean="0">
                <a:cs typeface="Times New Roman" panose="02020603050405020304" pitchFamily="18" charset="0"/>
              </a:rPr>
              <a:t>ετο</a:t>
            </a:r>
            <a:r>
              <a:rPr lang="en-US" altLang="en-US" dirty="0" smtClean="0">
                <a:cs typeface="Times New Roman" panose="02020603050405020304" pitchFamily="18" charset="0"/>
              </a:rPr>
              <a:t>,     -</a:t>
            </a:r>
            <a:r>
              <a:rPr lang="el-GR" altLang="en-US" dirty="0" smtClean="0">
                <a:cs typeface="Times New Roman" panose="02020603050405020304" pitchFamily="18" charset="0"/>
              </a:rPr>
              <a:t>ομεθα</a:t>
            </a:r>
            <a:r>
              <a:rPr lang="en-US" altLang="en-US" dirty="0" smtClean="0">
                <a:cs typeface="Times New Roman" panose="02020603050405020304" pitchFamily="18" charset="0"/>
              </a:rPr>
              <a:t>,  -</a:t>
            </a:r>
            <a:r>
              <a:rPr lang="el-GR" altLang="en-US" dirty="0" smtClean="0">
                <a:cs typeface="Times New Roman" panose="02020603050405020304" pitchFamily="18" charset="0"/>
              </a:rPr>
              <a:t>εσθε</a:t>
            </a:r>
            <a:r>
              <a:rPr lang="en-US" altLang="en-US" dirty="0" smtClean="0">
                <a:cs typeface="Times New Roman" panose="02020603050405020304" pitchFamily="18" charset="0"/>
              </a:rPr>
              <a:t>,  -</a:t>
            </a:r>
            <a:r>
              <a:rPr lang="el-GR" altLang="en-US" dirty="0" smtClean="0">
                <a:cs typeface="Times New Roman" panose="02020603050405020304" pitchFamily="18" charset="0"/>
              </a:rPr>
              <a:t>οντο</a:t>
            </a:r>
            <a:endParaRPr lang="en-US" altLang="en-US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496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96925"/>
            <a:ext cx="7772400" cy="7683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 smtClean="0">
                <a:cs typeface="Times New Roman" panose="02020603050405020304" pitchFamily="18" charset="0"/>
              </a:rPr>
              <a:t>Rapping the Lord’s Prayer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l-GR" altLang="en-US" dirty="0" smtClean="0">
                <a:cs typeface="Times New Roman" panose="02020603050405020304" pitchFamily="18" charset="0"/>
              </a:rPr>
              <a:t>Πάτερ</a:t>
            </a:r>
            <a:r>
              <a:rPr lang="en-US" altLang="en-US" dirty="0" smtClean="0">
                <a:cs typeface="Times New Roman" panose="02020603050405020304" pitchFamily="18" charset="0"/>
              </a:rPr>
              <a:t>   </a:t>
            </a:r>
            <a:r>
              <a:rPr lang="el-GR" altLang="en-US" dirty="0" smtClean="0">
                <a:cs typeface="Times New Roman" panose="02020603050405020304" pitchFamily="18" charset="0"/>
              </a:rPr>
              <a:t>  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l-GR" altLang="en-US" dirty="0" smtClean="0">
                <a:cs typeface="Times New Roman" panose="02020603050405020304" pitchFamily="18" charset="0"/>
              </a:rPr>
              <a:t>ἡμῶν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l-GR" altLang="en-US" dirty="0" smtClean="0">
                <a:cs typeface="Times New Roman" panose="02020603050405020304" pitchFamily="18" charset="0"/>
              </a:rPr>
              <a:t>    </a:t>
            </a:r>
            <a:r>
              <a:rPr lang="en-US" altLang="en-US" dirty="0" smtClean="0">
                <a:cs typeface="Times New Roman" panose="02020603050405020304" pitchFamily="18" charset="0"/>
              </a:rPr>
              <a:t>  </a:t>
            </a:r>
            <a:r>
              <a:rPr lang="el-GR" altLang="en-US" dirty="0" smtClean="0">
                <a:cs typeface="Times New Roman" panose="02020603050405020304" pitchFamily="18" charset="0"/>
              </a:rPr>
              <a:t>ὁ </a:t>
            </a:r>
            <a:r>
              <a:rPr lang="en-US" altLang="en-US" dirty="0" smtClean="0">
                <a:cs typeface="Times New Roman" panose="02020603050405020304" pitchFamily="18" charset="0"/>
              </a:rPr>
              <a:t>   </a:t>
            </a:r>
            <a:r>
              <a:rPr lang="el-GR" altLang="en-US" dirty="0" smtClean="0">
                <a:cs typeface="Times New Roman" panose="02020603050405020304" pitchFamily="18" charset="0"/>
              </a:rPr>
              <a:t>ἐν        τοῖς  οὐρανοῖς</a:t>
            </a:r>
            <a:r>
              <a:rPr lang="en-US" altLang="en-US" sz="2800" dirty="0" smtClean="0">
                <a:cs typeface="Times New Roman" panose="02020603050405020304" pitchFamily="18" charset="0"/>
              </a:rPr>
              <a:t/>
            </a:r>
            <a:br>
              <a:rPr lang="en-US" altLang="en-US" sz="2800" dirty="0" smtClean="0">
                <a:cs typeface="Times New Roman" panose="02020603050405020304" pitchFamily="18" charset="0"/>
              </a:rPr>
            </a:br>
            <a:r>
              <a:rPr lang="en-US" altLang="en-US" sz="1800" dirty="0" smtClean="0">
                <a:cs typeface="Times New Roman" panose="02020603050405020304" pitchFamily="18" charset="0"/>
              </a:rPr>
              <a:t>  </a:t>
            </a:r>
            <a:r>
              <a:rPr lang="en-US" altLang="en-US" sz="2400" b="1" dirty="0" smtClean="0">
                <a:cs typeface="Times New Roman" panose="02020603050405020304" pitchFamily="18" charset="0"/>
              </a:rPr>
              <a:t> father         our    </a:t>
            </a:r>
            <a:r>
              <a:rPr lang="el-GR" altLang="en-US" sz="2400" b="1" dirty="0" smtClean="0">
                <a:cs typeface="Times New Roman" panose="02020603050405020304" pitchFamily="18" charset="0"/>
              </a:rPr>
              <a:t>    </a:t>
            </a:r>
            <a:r>
              <a:rPr lang="en-US" altLang="en-US" sz="2400" b="1" dirty="0" smtClean="0">
                <a:cs typeface="Times New Roman" panose="02020603050405020304" pitchFamily="18" charset="0"/>
              </a:rPr>
              <a:t>the one</a:t>
            </a:r>
            <a:r>
              <a:rPr lang="el-GR" altLang="en-US" sz="2400" b="1" dirty="0" smtClean="0">
                <a:cs typeface="Times New Roman" panose="02020603050405020304" pitchFamily="18" charset="0"/>
              </a:rPr>
              <a:t>   </a:t>
            </a:r>
            <a:r>
              <a:rPr lang="en-US" altLang="en-US" sz="2400" b="1" dirty="0" smtClean="0">
                <a:cs typeface="Times New Roman" panose="02020603050405020304" pitchFamily="18" charset="0"/>
              </a:rPr>
              <a:t> in                   heaven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l-GR" altLang="en-US" dirty="0" smtClean="0">
                <a:cs typeface="Times New Roman" panose="02020603050405020304" pitchFamily="18" charset="0"/>
              </a:rPr>
              <a:t>ἁγιασθήτω</a:t>
            </a:r>
            <a:r>
              <a:rPr lang="en-US" altLang="en-US" dirty="0" smtClean="0">
                <a:cs typeface="Times New Roman" panose="02020603050405020304" pitchFamily="18" charset="0"/>
              </a:rPr>
              <a:t>  </a:t>
            </a:r>
            <a:r>
              <a:rPr lang="el-GR" altLang="en-US" dirty="0" smtClean="0">
                <a:cs typeface="Times New Roman" panose="02020603050405020304" pitchFamily="18" charset="0"/>
              </a:rPr>
              <a:t>         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l-GR" altLang="en-US" dirty="0" smtClean="0">
                <a:cs typeface="Times New Roman" panose="02020603050405020304" pitchFamily="18" charset="0"/>
              </a:rPr>
              <a:t>τὸ  ὄνομά    σου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br>
              <a:rPr lang="en-US" altLang="en-US" dirty="0" smtClean="0">
                <a:cs typeface="Times New Roman" panose="02020603050405020304" pitchFamily="18" charset="0"/>
              </a:rPr>
            </a:br>
            <a:r>
              <a:rPr lang="en-US" altLang="en-US" dirty="0" smtClean="0">
                <a:cs typeface="Times New Roman" panose="02020603050405020304" pitchFamily="18" charset="0"/>
              </a:rPr>
              <a:t>    </a:t>
            </a:r>
            <a:r>
              <a:rPr lang="en-US" altLang="en-US" sz="2400" b="1" dirty="0" smtClean="0">
                <a:cs typeface="Times New Roman" panose="02020603050405020304" pitchFamily="18" charset="0"/>
              </a:rPr>
              <a:t>make holy                   name        your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l-GR" altLang="en-US" dirty="0" smtClean="0">
                <a:cs typeface="Times New Roman" panose="02020603050405020304" pitchFamily="18" charset="0"/>
              </a:rPr>
              <a:t>ἐλθέτω 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l-GR" altLang="en-US" dirty="0" smtClean="0">
                <a:cs typeface="Times New Roman" panose="02020603050405020304" pitchFamily="18" charset="0"/>
              </a:rPr>
              <a:t>         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l-GR" altLang="en-US" dirty="0" smtClean="0">
                <a:cs typeface="Times New Roman" panose="02020603050405020304" pitchFamily="18" charset="0"/>
              </a:rPr>
              <a:t>ἡ βασιλεία    σου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br>
              <a:rPr lang="en-US" altLang="en-US" dirty="0" smtClean="0">
                <a:cs typeface="Times New Roman" panose="02020603050405020304" pitchFamily="18" charset="0"/>
              </a:rPr>
            </a:br>
            <a:r>
              <a:rPr lang="en-US" altLang="en-US" dirty="0" smtClean="0">
                <a:cs typeface="Times New Roman" panose="02020603050405020304" pitchFamily="18" charset="0"/>
              </a:rPr>
              <a:t>    </a:t>
            </a:r>
            <a:r>
              <a:rPr lang="en-US" altLang="en-US" sz="2400" b="1" dirty="0" smtClean="0">
                <a:cs typeface="Times New Roman" panose="02020603050405020304" pitchFamily="18" charset="0"/>
              </a:rPr>
              <a:t>let come            kingdom        your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l-GR" altLang="en-US" dirty="0" smtClean="0">
                <a:cs typeface="Times New Roman" panose="02020603050405020304" pitchFamily="18" charset="0"/>
              </a:rPr>
              <a:t>γενηθήτω</a:t>
            </a:r>
            <a:r>
              <a:rPr lang="en-US" altLang="en-US" dirty="0" smtClean="0">
                <a:cs typeface="Times New Roman" panose="02020603050405020304" pitchFamily="18" charset="0"/>
              </a:rPr>
              <a:t>    </a:t>
            </a:r>
            <a:r>
              <a:rPr lang="el-GR" altLang="en-US" dirty="0" smtClean="0">
                <a:cs typeface="Times New Roman" panose="02020603050405020304" pitchFamily="18" charset="0"/>
              </a:rPr>
              <a:t>τὸ </a:t>
            </a:r>
            <a:r>
              <a:rPr lang="en-US" altLang="en-US" dirty="0" smtClean="0">
                <a:cs typeface="Times New Roman" panose="02020603050405020304" pitchFamily="18" charset="0"/>
              </a:rPr>
              <a:t>   </a:t>
            </a:r>
            <a:r>
              <a:rPr lang="el-GR" altLang="en-US" dirty="0" smtClean="0">
                <a:cs typeface="Times New Roman" panose="02020603050405020304" pitchFamily="18" charset="0"/>
              </a:rPr>
              <a:t>θέλημά 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l-GR" altLang="en-US" dirty="0" smtClean="0">
                <a:cs typeface="Times New Roman" panose="02020603050405020304" pitchFamily="18" charset="0"/>
              </a:rPr>
              <a:t>    </a:t>
            </a:r>
            <a:r>
              <a:rPr lang="en-US" altLang="en-US" dirty="0" smtClean="0">
                <a:cs typeface="Times New Roman" panose="02020603050405020304" pitchFamily="18" charset="0"/>
              </a:rPr>
              <a:t>   </a:t>
            </a:r>
            <a:r>
              <a:rPr lang="el-GR" altLang="en-US" dirty="0" smtClean="0">
                <a:cs typeface="Times New Roman" panose="02020603050405020304" pitchFamily="18" charset="0"/>
              </a:rPr>
              <a:t>σου</a:t>
            </a:r>
            <a:r>
              <a:rPr lang="en-US" altLang="en-US" dirty="0" smtClean="0">
                <a:cs typeface="Times New Roman" panose="02020603050405020304" pitchFamily="18" charset="0"/>
              </a:rPr>
              <a:t>, </a:t>
            </a:r>
            <a:br>
              <a:rPr lang="en-US" altLang="en-US" dirty="0" smtClean="0">
                <a:cs typeface="Times New Roman" panose="02020603050405020304" pitchFamily="18" charset="0"/>
              </a:rPr>
            </a:br>
            <a:r>
              <a:rPr lang="en-US" altLang="en-US" dirty="0" smtClean="0">
                <a:cs typeface="Times New Roman" panose="02020603050405020304" pitchFamily="18" charset="0"/>
              </a:rPr>
              <a:t>   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b="1" dirty="0" smtClean="0">
                <a:cs typeface="Times New Roman" panose="02020603050405020304" pitchFamily="18" charset="0"/>
              </a:rPr>
              <a:t> let be                            will           your </a:t>
            </a:r>
          </a:p>
        </p:txBody>
      </p:sp>
    </p:spTree>
    <p:extLst>
      <p:ext uri="{BB962C8B-B14F-4D97-AF65-F5344CB8AC3E}">
        <p14:creationId xmlns:p14="http://schemas.microsoft.com/office/powerpoint/2010/main" val="42202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27088"/>
            <a:ext cx="7772400" cy="7080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b="1" dirty="0" smtClean="0">
                <a:cs typeface="Times New Roman" panose="02020603050405020304" pitchFamily="18" charset="0"/>
              </a:rPr>
              <a:t>Aorist Stem Changes -- 8 to know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altLang="en-US" dirty="0" smtClean="0">
                <a:cs typeface="Times New Roman" pitchFamily="18" charset="0"/>
              </a:rPr>
              <a:t>ἔρχομαι</a:t>
            </a:r>
            <a:r>
              <a:rPr lang="en-US" altLang="en-US" dirty="0" smtClean="0">
                <a:cs typeface="Times New Roman" pitchFamily="18" charset="0"/>
              </a:rPr>
              <a:t>  ==  </a:t>
            </a:r>
            <a:r>
              <a:rPr lang="el-GR" altLang="en-US" dirty="0" smtClean="0">
                <a:cs typeface="Times New Roman" pitchFamily="18" charset="0"/>
              </a:rPr>
              <a:t>ἦλθον</a:t>
            </a:r>
            <a:r>
              <a:rPr lang="en-US" altLang="en-US" dirty="0" smtClean="0">
                <a:cs typeface="Times New Roman" pitchFamily="18" charset="0"/>
              </a:rPr>
              <a:t>   </a:t>
            </a:r>
            <a:r>
              <a:rPr lang="en-US" altLang="en-US" b="1" dirty="0" smtClean="0">
                <a:cs typeface="Times New Roman" pitchFamily="18" charset="0"/>
              </a:rPr>
              <a:t>(I came, went)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altLang="en-US" dirty="0" smtClean="0">
                <a:cs typeface="Times New Roman" pitchFamily="18" charset="0"/>
              </a:rPr>
              <a:t>βλέπω</a:t>
            </a:r>
            <a:r>
              <a:rPr lang="en-US" altLang="en-US" dirty="0" smtClean="0">
                <a:cs typeface="Times New Roman" pitchFamily="18" charset="0"/>
              </a:rPr>
              <a:t>  ==  </a:t>
            </a:r>
            <a:r>
              <a:rPr lang="el-GR" altLang="en-US" dirty="0" smtClean="0">
                <a:cs typeface="Times New Roman" pitchFamily="18" charset="0"/>
              </a:rPr>
              <a:t>εἶδον</a:t>
            </a:r>
            <a:r>
              <a:rPr lang="en-US" altLang="en-US" dirty="0" smtClean="0">
                <a:cs typeface="Times New Roman" pitchFamily="18" charset="0"/>
              </a:rPr>
              <a:t>  </a:t>
            </a:r>
            <a:r>
              <a:rPr lang="en-US" altLang="en-US" b="1" dirty="0" smtClean="0">
                <a:cs typeface="Times New Roman" pitchFamily="18" charset="0"/>
              </a:rPr>
              <a:t>(I saw)</a:t>
            </a:r>
            <a:r>
              <a:rPr lang="en-US" altLang="en-US" dirty="0" smtClean="0"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altLang="en-US" dirty="0" smtClean="0">
                <a:cs typeface="Times New Roman" pitchFamily="18" charset="0"/>
              </a:rPr>
              <a:t>λέγω</a:t>
            </a:r>
            <a:r>
              <a:rPr lang="en-US" altLang="en-US" dirty="0" smtClean="0">
                <a:cs typeface="Times New Roman" pitchFamily="18" charset="0"/>
              </a:rPr>
              <a:t>  ==  </a:t>
            </a:r>
            <a:r>
              <a:rPr lang="el-GR" altLang="en-US" dirty="0" smtClean="0">
                <a:cs typeface="Times New Roman" pitchFamily="18" charset="0"/>
              </a:rPr>
              <a:t>εἶπον</a:t>
            </a:r>
            <a:r>
              <a:rPr lang="en-US" altLang="en-US" dirty="0" smtClean="0">
                <a:cs typeface="Times New Roman" pitchFamily="18" charset="0"/>
              </a:rPr>
              <a:t>  </a:t>
            </a:r>
            <a:r>
              <a:rPr lang="en-US" altLang="en-US" b="1" dirty="0" smtClean="0">
                <a:cs typeface="Times New Roman" pitchFamily="18" charset="0"/>
              </a:rPr>
              <a:t>(I said) </a:t>
            </a:r>
            <a:r>
              <a:rPr lang="en-US" altLang="en-US" dirty="0" smtClean="0"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altLang="en-US" dirty="0" smtClean="0">
                <a:cs typeface="Times New Roman" pitchFamily="18" charset="0"/>
              </a:rPr>
              <a:t>γίνομαι</a:t>
            </a:r>
            <a:r>
              <a:rPr lang="en-US" altLang="en-US" dirty="0" smtClean="0">
                <a:cs typeface="Times New Roman" pitchFamily="18" charset="0"/>
              </a:rPr>
              <a:t>  ==  </a:t>
            </a:r>
            <a:r>
              <a:rPr lang="el-GR" altLang="en-US" dirty="0" smtClean="0">
                <a:cs typeface="Times New Roman" pitchFamily="18" charset="0"/>
              </a:rPr>
              <a:t>ἐγενόμην</a:t>
            </a:r>
            <a:r>
              <a:rPr lang="en-US" altLang="en-US" dirty="0" smtClean="0">
                <a:cs typeface="Times New Roman" pitchFamily="18" charset="0"/>
              </a:rPr>
              <a:t>  </a:t>
            </a:r>
            <a:r>
              <a:rPr lang="en-US" altLang="en-US" b="1" dirty="0" smtClean="0">
                <a:cs typeface="Times New Roman" pitchFamily="18" charset="0"/>
              </a:rPr>
              <a:t>(I became)</a:t>
            </a:r>
            <a:r>
              <a:rPr lang="en-US" altLang="en-US" dirty="0" smtClean="0"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altLang="en-US" dirty="0" smtClean="0">
                <a:cs typeface="Times New Roman" pitchFamily="18" charset="0"/>
              </a:rPr>
              <a:t>γινώσκω</a:t>
            </a:r>
            <a:r>
              <a:rPr lang="en-US" altLang="en-US" dirty="0" smtClean="0">
                <a:cs typeface="Times New Roman" pitchFamily="18" charset="0"/>
              </a:rPr>
              <a:t> == </a:t>
            </a:r>
            <a:r>
              <a:rPr lang="el-GR" altLang="en-US" dirty="0" smtClean="0">
                <a:cs typeface="Times New Roman" pitchFamily="18" charset="0"/>
              </a:rPr>
              <a:t>ἔγνων</a:t>
            </a:r>
            <a:r>
              <a:rPr lang="en-US" altLang="en-US" dirty="0" smtClean="0">
                <a:cs typeface="Times New Roman" pitchFamily="18" charset="0"/>
              </a:rPr>
              <a:t>  </a:t>
            </a:r>
            <a:r>
              <a:rPr lang="en-US" altLang="en-US" b="1" dirty="0" smtClean="0">
                <a:cs typeface="Times New Roman" pitchFamily="18" charset="0"/>
              </a:rPr>
              <a:t>(I knew)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altLang="en-US" dirty="0" smtClean="0">
                <a:cs typeface="Times New Roman" pitchFamily="18" charset="0"/>
              </a:rPr>
              <a:t>ἔχω</a:t>
            </a:r>
            <a:r>
              <a:rPr lang="en-US" altLang="en-US" dirty="0" smtClean="0">
                <a:cs typeface="Times New Roman" pitchFamily="18" charset="0"/>
              </a:rPr>
              <a:t> ==  </a:t>
            </a:r>
            <a:r>
              <a:rPr lang="el-GR" altLang="en-US" dirty="0" smtClean="0">
                <a:cs typeface="Times New Roman" pitchFamily="18" charset="0"/>
              </a:rPr>
              <a:t>ἔσχον</a:t>
            </a:r>
            <a:r>
              <a:rPr lang="en-US" altLang="en-US" dirty="0" smtClean="0">
                <a:cs typeface="Times New Roman" pitchFamily="18" charset="0"/>
              </a:rPr>
              <a:t>  </a:t>
            </a:r>
            <a:r>
              <a:rPr lang="en-US" altLang="en-US" b="1" dirty="0" smtClean="0">
                <a:cs typeface="Times New Roman" pitchFamily="18" charset="0"/>
              </a:rPr>
              <a:t>( I had) </a:t>
            </a:r>
            <a:r>
              <a:rPr lang="en-US" altLang="en-US" dirty="0" smtClean="0"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altLang="en-US" dirty="0" smtClean="0">
                <a:cs typeface="Times New Roman" pitchFamily="18" charset="0"/>
              </a:rPr>
              <a:t>λαμβάνω</a:t>
            </a:r>
            <a:r>
              <a:rPr lang="en-US" altLang="en-US" dirty="0" smtClean="0">
                <a:cs typeface="Times New Roman" pitchFamily="18" charset="0"/>
              </a:rPr>
              <a:t> ==  </a:t>
            </a:r>
            <a:r>
              <a:rPr lang="el-GR" altLang="en-US" dirty="0" smtClean="0">
                <a:cs typeface="Times New Roman" pitchFamily="18" charset="0"/>
              </a:rPr>
              <a:t>ἔλαβον</a:t>
            </a:r>
            <a:r>
              <a:rPr lang="en-US" altLang="en-US" dirty="0" smtClean="0">
                <a:cs typeface="Times New Roman" pitchFamily="18" charset="0"/>
              </a:rPr>
              <a:t>  </a:t>
            </a:r>
            <a:r>
              <a:rPr lang="en-US" altLang="en-US" b="1" dirty="0" smtClean="0">
                <a:cs typeface="Times New Roman" pitchFamily="18" charset="0"/>
              </a:rPr>
              <a:t>(I took)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altLang="en-US" dirty="0" smtClean="0">
                <a:cs typeface="Times New Roman" pitchFamily="18" charset="0"/>
              </a:rPr>
              <a:t>εὑρίσκω </a:t>
            </a:r>
            <a:r>
              <a:rPr lang="en-US" altLang="en-US" dirty="0" smtClean="0">
                <a:cs typeface="Times New Roman" pitchFamily="18" charset="0"/>
              </a:rPr>
              <a:t> ==  </a:t>
            </a:r>
            <a:r>
              <a:rPr lang="el-GR" altLang="en-US" dirty="0" smtClean="0">
                <a:cs typeface="Times New Roman" pitchFamily="18" charset="0"/>
              </a:rPr>
              <a:t>εὗρον</a:t>
            </a:r>
            <a:r>
              <a:rPr lang="en-US" altLang="en-US" dirty="0" smtClean="0">
                <a:cs typeface="Times New Roman" pitchFamily="18" charset="0"/>
              </a:rPr>
              <a:t>  </a:t>
            </a:r>
            <a:r>
              <a:rPr lang="en-US" altLang="en-US" b="1" dirty="0" smtClean="0">
                <a:cs typeface="Times New Roman" pitchFamily="18" charset="0"/>
              </a:rPr>
              <a:t>(I found) </a:t>
            </a:r>
            <a:r>
              <a:rPr lang="en-US" altLang="en-US" dirty="0" smtClean="0"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727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3050"/>
            <a:ext cx="7772400" cy="64135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/>
              <a:t>1st Aorist Active Paradigm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334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cs typeface="Times New Roman" panose="02020603050405020304" pitchFamily="18" charset="0"/>
              </a:rPr>
              <a:t>Learn: </a:t>
            </a:r>
            <a:r>
              <a:rPr lang="el-GR" sz="2400" b="1" dirty="0">
                <a:cs typeface="Times New Roman" panose="02020603050405020304" pitchFamily="18" charset="0"/>
              </a:rPr>
              <a:t> </a:t>
            </a:r>
            <a:r>
              <a:rPr lang="el-GR" sz="4000" dirty="0" smtClean="0">
                <a:cs typeface="Times New Roman" panose="02020603050405020304" pitchFamily="18" charset="0"/>
              </a:rPr>
              <a:t>ἔλυσα</a:t>
            </a:r>
            <a:r>
              <a:rPr lang="en-US" sz="4000" dirty="0" smtClean="0">
                <a:cs typeface="Times New Roman" panose="02020603050405020304" pitchFamily="18" charset="0"/>
              </a:rPr>
              <a:t>:  I loosed…  </a:t>
            </a:r>
            <a:br>
              <a:rPr lang="en-US" sz="4000" dirty="0" smtClean="0">
                <a:cs typeface="Times New Roman" panose="02020603050405020304" pitchFamily="18" charset="0"/>
              </a:rPr>
            </a:br>
            <a:r>
              <a:rPr lang="en-US" sz="4000" dirty="0" smtClean="0">
                <a:cs typeface="Times New Roman" panose="02020603050405020304" pitchFamily="18" charset="0"/>
              </a:rPr>
              <a:t>         --,  </a:t>
            </a:r>
            <a:r>
              <a:rPr lang="el-GR" sz="4000" dirty="0" smtClean="0">
                <a:cs typeface="Times New Roman" panose="02020603050405020304" pitchFamily="18" charset="0"/>
              </a:rPr>
              <a:t>ς</a:t>
            </a:r>
            <a:r>
              <a:rPr lang="en-US" sz="4000" dirty="0" smtClean="0">
                <a:cs typeface="Times New Roman" panose="02020603050405020304" pitchFamily="18" charset="0"/>
              </a:rPr>
              <a:t>,  </a:t>
            </a:r>
            <a:r>
              <a:rPr lang="el-GR" sz="4000" dirty="0" smtClean="0">
                <a:cs typeface="Times New Roman" panose="02020603050405020304" pitchFamily="18" charset="0"/>
              </a:rPr>
              <a:t>ε</a:t>
            </a:r>
            <a:r>
              <a:rPr lang="en-US" sz="4000" dirty="0" smtClean="0">
                <a:cs typeface="Times New Roman" panose="02020603050405020304" pitchFamily="18" charset="0"/>
              </a:rPr>
              <a:t>,       </a:t>
            </a:r>
            <a:r>
              <a:rPr lang="el-GR" sz="4000" dirty="0" smtClean="0">
                <a:cs typeface="Times New Roman" panose="02020603050405020304" pitchFamily="18" charset="0"/>
              </a:rPr>
              <a:t>μεν</a:t>
            </a:r>
            <a:r>
              <a:rPr lang="en-US" sz="4000" dirty="0" smtClean="0">
                <a:cs typeface="Times New Roman" panose="02020603050405020304" pitchFamily="18" charset="0"/>
              </a:rPr>
              <a:t>,   </a:t>
            </a:r>
            <a:r>
              <a:rPr lang="el-GR" sz="4000" dirty="0" smtClean="0">
                <a:cs typeface="Times New Roman" panose="02020603050405020304" pitchFamily="18" charset="0"/>
              </a:rPr>
              <a:t>τε</a:t>
            </a:r>
            <a:r>
              <a:rPr lang="en-US" sz="4000" dirty="0" smtClean="0">
                <a:cs typeface="Times New Roman" panose="02020603050405020304" pitchFamily="18" charset="0"/>
              </a:rPr>
              <a:t>,   </a:t>
            </a:r>
            <a:r>
              <a:rPr lang="el-GR" sz="4000" dirty="0" smtClean="0">
                <a:cs typeface="Times New Roman" panose="02020603050405020304" pitchFamily="18" charset="0"/>
              </a:rPr>
              <a:t>ν</a:t>
            </a:r>
            <a:endParaRPr lang="en-US" sz="4000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7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76200"/>
            <a:ext cx="7772400" cy="64135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/>
              <a:t>1st Aorist Middle Paradigm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5715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cs typeface="Times New Roman" panose="02020603050405020304" pitchFamily="18" charset="0"/>
              </a:rPr>
              <a:t>Learn:</a:t>
            </a:r>
            <a:r>
              <a:rPr lang="en-US" sz="2400" b="1" dirty="0" smtClean="0">
                <a:cs typeface="Times New Roman" panose="02020603050405020304" pitchFamily="18" charset="0"/>
              </a:rPr>
              <a:t>  </a:t>
            </a:r>
            <a:r>
              <a:rPr lang="el-GR" sz="4000" dirty="0" smtClean="0">
                <a:cs typeface="Times New Roman" panose="02020603050405020304" pitchFamily="18" charset="0"/>
              </a:rPr>
              <a:t>ἐλυσάμην</a:t>
            </a:r>
            <a:r>
              <a:rPr lang="en-US" sz="4000" dirty="0" smtClean="0">
                <a:cs typeface="Times New Roman" panose="02020603050405020304" pitchFamily="18" charset="0"/>
              </a:rPr>
              <a:t>:  I loosed for myself</a:t>
            </a:r>
            <a:br>
              <a:rPr lang="en-US" sz="4000" dirty="0" smtClean="0">
                <a:cs typeface="Times New Roman" panose="02020603050405020304" pitchFamily="18" charset="0"/>
              </a:rPr>
            </a:br>
            <a:r>
              <a:rPr lang="en-US" sz="4000" dirty="0" smtClean="0">
                <a:cs typeface="Times New Roman" panose="02020603050405020304" pitchFamily="18" charset="0"/>
              </a:rPr>
              <a:t>  -</a:t>
            </a:r>
            <a:r>
              <a:rPr lang="el-GR" sz="4000" dirty="0" smtClean="0">
                <a:cs typeface="Times New Roman" panose="02020603050405020304" pitchFamily="18" charset="0"/>
              </a:rPr>
              <a:t>ω</a:t>
            </a:r>
            <a:r>
              <a:rPr lang="en-US" sz="4000" dirty="0" smtClean="0">
                <a:cs typeface="Times New Roman" panose="02020603050405020304" pitchFamily="18" charset="0"/>
              </a:rPr>
              <a:t>,  -</a:t>
            </a:r>
            <a:r>
              <a:rPr lang="el-GR" sz="4000" dirty="0" smtClean="0">
                <a:cs typeface="Times New Roman" panose="02020603050405020304" pitchFamily="18" charset="0"/>
              </a:rPr>
              <a:t>ατο</a:t>
            </a:r>
            <a:r>
              <a:rPr lang="en-US" sz="4000" dirty="0" smtClean="0">
                <a:cs typeface="Times New Roman" panose="02020603050405020304" pitchFamily="18" charset="0"/>
              </a:rPr>
              <a:t>,    -</a:t>
            </a:r>
            <a:r>
              <a:rPr lang="el-GR" sz="4000" dirty="0" smtClean="0">
                <a:cs typeface="Times New Roman" panose="02020603050405020304" pitchFamily="18" charset="0"/>
              </a:rPr>
              <a:t>αμεθα</a:t>
            </a:r>
            <a:r>
              <a:rPr lang="en-US" sz="4000" dirty="0" smtClean="0">
                <a:cs typeface="Times New Roman" panose="02020603050405020304" pitchFamily="18" charset="0"/>
              </a:rPr>
              <a:t>,  -</a:t>
            </a:r>
            <a:r>
              <a:rPr lang="el-GR" sz="4000" dirty="0" smtClean="0">
                <a:cs typeface="Times New Roman" panose="02020603050405020304" pitchFamily="18" charset="0"/>
              </a:rPr>
              <a:t>ασθε</a:t>
            </a:r>
            <a:r>
              <a:rPr lang="en-US" sz="4000" dirty="0" smtClean="0">
                <a:cs typeface="Times New Roman" panose="02020603050405020304" pitchFamily="18" charset="0"/>
              </a:rPr>
              <a:t>,  -</a:t>
            </a:r>
            <a:r>
              <a:rPr lang="el-GR" sz="4000" dirty="0" smtClean="0">
                <a:cs typeface="Times New Roman" panose="02020603050405020304" pitchFamily="18" charset="0"/>
              </a:rPr>
              <a:t>αντο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275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3820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b="1" dirty="0" smtClean="0"/>
              <a:t>Chanting the Present </a:t>
            </a:r>
            <a:r>
              <a:rPr lang="en-US" altLang="en-US" sz="4000" b="1" dirty="0" err="1" smtClean="0"/>
              <a:t>Particple</a:t>
            </a:r>
            <a:r>
              <a:rPr lang="en-US" altLang="en-US" sz="4000" b="1" dirty="0" smtClean="0"/>
              <a:t> Chant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8392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latin typeface="+mj-lt"/>
              </a:rPr>
              <a:t>Present  Active:  </a:t>
            </a:r>
            <a:r>
              <a:rPr lang="en-US" b="1" dirty="0" err="1" smtClean="0">
                <a:latin typeface="+mj-lt"/>
              </a:rPr>
              <a:t>ptc</a:t>
            </a:r>
            <a:r>
              <a:rPr lang="en-US" b="1" dirty="0" smtClean="0">
                <a:latin typeface="+mj-lt"/>
              </a:rPr>
              <a:t> = participle </a:t>
            </a:r>
          </a:p>
          <a:p>
            <a:pPr eaLnBrk="1" hangingPunct="1">
              <a:defRPr/>
            </a:pPr>
            <a:r>
              <a:rPr lang="en-US" b="1" dirty="0" smtClean="0">
                <a:latin typeface="+mj-lt"/>
              </a:rPr>
              <a:t>Nom</a:t>
            </a:r>
            <a:r>
              <a:rPr lang="en-US" dirty="0" smtClean="0">
                <a:latin typeface="+mj-lt"/>
              </a:rPr>
              <a:t>.       </a:t>
            </a:r>
            <a:r>
              <a:rPr lang="el-GR" dirty="0" smtClean="0">
                <a:latin typeface="+mj-lt"/>
              </a:rPr>
              <a:t>λύων  </a:t>
            </a:r>
            <a:r>
              <a:rPr lang="en-US" dirty="0" smtClean="0">
                <a:latin typeface="+mj-lt"/>
              </a:rPr>
              <a:t>          </a:t>
            </a:r>
            <a:r>
              <a:rPr lang="el-GR" dirty="0" smtClean="0">
                <a:latin typeface="+mj-lt"/>
              </a:rPr>
              <a:t>λύουσα  </a:t>
            </a:r>
            <a:r>
              <a:rPr lang="en-US" dirty="0" smtClean="0">
                <a:latin typeface="+mj-lt"/>
              </a:rPr>
              <a:t>       </a:t>
            </a:r>
            <a:r>
              <a:rPr lang="el-GR" dirty="0" smtClean="0">
                <a:latin typeface="+mj-lt"/>
              </a:rPr>
              <a:t>λῦον</a:t>
            </a: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en-US" b="1" dirty="0" smtClean="0">
                <a:latin typeface="+mj-lt"/>
              </a:rPr>
              <a:t>Gen</a:t>
            </a:r>
            <a:r>
              <a:rPr lang="en-US" dirty="0" smtClean="0">
                <a:latin typeface="+mj-lt"/>
              </a:rPr>
              <a:t>.        </a:t>
            </a:r>
            <a:r>
              <a:rPr lang="el-GR" dirty="0" smtClean="0">
                <a:latin typeface="+mj-lt"/>
              </a:rPr>
              <a:t>λύοντος   </a:t>
            </a:r>
            <a:r>
              <a:rPr lang="en-US" dirty="0" smtClean="0">
                <a:latin typeface="+mj-lt"/>
              </a:rPr>
              <a:t>     </a:t>
            </a:r>
            <a:r>
              <a:rPr lang="el-GR" dirty="0" smtClean="0">
                <a:latin typeface="+mj-lt"/>
              </a:rPr>
              <a:t>λύουσης </a:t>
            </a:r>
            <a:r>
              <a:rPr lang="en-US" dirty="0" smtClean="0">
                <a:latin typeface="+mj-lt"/>
              </a:rPr>
              <a:t>      </a:t>
            </a:r>
            <a:r>
              <a:rPr lang="el-GR" dirty="0" smtClean="0">
                <a:latin typeface="+mj-lt"/>
              </a:rPr>
              <a:t>λύοντος</a:t>
            </a:r>
            <a:endParaRPr lang="en-US" dirty="0" smtClean="0">
              <a:latin typeface="+mj-lt"/>
            </a:endParaRPr>
          </a:p>
          <a:p>
            <a:pPr eaLnBrk="1" hangingPunct="1">
              <a:defRPr/>
            </a:pPr>
            <a:r>
              <a:rPr lang="en-US" b="1" dirty="0" smtClean="0">
                <a:latin typeface="+mj-lt"/>
              </a:rPr>
              <a:t>Present  Middle/Passive</a:t>
            </a:r>
          </a:p>
          <a:p>
            <a:pPr eaLnBrk="1" hangingPunct="1">
              <a:defRPr/>
            </a:pPr>
            <a:r>
              <a:rPr lang="en-US" b="1" dirty="0" smtClean="0">
                <a:latin typeface="+mj-lt"/>
              </a:rPr>
              <a:t>Nom</a:t>
            </a:r>
            <a:r>
              <a:rPr lang="en-US" dirty="0" smtClean="0">
                <a:latin typeface="+mj-lt"/>
              </a:rPr>
              <a:t>.       </a:t>
            </a:r>
            <a:r>
              <a:rPr lang="el-GR" dirty="0" smtClean="0">
                <a:latin typeface="+mj-lt"/>
              </a:rPr>
              <a:t>λυόμενος</a:t>
            </a:r>
            <a:r>
              <a:rPr lang="en-US" dirty="0" smtClean="0">
                <a:latin typeface="+mj-lt"/>
              </a:rPr>
              <a:t>    </a:t>
            </a:r>
            <a:r>
              <a:rPr lang="el-GR" dirty="0" smtClean="0">
                <a:latin typeface="+mj-lt"/>
              </a:rPr>
              <a:t>  </a:t>
            </a:r>
            <a:r>
              <a:rPr lang="en-US" dirty="0" smtClean="0">
                <a:latin typeface="+mj-lt"/>
              </a:rPr>
              <a:t>  </a:t>
            </a:r>
            <a:r>
              <a:rPr lang="el-GR" dirty="0" smtClean="0">
                <a:latin typeface="+mj-lt"/>
              </a:rPr>
              <a:t>λυομένη</a:t>
            </a:r>
            <a:r>
              <a:rPr lang="en-US" dirty="0" smtClean="0">
                <a:latin typeface="+mj-lt"/>
              </a:rPr>
              <a:t>   </a:t>
            </a:r>
            <a:r>
              <a:rPr lang="el-GR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     </a:t>
            </a:r>
            <a:r>
              <a:rPr lang="el-GR" dirty="0" smtClean="0">
                <a:latin typeface="+mj-lt"/>
              </a:rPr>
              <a:t>λυόμενον</a:t>
            </a: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en-US" b="1" dirty="0" smtClean="0">
                <a:latin typeface="+mj-lt"/>
              </a:rPr>
              <a:t>Gen</a:t>
            </a:r>
            <a:r>
              <a:rPr lang="en-US" dirty="0" smtClean="0">
                <a:latin typeface="+mj-lt"/>
              </a:rPr>
              <a:t>.        </a:t>
            </a:r>
            <a:r>
              <a:rPr lang="el-GR" dirty="0" smtClean="0">
                <a:latin typeface="+mj-lt"/>
              </a:rPr>
              <a:t>λυομένου</a:t>
            </a:r>
            <a:r>
              <a:rPr lang="en-US" dirty="0" smtClean="0">
                <a:latin typeface="+mj-lt"/>
              </a:rPr>
              <a:t> </a:t>
            </a:r>
            <a:r>
              <a:rPr lang="el-GR" dirty="0" smtClean="0">
                <a:latin typeface="+mj-lt"/>
              </a:rPr>
              <a:t>  </a:t>
            </a:r>
            <a:r>
              <a:rPr lang="en-US" dirty="0" smtClean="0">
                <a:latin typeface="+mj-lt"/>
              </a:rPr>
              <a:t>     </a:t>
            </a:r>
            <a:r>
              <a:rPr lang="el-GR" dirty="0" smtClean="0">
                <a:latin typeface="+mj-lt"/>
              </a:rPr>
              <a:t>λυομένης</a:t>
            </a:r>
            <a:r>
              <a:rPr lang="en-US" dirty="0" smtClean="0">
                <a:latin typeface="+mj-lt"/>
              </a:rPr>
              <a:t>    </a:t>
            </a:r>
            <a:r>
              <a:rPr lang="el-GR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  </a:t>
            </a:r>
            <a:r>
              <a:rPr lang="el-GR" dirty="0" smtClean="0">
                <a:latin typeface="+mj-lt"/>
              </a:rPr>
              <a:t>λυομένου</a:t>
            </a:r>
            <a:endParaRPr lang="en-US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57387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 smtClean="0"/>
              <a:t>Aorist Participle Chant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8392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+mj-lt"/>
              </a:rPr>
              <a:t>First Aorist Active    3-1-3 (chant)</a:t>
            </a:r>
          </a:p>
          <a:p>
            <a:pPr eaLnBrk="1" hangingPunct="1">
              <a:defRPr/>
            </a:pPr>
            <a:r>
              <a:rPr lang="en-US" dirty="0" smtClean="0">
                <a:latin typeface="+mj-lt"/>
              </a:rPr>
              <a:t>Nom.     </a:t>
            </a:r>
            <a:r>
              <a:rPr lang="el-GR" dirty="0" smtClean="0">
                <a:latin typeface="+mj-lt"/>
              </a:rPr>
              <a:t>λύσας </a:t>
            </a:r>
            <a:r>
              <a:rPr lang="en-US" dirty="0" smtClean="0">
                <a:latin typeface="+mj-lt"/>
              </a:rPr>
              <a:t>   </a:t>
            </a:r>
            <a:r>
              <a:rPr lang="el-GR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       </a:t>
            </a:r>
            <a:r>
              <a:rPr lang="el-GR" dirty="0" smtClean="0">
                <a:latin typeface="+mj-lt"/>
              </a:rPr>
              <a:t>λύσασα    </a:t>
            </a:r>
            <a:r>
              <a:rPr lang="en-US" dirty="0" smtClean="0">
                <a:latin typeface="+mj-lt"/>
              </a:rPr>
              <a:t>     </a:t>
            </a:r>
            <a:r>
              <a:rPr lang="el-GR" dirty="0" smtClean="0">
                <a:latin typeface="+mj-lt"/>
              </a:rPr>
              <a:t>λύσαν</a:t>
            </a: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Gen.      </a:t>
            </a:r>
            <a:r>
              <a:rPr lang="el-GR" dirty="0" smtClean="0">
                <a:latin typeface="+mj-lt"/>
              </a:rPr>
              <a:t>λύσαντος  </a:t>
            </a:r>
            <a:r>
              <a:rPr lang="en-US" dirty="0" smtClean="0">
                <a:latin typeface="+mj-lt"/>
              </a:rPr>
              <a:t>   </a:t>
            </a:r>
            <a:r>
              <a:rPr lang="el-GR" dirty="0" smtClean="0">
                <a:latin typeface="+mj-lt"/>
              </a:rPr>
              <a:t>λυσάσης   </a:t>
            </a:r>
            <a:r>
              <a:rPr lang="en-US" dirty="0" smtClean="0">
                <a:latin typeface="+mj-lt"/>
              </a:rPr>
              <a:t>     </a:t>
            </a:r>
            <a:r>
              <a:rPr lang="el-GR" dirty="0" smtClean="0">
                <a:latin typeface="+mj-lt"/>
              </a:rPr>
              <a:t>λύσαντος</a:t>
            </a:r>
            <a:endParaRPr lang="en-US" dirty="0" smtClean="0">
              <a:latin typeface="+mj-lt"/>
            </a:endParaRPr>
          </a:p>
          <a:p>
            <a:pPr eaLnBrk="1" hangingPunct="1">
              <a:defRPr/>
            </a:pPr>
            <a:r>
              <a:rPr lang="en-US" dirty="0">
                <a:latin typeface="+mj-lt"/>
              </a:rPr>
              <a:t>Nom.    </a:t>
            </a:r>
            <a:r>
              <a:rPr lang="el-GR" dirty="0" smtClean="0">
                <a:latin typeface="+mj-lt"/>
              </a:rPr>
              <a:t>λυθείς    </a:t>
            </a:r>
            <a:r>
              <a:rPr lang="en-US" dirty="0" smtClean="0">
                <a:latin typeface="+mj-lt"/>
              </a:rPr>
              <a:t>       </a:t>
            </a:r>
            <a:r>
              <a:rPr lang="el-GR" dirty="0" smtClean="0">
                <a:latin typeface="+mj-lt"/>
              </a:rPr>
              <a:t>λυθεῖσα</a:t>
            </a:r>
            <a:r>
              <a:rPr lang="en-US" dirty="0" smtClean="0">
                <a:latin typeface="+mj-lt"/>
              </a:rPr>
              <a:t> </a:t>
            </a:r>
            <a:r>
              <a:rPr lang="el-GR" dirty="0" smtClean="0">
                <a:latin typeface="+mj-lt"/>
              </a:rPr>
              <a:t>  </a:t>
            </a:r>
            <a:r>
              <a:rPr lang="en-US" dirty="0" smtClean="0">
                <a:latin typeface="+mj-lt"/>
              </a:rPr>
              <a:t>     </a:t>
            </a:r>
            <a:r>
              <a:rPr lang="el-GR" dirty="0" smtClean="0">
                <a:latin typeface="+mj-lt"/>
              </a:rPr>
              <a:t> λυθέν</a:t>
            </a: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Gen.     </a:t>
            </a:r>
            <a:r>
              <a:rPr lang="el-GR" dirty="0" smtClean="0">
                <a:latin typeface="+mj-lt"/>
              </a:rPr>
              <a:t>λυθέντος   </a:t>
            </a:r>
            <a:r>
              <a:rPr lang="en-US" dirty="0" smtClean="0">
                <a:latin typeface="+mj-lt"/>
              </a:rPr>
              <a:t>   </a:t>
            </a:r>
            <a:r>
              <a:rPr lang="el-GR" dirty="0" smtClean="0">
                <a:latin typeface="+mj-lt"/>
              </a:rPr>
              <a:t>λυθείσης   </a:t>
            </a:r>
            <a:r>
              <a:rPr lang="en-US" dirty="0" smtClean="0">
                <a:latin typeface="+mj-lt"/>
              </a:rPr>
              <a:t>   </a:t>
            </a:r>
            <a:r>
              <a:rPr lang="el-GR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 </a:t>
            </a:r>
            <a:r>
              <a:rPr lang="el-GR" dirty="0" smtClean="0">
                <a:latin typeface="+mj-lt"/>
              </a:rPr>
              <a:t>λυθέντος</a:t>
            </a:r>
            <a:endParaRPr lang="en-US" dirty="0" smtClean="0">
              <a:latin typeface="+mj-lt"/>
            </a:endParaRPr>
          </a:p>
          <a:p>
            <a:pPr eaLnBrk="1" hangingPunct="1">
              <a:defRPr/>
            </a:pPr>
            <a:endParaRPr lang="en-US" dirty="0">
              <a:latin typeface="+mj-lt"/>
            </a:endParaRPr>
          </a:p>
          <a:p>
            <a:pPr eaLnBrk="1" hangingPunct="1">
              <a:defRPr/>
            </a:pPr>
            <a:r>
              <a:rPr lang="en-US" dirty="0" smtClean="0">
                <a:latin typeface="+mj-lt"/>
              </a:rPr>
              <a:t>First Aorist Middle    2-1-2 (non-chant)</a:t>
            </a:r>
          </a:p>
          <a:p>
            <a:pPr eaLnBrk="1" hangingPunct="1">
              <a:defRPr/>
            </a:pPr>
            <a:r>
              <a:rPr lang="en-US" dirty="0" smtClean="0">
                <a:latin typeface="+mj-lt"/>
              </a:rPr>
              <a:t>Nom.    </a:t>
            </a:r>
            <a:r>
              <a:rPr lang="el-GR" dirty="0" smtClean="0">
                <a:latin typeface="+mj-lt"/>
              </a:rPr>
              <a:t>λυσάμενος</a:t>
            </a:r>
            <a:r>
              <a:rPr lang="en-US" dirty="0" smtClean="0">
                <a:latin typeface="+mj-lt"/>
              </a:rPr>
              <a:t>    </a:t>
            </a:r>
            <a:r>
              <a:rPr lang="el-GR" dirty="0" smtClean="0">
                <a:latin typeface="+mj-lt"/>
              </a:rPr>
              <a:t>  λυσαμένη</a:t>
            </a:r>
            <a:r>
              <a:rPr lang="en-US" dirty="0" smtClean="0">
                <a:latin typeface="+mj-lt"/>
              </a:rPr>
              <a:t> </a:t>
            </a:r>
            <a:r>
              <a:rPr lang="el-GR" dirty="0" smtClean="0">
                <a:latin typeface="+mj-lt"/>
              </a:rPr>
              <a:t>  </a:t>
            </a:r>
            <a:r>
              <a:rPr lang="en-US" dirty="0" smtClean="0">
                <a:latin typeface="+mj-lt"/>
              </a:rPr>
              <a:t>    </a:t>
            </a:r>
            <a:r>
              <a:rPr lang="el-GR" dirty="0" smtClean="0">
                <a:latin typeface="+mj-lt"/>
              </a:rPr>
              <a:t>λυσάμενον</a:t>
            </a: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Gen.     </a:t>
            </a:r>
            <a:r>
              <a:rPr lang="el-GR" dirty="0" smtClean="0">
                <a:latin typeface="+mj-lt"/>
              </a:rPr>
              <a:t>λυσαμένου</a:t>
            </a:r>
            <a:r>
              <a:rPr lang="en-US" dirty="0" smtClean="0">
                <a:latin typeface="+mj-lt"/>
              </a:rPr>
              <a:t>  </a:t>
            </a:r>
            <a:r>
              <a:rPr lang="el-GR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  </a:t>
            </a:r>
            <a:r>
              <a:rPr lang="el-GR" dirty="0" smtClean="0">
                <a:latin typeface="+mj-lt"/>
              </a:rPr>
              <a:t>λυσαμένης</a:t>
            </a:r>
            <a:r>
              <a:rPr lang="en-US" dirty="0" smtClean="0">
                <a:latin typeface="+mj-lt"/>
              </a:rPr>
              <a:t>   </a:t>
            </a:r>
            <a:r>
              <a:rPr lang="el-GR" dirty="0" smtClean="0">
                <a:latin typeface="+mj-lt"/>
              </a:rPr>
              <a:t>  λυσαμένου</a:t>
            </a:r>
            <a:endParaRPr lang="en-US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75572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Perfect Participle Chant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153400" cy="5334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+mj-lt"/>
              </a:rPr>
              <a:t>Perfect  Active  Participles (know these)</a:t>
            </a:r>
            <a:r>
              <a:rPr lang="en-US" u="sng" dirty="0" smtClean="0">
                <a:latin typeface="+mj-lt"/>
              </a:rPr>
              <a:t> </a:t>
            </a:r>
            <a:endParaRPr lang="en-US" dirty="0" smtClean="0">
              <a:latin typeface="+mj-lt"/>
            </a:endParaRPr>
          </a:p>
          <a:p>
            <a:pPr eaLnBrk="1" hangingPunct="1">
              <a:defRPr/>
            </a:pPr>
            <a:r>
              <a:rPr lang="en-US" dirty="0" smtClean="0">
                <a:latin typeface="+mj-lt"/>
              </a:rPr>
              <a:t>         3         	     1     		     3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   </a:t>
            </a:r>
            <a:r>
              <a:rPr lang="el-GR" dirty="0" smtClean="0">
                <a:latin typeface="+mj-lt"/>
              </a:rPr>
              <a:t>λελυκώς</a:t>
            </a:r>
            <a:r>
              <a:rPr lang="en-US" dirty="0" smtClean="0">
                <a:latin typeface="+mj-lt"/>
              </a:rPr>
              <a:t> 	</a:t>
            </a:r>
            <a:r>
              <a:rPr lang="el-GR" dirty="0" smtClean="0">
                <a:latin typeface="+mj-lt"/>
              </a:rPr>
              <a:t>λελυκυῖα</a:t>
            </a:r>
            <a:r>
              <a:rPr lang="en-US" dirty="0" smtClean="0">
                <a:latin typeface="+mj-lt"/>
              </a:rPr>
              <a:t> 		</a:t>
            </a:r>
            <a:r>
              <a:rPr lang="el-GR" dirty="0" smtClean="0">
                <a:latin typeface="+mj-lt"/>
              </a:rPr>
              <a:t>λελυκός</a:t>
            </a:r>
            <a:r>
              <a:rPr lang="en-US" dirty="0" smtClean="0">
                <a:latin typeface="+mj-lt"/>
              </a:rPr>
              <a:t> 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   </a:t>
            </a:r>
            <a:r>
              <a:rPr lang="el-GR" dirty="0" smtClean="0">
                <a:latin typeface="+mj-lt"/>
              </a:rPr>
              <a:t>λελυκότος</a:t>
            </a:r>
            <a:r>
              <a:rPr lang="en-US" dirty="0" smtClean="0">
                <a:latin typeface="+mj-lt"/>
              </a:rPr>
              <a:t>	</a:t>
            </a:r>
            <a:r>
              <a:rPr lang="el-GR" dirty="0" smtClean="0">
                <a:latin typeface="+mj-lt"/>
              </a:rPr>
              <a:t>λελυκυίας</a:t>
            </a:r>
            <a:r>
              <a:rPr lang="en-US" dirty="0" smtClean="0">
                <a:latin typeface="+mj-lt"/>
              </a:rPr>
              <a:t> 	</a:t>
            </a:r>
            <a:r>
              <a:rPr lang="el-GR" dirty="0" smtClean="0">
                <a:latin typeface="+mj-lt"/>
              </a:rPr>
              <a:t>λελυκότος</a:t>
            </a:r>
            <a:endParaRPr lang="en-US" dirty="0" smtClean="0">
              <a:latin typeface="+mj-lt"/>
            </a:endParaRPr>
          </a:p>
          <a:p>
            <a:pPr eaLnBrk="1" hangingPunct="1">
              <a:defRPr/>
            </a:pPr>
            <a:r>
              <a:rPr lang="en-US" dirty="0" smtClean="0">
                <a:latin typeface="+mj-lt"/>
              </a:rPr>
              <a:t>Perfect  Middle/Passives Participles</a:t>
            </a:r>
            <a:r>
              <a:rPr lang="en-US" u="sng" dirty="0" smtClean="0">
                <a:latin typeface="+mj-lt"/>
              </a:rPr>
              <a:t>   </a:t>
            </a:r>
            <a:endParaRPr lang="en-US" dirty="0" smtClean="0">
              <a:latin typeface="+mj-lt"/>
            </a:endParaRPr>
          </a:p>
          <a:p>
            <a:pPr eaLnBrk="1" hangingPunct="1">
              <a:defRPr/>
            </a:pPr>
            <a:r>
              <a:rPr lang="en-US" dirty="0" smtClean="0">
                <a:latin typeface="+mj-lt"/>
              </a:rPr>
              <a:t>	        2                    1                            2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     </a:t>
            </a:r>
            <a:r>
              <a:rPr lang="el-GR" dirty="0" smtClean="0">
                <a:latin typeface="+mj-lt"/>
              </a:rPr>
              <a:t>λελυμένος</a:t>
            </a:r>
            <a:r>
              <a:rPr lang="en-US" dirty="0" smtClean="0">
                <a:latin typeface="+mj-lt"/>
              </a:rPr>
              <a:t>	</a:t>
            </a:r>
            <a:r>
              <a:rPr lang="el-GR" dirty="0" smtClean="0">
                <a:latin typeface="+mj-lt"/>
              </a:rPr>
              <a:t>        λελυμένη</a:t>
            </a:r>
            <a:r>
              <a:rPr lang="en-US" dirty="0" smtClean="0">
                <a:latin typeface="+mj-lt"/>
              </a:rPr>
              <a:t> </a:t>
            </a:r>
            <a:r>
              <a:rPr lang="el-GR" dirty="0" smtClean="0">
                <a:latin typeface="+mj-lt"/>
              </a:rPr>
              <a:t>  </a:t>
            </a:r>
            <a:r>
              <a:rPr lang="en-US" dirty="0" smtClean="0">
                <a:latin typeface="+mj-lt"/>
              </a:rPr>
              <a:t>   </a:t>
            </a:r>
            <a:r>
              <a:rPr lang="el-GR" dirty="0" smtClean="0">
                <a:latin typeface="+mj-lt"/>
              </a:rPr>
              <a:t>λελυμένον</a:t>
            </a: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     </a:t>
            </a:r>
            <a:r>
              <a:rPr lang="el-GR" dirty="0" smtClean="0">
                <a:latin typeface="+mj-lt"/>
              </a:rPr>
              <a:t>λελυμένου</a:t>
            </a:r>
            <a:r>
              <a:rPr lang="en-US" dirty="0" smtClean="0">
                <a:latin typeface="+mj-lt"/>
              </a:rPr>
              <a:t>        </a:t>
            </a:r>
            <a:r>
              <a:rPr lang="el-GR" dirty="0" smtClean="0">
                <a:latin typeface="+mj-lt"/>
              </a:rPr>
              <a:t> λελυμένης   </a:t>
            </a:r>
            <a:r>
              <a:rPr lang="en-US" dirty="0" smtClean="0">
                <a:latin typeface="+mj-lt"/>
              </a:rPr>
              <a:t>  </a:t>
            </a:r>
            <a:r>
              <a:rPr lang="el-GR" dirty="0" smtClean="0">
                <a:latin typeface="+mj-lt"/>
              </a:rPr>
              <a:t>λελυμένου</a:t>
            </a:r>
            <a:r>
              <a:rPr lang="en-US" dirty="0" smtClean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669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Infinitive Endings to Chant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41475"/>
            <a:ext cx="7772400" cy="3616325"/>
          </a:xfrm>
        </p:spPr>
        <p:txBody>
          <a:bodyPr/>
          <a:lstStyle/>
          <a:p>
            <a:pPr eaLnBrk="1" hangingPunct="1">
              <a:defRPr/>
            </a:pPr>
            <a:r>
              <a:rPr lang="el-GR" sz="2800" dirty="0" smtClean="0">
                <a:latin typeface="+mj-lt"/>
              </a:rPr>
              <a:t>λύειν  </a:t>
            </a:r>
            <a:r>
              <a:rPr lang="en-US" sz="2800" dirty="0" smtClean="0">
                <a:latin typeface="+mj-lt"/>
              </a:rPr>
              <a:t>(to loose)</a:t>
            </a:r>
          </a:p>
          <a:p>
            <a:pPr eaLnBrk="1" hangingPunct="1">
              <a:defRPr/>
            </a:pPr>
            <a:r>
              <a:rPr lang="en-US" sz="2800" dirty="0" smtClean="0">
                <a:latin typeface="+mj-lt"/>
              </a:rPr>
              <a:t>Present:              </a:t>
            </a:r>
            <a:r>
              <a:rPr lang="el-GR" sz="2800" dirty="0" smtClean="0">
                <a:latin typeface="+mj-lt"/>
              </a:rPr>
              <a:t>ειν</a:t>
            </a:r>
            <a:r>
              <a:rPr lang="en-US" sz="2800" dirty="0" smtClean="0">
                <a:latin typeface="+mj-lt"/>
              </a:rPr>
              <a:t>       </a:t>
            </a:r>
            <a:r>
              <a:rPr lang="el-GR" sz="2800" dirty="0" smtClean="0">
                <a:latin typeface="+mj-lt"/>
              </a:rPr>
              <a:t>εσθαι</a:t>
            </a:r>
            <a:r>
              <a:rPr lang="en-US" sz="2800" dirty="0" smtClean="0">
                <a:latin typeface="+mj-lt"/>
              </a:rPr>
              <a:t>    </a:t>
            </a:r>
          </a:p>
          <a:p>
            <a:pPr eaLnBrk="1" hangingPunct="1">
              <a:defRPr/>
            </a:pPr>
            <a:r>
              <a:rPr lang="en-US" sz="2800" dirty="0" smtClean="0">
                <a:latin typeface="+mj-lt"/>
              </a:rPr>
              <a:t>Second Aorist:   </a:t>
            </a:r>
            <a:r>
              <a:rPr lang="el-GR" sz="2800" dirty="0" smtClean="0">
                <a:latin typeface="+mj-lt"/>
              </a:rPr>
              <a:t>εῖν</a:t>
            </a:r>
            <a:r>
              <a:rPr lang="en-US" sz="2800" dirty="0" smtClean="0">
                <a:latin typeface="+mj-lt"/>
              </a:rPr>
              <a:t>       </a:t>
            </a:r>
            <a:r>
              <a:rPr lang="el-GR" sz="2800" dirty="0" smtClean="0">
                <a:latin typeface="+mj-lt"/>
              </a:rPr>
              <a:t>εσθαι  </a:t>
            </a:r>
            <a:r>
              <a:rPr lang="en-US" sz="2800" dirty="0" smtClean="0">
                <a:latin typeface="+mj-lt"/>
              </a:rPr>
              <a:t>   </a:t>
            </a:r>
            <a:r>
              <a:rPr lang="el-GR" sz="2800" dirty="0" smtClean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     </a:t>
            </a:r>
            <a:r>
              <a:rPr lang="el-GR" sz="2800" dirty="0" smtClean="0">
                <a:latin typeface="+mj-lt"/>
              </a:rPr>
              <a:t>ῆναι</a:t>
            </a:r>
            <a:r>
              <a:rPr lang="en-US" sz="2800" dirty="0" smtClean="0">
                <a:latin typeface="+mj-lt"/>
              </a:rPr>
              <a:t>   </a:t>
            </a:r>
          </a:p>
          <a:p>
            <a:pPr eaLnBrk="1" hangingPunct="1">
              <a:defRPr/>
            </a:pPr>
            <a:r>
              <a:rPr lang="en-US" sz="2800" dirty="0" smtClean="0">
                <a:latin typeface="+mj-lt"/>
              </a:rPr>
              <a:t>First Aorist:       </a:t>
            </a:r>
            <a:r>
              <a:rPr lang="el-GR" sz="2800" dirty="0" smtClean="0">
                <a:latin typeface="+mj-lt"/>
              </a:rPr>
              <a:t>αι</a:t>
            </a:r>
            <a:r>
              <a:rPr lang="en-US" sz="2800" dirty="0" smtClean="0">
                <a:latin typeface="+mj-lt"/>
              </a:rPr>
              <a:t>        </a:t>
            </a:r>
            <a:r>
              <a:rPr lang="el-GR" sz="2800" dirty="0" smtClean="0">
                <a:latin typeface="+mj-lt"/>
              </a:rPr>
              <a:t>ασθαι    </a:t>
            </a:r>
            <a:r>
              <a:rPr lang="en-US" sz="2800" dirty="0" smtClean="0">
                <a:latin typeface="+mj-lt"/>
              </a:rPr>
              <a:t>       </a:t>
            </a:r>
            <a:r>
              <a:rPr lang="el-GR" sz="2800" dirty="0" smtClean="0">
                <a:latin typeface="+mj-lt"/>
              </a:rPr>
              <a:t>ῆναι</a:t>
            </a:r>
            <a:r>
              <a:rPr lang="en-US" sz="2800" dirty="0" smtClean="0">
                <a:latin typeface="+mj-lt"/>
              </a:rPr>
              <a:t>   </a:t>
            </a:r>
          </a:p>
          <a:p>
            <a:pPr eaLnBrk="1" hangingPunct="1">
              <a:defRPr/>
            </a:pPr>
            <a:r>
              <a:rPr lang="en-US" sz="2800" dirty="0" smtClean="0">
                <a:latin typeface="+mj-lt"/>
              </a:rPr>
              <a:t>Perfect:              </a:t>
            </a:r>
            <a:r>
              <a:rPr lang="el-GR" sz="2800" dirty="0" smtClean="0">
                <a:latin typeface="+mj-lt"/>
              </a:rPr>
              <a:t>ναι</a:t>
            </a:r>
            <a:r>
              <a:rPr lang="en-US" sz="2800" dirty="0" smtClean="0">
                <a:latin typeface="+mj-lt"/>
              </a:rPr>
              <a:t>       </a:t>
            </a:r>
            <a:r>
              <a:rPr lang="el-GR" sz="2800" dirty="0" smtClean="0">
                <a:latin typeface="+mj-lt"/>
              </a:rPr>
              <a:t>σθαι</a:t>
            </a:r>
            <a:r>
              <a:rPr lang="en-US" sz="2800" dirty="0" smtClean="0">
                <a:latin typeface="+mj-lt"/>
              </a:rPr>
              <a:t> </a:t>
            </a:r>
          </a:p>
          <a:p>
            <a:pPr eaLnBrk="1" hangingPunct="1">
              <a:defRPr/>
            </a:pPr>
            <a:r>
              <a:rPr lang="en-US" sz="2800" dirty="0" smtClean="0">
                <a:latin typeface="+mj-lt"/>
              </a:rPr>
              <a:t>Hint:  often when seeing an "</a:t>
            </a:r>
            <a:r>
              <a:rPr lang="el-GR" sz="2800" dirty="0" smtClean="0">
                <a:latin typeface="+mj-lt"/>
              </a:rPr>
              <a:t>αι</a:t>
            </a:r>
            <a:r>
              <a:rPr lang="en-US" sz="2800" dirty="0" smtClean="0">
                <a:latin typeface="+mj-lt"/>
              </a:rPr>
              <a:t>" on the end of a verb suspect an infinitive.     </a:t>
            </a:r>
          </a:p>
        </p:txBody>
      </p:sp>
    </p:spTree>
    <p:extLst>
      <p:ext uri="{BB962C8B-B14F-4D97-AF65-F5344CB8AC3E}">
        <p14:creationId xmlns:p14="http://schemas.microsoft.com/office/powerpoint/2010/main" val="380154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-304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          Subjunctive Chant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295400"/>
            <a:ext cx="7772400" cy="5562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+mj-lt"/>
              </a:rPr>
              <a:t>PAS </a:t>
            </a:r>
            <a:r>
              <a:rPr lang="el-GR" altLang="en-US" dirty="0" smtClean="0">
                <a:latin typeface="+mj-lt"/>
              </a:rPr>
              <a:t>λύω</a:t>
            </a:r>
            <a:r>
              <a:rPr lang="en-US" altLang="en-US" dirty="0" smtClean="0">
                <a:latin typeface="+mj-lt"/>
              </a:rPr>
              <a:t>, </a:t>
            </a:r>
            <a:r>
              <a:rPr lang="el-GR" altLang="en-US" dirty="0" smtClean="0">
                <a:latin typeface="+mj-lt"/>
              </a:rPr>
              <a:t>λύῃς</a:t>
            </a:r>
            <a:r>
              <a:rPr lang="en-US" altLang="en-US" dirty="0" smtClean="0">
                <a:latin typeface="+mj-lt"/>
              </a:rPr>
              <a:t>,  </a:t>
            </a:r>
            <a:r>
              <a:rPr lang="el-GR" altLang="en-US" dirty="0" smtClean="0">
                <a:latin typeface="+mj-lt"/>
              </a:rPr>
              <a:t>λύῃ</a:t>
            </a:r>
            <a:r>
              <a:rPr lang="en-US" altLang="en-US" dirty="0" smtClean="0">
                <a:latin typeface="+mj-lt"/>
              </a:rPr>
              <a:t>,    </a:t>
            </a:r>
            <a:br>
              <a:rPr lang="en-US" altLang="en-US" dirty="0" smtClean="0">
                <a:latin typeface="+mj-lt"/>
              </a:rPr>
            </a:br>
            <a:r>
              <a:rPr lang="en-US" altLang="en-US" dirty="0" smtClean="0">
                <a:latin typeface="+mj-lt"/>
              </a:rPr>
              <a:t>             </a:t>
            </a:r>
            <a:r>
              <a:rPr lang="el-GR" altLang="en-US" dirty="0" smtClean="0">
                <a:latin typeface="+mj-lt"/>
              </a:rPr>
              <a:t>λύωμεν</a:t>
            </a:r>
            <a:r>
              <a:rPr lang="en-US" altLang="en-US" dirty="0" smtClean="0">
                <a:latin typeface="+mj-lt"/>
              </a:rPr>
              <a:t>, </a:t>
            </a:r>
            <a:r>
              <a:rPr lang="el-GR" altLang="en-US" dirty="0" smtClean="0">
                <a:latin typeface="+mj-lt"/>
              </a:rPr>
              <a:t>λύητε</a:t>
            </a:r>
            <a:r>
              <a:rPr lang="en-US" altLang="en-US" dirty="0" smtClean="0">
                <a:latin typeface="+mj-lt"/>
              </a:rPr>
              <a:t>, </a:t>
            </a:r>
            <a:r>
              <a:rPr lang="el-GR" altLang="en-US" dirty="0" smtClean="0">
                <a:latin typeface="+mj-lt"/>
              </a:rPr>
              <a:t>λύωσι(ν)</a:t>
            </a:r>
            <a:endParaRPr lang="en-US" altLang="en-US" dirty="0" smtClean="0">
              <a:latin typeface="+mj-lt"/>
            </a:endParaRPr>
          </a:p>
          <a:p>
            <a:pPr eaLnBrk="1" hangingPunct="1"/>
            <a:r>
              <a:rPr lang="en-US" altLang="en-US" dirty="0" smtClean="0">
                <a:latin typeface="+mj-lt"/>
              </a:rPr>
              <a:t>PM/P S </a:t>
            </a:r>
            <a:r>
              <a:rPr lang="el-GR" altLang="en-US" dirty="0" smtClean="0">
                <a:latin typeface="+mj-lt"/>
              </a:rPr>
              <a:t>λύωμαι</a:t>
            </a:r>
            <a:r>
              <a:rPr lang="en-US" altLang="en-US" dirty="0" smtClean="0">
                <a:latin typeface="+mj-lt"/>
              </a:rPr>
              <a:t>, -</a:t>
            </a:r>
            <a:r>
              <a:rPr lang="el-GR" altLang="en-US" dirty="0" smtClean="0">
                <a:latin typeface="+mj-lt"/>
              </a:rPr>
              <a:t>ῃ</a:t>
            </a:r>
            <a:r>
              <a:rPr lang="en-US" altLang="en-US" dirty="0" smtClean="0">
                <a:latin typeface="+mj-lt"/>
              </a:rPr>
              <a:t>, </a:t>
            </a:r>
            <a:r>
              <a:rPr lang="el-GR" altLang="en-US" dirty="0" smtClean="0">
                <a:latin typeface="+mj-lt"/>
              </a:rPr>
              <a:t>ῃται</a:t>
            </a:r>
            <a:r>
              <a:rPr lang="en-US" altLang="en-US" dirty="0" smtClean="0">
                <a:latin typeface="+mj-lt"/>
              </a:rPr>
              <a:t>,  </a:t>
            </a:r>
            <a:br>
              <a:rPr lang="en-US" altLang="en-US" dirty="0" smtClean="0">
                <a:latin typeface="+mj-lt"/>
              </a:rPr>
            </a:br>
            <a:r>
              <a:rPr lang="en-US" altLang="en-US" dirty="0" smtClean="0">
                <a:latin typeface="+mj-lt"/>
              </a:rPr>
              <a:t>              -</a:t>
            </a:r>
            <a:r>
              <a:rPr lang="el-GR" altLang="en-US" dirty="0" smtClean="0">
                <a:latin typeface="+mj-lt"/>
              </a:rPr>
              <a:t>ωμεθα</a:t>
            </a:r>
            <a:r>
              <a:rPr lang="en-US" altLang="en-US" dirty="0" smtClean="0">
                <a:latin typeface="+mj-lt"/>
              </a:rPr>
              <a:t>, -</a:t>
            </a:r>
            <a:r>
              <a:rPr lang="el-GR" altLang="en-US" dirty="0" smtClean="0">
                <a:latin typeface="+mj-lt"/>
              </a:rPr>
              <a:t>ησθε</a:t>
            </a:r>
            <a:r>
              <a:rPr lang="en-US" altLang="en-US" dirty="0" smtClean="0">
                <a:latin typeface="+mj-lt"/>
              </a:rPr>
              <a:t>, </a:t>
            </a:r>
            <a:r>
              <a:rPr lang="el-GR" altLang="en-US" dirty="0" smtClean="0">
                <a:latin typeface="+mj-lt"/>
              </a:rPr>
              <a:t>-ωνται</a:t>
            </a:r>
            <a:endParaRPr lang="en-US" altLang="en-US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71167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7086600" cy="762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Imperative ending soft shoe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+mj-lt"/>
              </a:rPr>
              <a:t>Present Imperative 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+mj-lt"/>
              </a:rPr>
              <a:t>-</a:t>
            </a:r>
            <a:r>
              <a:rPr lang="el-GR" altLang="en-US" dirty="0" smtClean="0">
                <a:latin typeface="+mj-lt"/>
              </a:rPr>
              <a:t>ε</a:t>
            </a:r>
            <a:r>
              <a:rPr lang="en-US" altLang="en-US" dirty="0" smtClean="0">
                <a:latin typeface="+mj-lt"/>
              </a:rPr>
              <a:t>,       -</a:t>
            </a:r>
            <a:r>
              <a:rPr lang="el-GR" altLang="en-US" dirty="0" smtClean="0">
                <a:latin typeface="+mj-lt"/>
              </a:rPr>
              <a:t>τω</a:t>
            </a:r>
            <a:r>
              <a:rPr lang="en-US" altLang="en-US" dirty="0" smtClean="0">
                <a:latin typeface="+mj-lt"/>
              </a:rPr>
              <a:t>,     -</a:t>
            </a:r>
            <a:r>
              <a:rPr lang="el-GR" altLang="en-US" dirty="0" smtClean="0">
                <a:latin typeface="+mj-lt"/>
              </a:rPr>
              <a:t>τε</a:t>
            </a:r>
            <a:r>
              <a:rPr lang="en-US" altLang="en-US" dirty="0" smtClean="0">
                <a:latin typeface="+mj-lt"/>
              </a:rPr>
              <a:t>,      -</a:t>
            </a:r>
            <a:r>
              <a:rPr lang="el-GR" altLang="en-US" dirty="0" smtClean="0">
                <a:latin typeface="+mj-lt"/>
              </a:rPr>
              <a:t>τωσαν</a:t>
            </a:r>
            <a:r>
              <a:rPr lang="en-US" altLang="en-US" dirty="0" smtClean="0">
                <a:latin typeface="+mj-lt"/>
              </a:rPr>
              <a:t>    (Active)</a:t>
            </a:r>
            <a:br>
              <a:rPr lang="en-US" altLang="en-US" dirty="0" smtClean="0">
                <a:latin typeface="+mj-lt"/>
              </a:rPr>
            </a:br>
            <a:r>
              <a:rPr lang="en-US" altLang="en-US" dirty="0" smtClean="0">
                <a:latin typeface="+mj-lt"/>
              </a:rPr>
              <a:t>-</a:t>
            </a:r>
            <a:r>
              <a:rPr lang="el-GR" altLang="en-US" dirty="0" smtClean="0">
                <a:latin typeface="+mj-lt"/>
              </a:rPr>
              <a:t>ου</a:t>
            </a:r>
            <a:r>
              <a:rPr lang="en-US" altLang="en-US" dirty="0" smtClean="0">
                <a:latin typeface="+mj-lt"/>
              </a:rPr>
              <a:t>,    -</a:t>
            </a:r>
            <a:r>
              <a:rPr lang="el-GR" altLang="en-US" dirty="0" smtClean="0">
                <a:latin typeface="+mj-lt"/>
              </a:rPr>
              <a:t>σθω</a:t>
            </a:r>
            <a:r>
              <a:rPr lang="en-US" altLang="en-US" dirty="0" smtClean="0">
                <a:latin typeface="+mj-lt"/>
              </a:rPr>
              <a:t>,   -</a:t>
            </a:r>
            <a:r>
              <a:rPr lang="el-GR" altLang="en-US" dirty="0" smtClean="0">
                <a:latin typeface="+mj-lt"/>
              </a:rPr>
              <a:t>σθε</a:t>
            </a:r>
            <a:r>
              <a:rPr lang="en-US" altLang="en-US" dirty="0" smtClean="0">
                <a:latin typeface="+mj-lt"/>
              </a:rPr>
              <a:t>,   -</a:t>
            </a:r>
            <a:r>
              <a:rPr lang="el-GR" altLang="en-US" dirty="0" smtClean="0">
                <a:latin typeface="+mj-lt"/>
              </a:rPr>
              <a:t>σθωσαν </a:t>
            </a:r>
            <a:r>
              <a:rPr lang="en-US" altLang="en-US" dirty="0" smtClean="0">
                <a:latin typeface="+mj-lt"/>
              </a:rPr>
              <a:t> (M/Pas)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+mj-lt"/>
              </a:rPr>
              <a:t>First Aorist Imperative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+mj-lt"/>
              </a:rPr>
              <a:t>-</a:t>
            </a:r>
            <a:r>
              <a:rPr lang="el-GR" altLang="en-US" dirty="0" smtClean="0">
                <a:latin typeface="+mj-lt"/>
              </a:rPr>
              <a:t>ν</a:t>
            </a:r>
            <a:r>
              <a:rPr lang="en-US" altLang="en-US" dirty="0" smtClean="0">
                <a:latin typeface="+mj-lt"/>
              </a:rPr>
              <a:t>,       -</a:t>
            </a:r>
            <a:r>
              <a:rPr lang="el-GR" altLang="en-US" dirty="0" smtClean="0">
                <a:latin typeface="+mj-lt"/>
              </a:rPr>
              <a:t>τω</a:t>
            </a:r>
            <a:r>
              <a:rPr lang="en-US" altLang="en-US" dirty="0" smtClean="0">
                <a:latin typeface="+mj-lt"/>
              </a:rPr>
              <a:t>,      -</a:t>
            </a:r>
            <a:r>
              <a:rPr lang="el-GR" altLang="en-US" dirty="0" smtClean="0">
                <a:latin typeface="+mj-lt"/>
              </a:rPr>
              <a:t>τε</a:t>
            </a:r>
            <a:r>
              <a:rPr lang="en-US" altLang="en-US" dirty="0" smtClean="0">
                <a:latin typeface="+mj-lt"/>
              </a:rPr>
              <a:t>,      -</a:t>
            </a:r>
            <a:r>
              <a:rPr lang="el-GR" altLang="en-US" dirty="0" smtClean="0">
                <a:latin typeface="+mj-lt"/>
              </a:rPr>
              <a:t>τωσαν</a:t>
            </a:r>
            <a:r>
              <a:rPr lang="en-US" altLang="en-US" dirty="0" smtClean="0">
                <a:latin typeface="+mj-lt"/>
              </a:rPr>
              <a:t>    (Active)</a:t>
            </a:r>
            <a:br>
              <a:rPr lang="en-US" altLang="en-US" dirty="0" smtClean="0">
                <a:latin typeface="+mj-lt"/>
              </a:rPr>
            </a:br>
            <a:r>
              <a:rPr lang="en-US" altLang="en-US" dirty="0" smtClean="0">
                <a:latin typeface="+mj-lt"/>
              </a:rPr>
              <a:t>-</a:t>
            </a:r>
            <a:r>
              <a:rPr lang="el-GR" altLang="en-US" dirty="0" smtClean="0">
                <a:latin typeface="+mj-lt"/>
              </a:rPr>
              <a:t>αι</a:t>
            </a:r>
            <a:r>
              <a:rPr lang="en-US" altLang="en-US" dirty="0" smtClean="0">
                <a:latin typeface="+mj-lt"/>
              </a:rPr>
              <a:t>,     -</a:t>
            </a:r>
            <a:r>
              <a:rPr lang="el-GR" altLang="en-US" dirty="0" smtClean="0">
                <a:latin typeface="+mj-lt"/>
              </a:rPr>
              <a:t>σθω</a:t>
            </a:r>
            <a:r>
              <a:rPr lang="en-US" altLang="en-US" dirty="0" smtClean="0">
                <a:latin typeface="+mj-lt"/>
              </a:rPr>
              <a:t>,   -</a:t>
            </a:r>
            <a:r>
              <a:rPr lang="el-GR" altLang="en-US" dirty="0" smtClean="0">
                <a:latin typeface="+mj-lt"/>
              </a:rPr>
              <a:t>σθε</a:t>
            </a:r>
            <a:r>
              <a:rPr lang="en-US" altLang="en-US" dirty="0" smtClean="0">
                <a:latin typeface="+mj-lt"/>
              </a:rPr>
              <a:t>,  </a:t>
            </a:r>
            <a:r>
              <a:rPr lang="el-GR" altLang="en-US" dirty="0" smtClean="0">
                <a:latin typeface="+mj-lt"/>
              </a:rPr>
              <a:t> </a:t>
            </a:r>
            <a:r>
              <a:rPr lang="en-US" altLang="en-US" dirty="0" smtClean="0">
                <a:latin typeface="+mj-lt"/>
              </a:rPr>
              <a:t> </a:t>
            </a:r>
            <a:r>
              <a:rPr lang="el-GR" altLang="en-US" dirty="0" smtClean="0">
                <a:latin typeface="+mj-lt"/>
              </a:rPr>
              <a:t> </a:t>
            </a:r>
            <a:r>
              <a:rPr lang="en-US" altLang="en-US" dirty="0" smtClean="0">
                <a:latin typeface="+mj-lt"/>
              </a:rPr>
              <a:t>-</a:t>
            </a:r>
            <a:r>
              <a:rPr lang="el-GR" altLang="en-US" dirty="0" smtClean="0">
                <a:latin typeface="+mj-lt"/>
              </a:rPr>
              <a:t>σθωσαν</a:t>
            </a:r>
            <a:r>
              <a:rPr lang="en-US" altLang="en-US" dirty="0" smtClean="0">
                <a:latin typeface="+mj-lt"/>
              </a:rPr>
              <a:t>   (Mid)</a:t>
            </a:r>
            <a:br>
              <a:rPr lang="en-US" altLang="en-US" dirty="0" smtClean="0">
                <a:latin typeface="+mj-lt"/>
              </a:rPr>
            </a:br>
            <a:r>
              <a:rPr lang="en-US" altLang="en-US" dirty="0" smtClean="0">
                <a:latin typeface="+mj-lt"/>
              </a:rPr>
              <a:t>-</a:t>
            </a:r>
            <a:r>
              <a:rPr lang="el-GR" altLang="en-US" dirty="0" smtClean="0">
                <a:latin typeface="+mj-lt"/>
              </a:rPr>
              <a:t>τι</a:t>
            </a:r>
            <a:r>
              <a:rPr lang="en-US" altLang="en-US" dirty="0" smtClean="0">
                <a:latin typeface="+mj-lt"/>
              </a:rPr>
              <a:t>,      -</a:t>
            </a:r>
            <a:r>
              <a:rPr lang="el-GR" altLang="en-US" dirty="0" smtClean="0">
                <a:latin typeface="+mj-lt"/>
              </a:rPr>
              <a:t>τω</a:t>
            </a:r>
            <a:r>
              <a:rPr lang="en-US" altLang="en-US" dirty="0" smtClean="0">
                <a:latin typeface="+mj-lt"/>
              </a:rPr>
              <a:t>,     -</a:t>
            </a:r>
            <a:r>
              <a:rPr lang="el-GR" altLang="en-US" dirty="0" smtClean="0">
                <a:latin typeface="+mj-lt"/>
              </a:rPr>
              <a:t>τε</a:t>
            </a:r>
            <a:r>
              <a:rPr lang="en-US" altLang="en-US" dirty="0" smtClean="0">
                <a:latin typeface="+mj-lt"/>
              </a:rPr>
              <a:t>,     </a:t>
            </a:r>
            <a:r>
              <a:rPr lang="el-GR" altLang="en-US" dirty="0" smtClean="0">
                <a:latin typeface="+mj-lt"/>
              </a:rPr>
              <a:t> </a:t>
            </a:r>
            <a:r>
              <a:rPr lang="en-US" altLang="en-US" dirty="0" smtClean="0">
                <a:latin typeface="+mj-lt"/>
              </a:rPr>
              <a:t> -</a:t>
            </a:r>
            <a:r>
              <a:rPr lang="el-GR" altLang="en-US" dirty="0" smtClean="0">
                <a:latin typeface="+mj-lt"/>
              </a:rPr>
              <a:t>τωσαν</a:t>
            </a:r>
            <a:r>
              <a:rPr lang="en-US" altLang="en-US" dirty="0" smtClean="0">
                <a:latin typeface="+mj-lt"/>
              </a:rPr>
              <a:t>     (Pas)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+mj-lt"/>
              </a:rPr>
              <a:t>Second Aorist endings = present endings + -</a:t>
            </a:r>
            <a:r>
              <a:rPr lang="el-GR" altLang="en-US" dirty="0" smtClean="0">
                <a:latin typeface="+mj-lt"/>
              </a:rPr>
              <a:t>τι</a:t>
            </a:r>
            <a:r>
              <a:rPr lang="en-US" altLang="en-US" dirty="0" smtClean="0">
                <a:latin typeface="+mj-lt"/>
              </a:rPr>
              <a:t> in the passive</a:t>
            </a:r>
          </a:p>
        </p:txBody>
      </p:sp>
    </p:spTree>
    <p:extLst>
      <p:ext uri="{BB962C8B-B14F-4D97-AF65-F5344CB8AC3E}">
        <p14:creationId xmlns:p14="http://schemas.microsoft.com/office/powerpoint/2010/main" val="189131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5 Bad Boys 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371600"/>
            <a:ext cx="77724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Greekth" pitchFamily="18" charset="0"/>
              </a:rPr>
              <a:t>e@rxomai, e]leu&lt;samai, h#lqon, e]lh&lt;luqa,</a:t>
            </a:r>
            <a:br>
              <a:rPr lang="en-US" smtClean="0">
                <a:latin typeface="Greekth" pitchFamily="18" charset="0"/>
              </a:rPr>
            </a:br>
            <a:r>
              <a:rPr lang="en-US" smtClean="0">
                <a:latin typeface="Greekth" pitchFamily="18" charset="0"/>
              </a:rPr>
              <a:t>      ---, ---</a:t>
            </a:r>
          </a:p>
          <a:p>
            <a:pPr eaLnBrk="1" hangingPunct="1">
              <a:defRPr/>
            </a:pPr>
            <a:r>
              <a:rPr lang="en-US" smtClean="0">
                <a:latin typeface="Greekth" pitchFamily="18" charset="0"/>
              </a:rPr>
              <a:t>le&lt;gw,  e]rw?,  ei#pon, ei@rhka, ei@rhmai, e]rre&lt;qhn</a:t>
            </a:r>
          </a:p>
          <a:p>
            <a:pPr eaLnBrk="1" hangingPunct="1">
              <a:defRPr/>
            </a:pPr>
            <a:r>
              <a:rPr lang="en-US" smtClean="0">
                <a:latin typeface="Greekth" pitchFamily="18" charset="0"/>
              </a:rPr>
              <a:t>o[raw,  o@yomai, ei#don, e[w&lt;raka, ---, w@fqhn </a:t>
            </a:r>
          </a:p>
          <a:p>
            <a:pPr eaLnBrk="1" hangingPunct="1">
              <a:defRPr/>
            </a:pPr>
            <a:r>
              <a:rPr lang="en-US" smtClean="0">
                <a:latin typeface="Greekth" pitchFamily="18" charset="0"/>
              </a:rPr>
              <a:t>fe&lt;rw,  oi@sw, h@negka, ---, ---, h]ne&lt;xqhn</a:t>
            </a:r>
          </a:p>
          <a:p>
            <a:pPr eaLnBrk="1" hangingPunct="1">
              <a:defRPr/>
            </a:pPr>
            <a:r>
              <a:rPr lang="en-US" smtClean="0">
                <a:latin typeface="Greekth" pitchFamily="18" charset="0"/>
              </a:rPr>
              <a:t>e]sqi&lt;w, fa&lt;gomai, e@fagon, ---, ---, ---</a:t>
            </a:r>
          </a:p>
        </p:txBody>
      </p:sp>
    </p:spTree>
    <p:extLst>
      <p:ext uri="{BB962C8B-B14F-4D97-AF65-F5344CB8AC3E}">
        <p14:creationId xmlns:p14="http://schemas.microsoft.com/office/powerpoint/2010/main" val="1121110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73138"/>
            <a:ext cx="7772400" cy="6413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4000" b="1" smtClean="0"/>
              <a:t>Rapping the Lord’s Prayer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l-GR" altLang="en-US" dirty="0" smtClean="0">
                <a:cs typeface="Times New Roman" panose="02020603050405020304" pitchFamily="18" charset="0"/>
              </a:rPr>
              <a:t>ὡς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l-GR" altLang="en-US" dirty="0" smtClean="0"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l-GR" altLang="en-US" dirty="0" smtClean="0">
                <a:cs typeface="Times New Roman" panose="02020603050405020304" pitchFamily="18" charset="0"/>
              </a:rPr>
              <a:t>ἐν    οὐρανῷ</a:t>
            </a:r>
            <a:r>
              <a:rPr lang="en-US" altLang="en-US" dirty="0" smtClean="0">
                <a:cs typeface="Times New Roman" panose="02020603050405020304" pitchFamily="18" charset="0"/>
              </a:rPr>
              <a:t>  </a:t>
            </a:r>
            <a:r>
              <a:rPr lang="el-GR" altLang="en-US" dirty="0" smtClean="0">
                <a:cs typeface="Times New Roman" panose="02020603050405020304" pitchFamily="18" charset="0"/>
              </a:rPr>
              <a:t>καὶ   ἐπὶ   γῆς·</a:t>
            </a:r>
            <a:r>
              <a:rPr lang="en-US" altLang="en-US" dirty="0" smtClean="0">
                <a:cs typeface="Times New Roman" panose="02020603050405020304" pitchFamily="18" charset="0"/>
              </a:rPr>
              <a:t>  </a:t>
            </a:r>
            <a:br>
              <a:rPr lang="en-US" altLang="en-US" dirty="0" smtClean="0">
                <a:cs typeface="Times New Roman" panose="02020603050405020304" pitchFamily="18" charset="0"/>
              </a:rPr>
            </a:br>
            <a:r>
              <a:rPr lang="en-US" altLang="en-US" dirty="0" smtClean="0">
                <a:cs typeface="Times New Roman" panose="02020603050405020304" pitchFamily="18" charset="0"/>
              </a:rPr>
              <a:t>  </a:t>
            </a:r>
            <a:r>
              <a:rPr lang="en-US" altLang="en-US" sz="2000" b="1" dirty="0" smtClean="0">
                <a:cs typeface="Times New Roman" panose="02020603050405020304" pitchFamily="18" charset="0"/>
              </a:rPr>
              <a:t>as       in            heaven          also      on       earth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>
                <a:cs typeface="Times New Roman" panose="02020603050405020304" pitchFamily="18" charset="0"/>
              </a:rPr>
              <a:t>  </a:t>
            </a:r>
            <a:r>
              <a:rPr lang="el-GR" altLang="en-US" dirty="0" smtClean="0">
                <a:cs typeface="Times New Roman" panose="02020603050405020304" pitchFamily="18" charset="0"/>
              </a:rPr>
              <a:t>τὸν     ἄρτον      ἥμῶν    τὸν </a:t>
            </a:r>
            <a:r>
              <a:rPr lang="en-US" altLang="en-US" dirty="0" smtClean="0">
                <a:cs typeface="Times New Roman" panose="02020603050405020304" pitchFamily="18" charset="0"/>
              </a:rPr>
              <a:t/>
            </a:r>
            <a:br>
              <a:rPr lang="en-US" altLang="en-US" dirty="0" smtClean="0">
                <a:cs typeface="Times New Roman" panose="02020603050405020304" pitchFamily="18" charset="0"/>
              </a:rPr>
            </a:br>
            <a:r>
              <a:rPr lang="en-US" altLang="en-US" dirty="0" smtClean="0">
                <a:cs typeface="Times New Roman" panose="02020603050405020304" pitchFamily="18" charset="0"/>
              </a:rPr>
              <a:t>   </a:t>
            </a:r>
            <a:r>
              <a:rPr lang="en-US" altLang="en-US" sz="2400" b="1" dirty="0" smtClean="0">
                <a:cs typeface="Times New Roman" panose="02020603050405020304" pitchFamily="18" charset="0"/>
              </a:rPr>
              <a:t> the       bread            our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>
                <a:cs typeface="Times New Roman" panose="02020603050405020304" pitchFamily="18" charset="0"/>
              </a:rPr>
              <a:t>    </a:t>
            </a:r>
            <a:r>
              <a:rPr lang="el-GR" altLang="en-US" dirty="0" smtClean="0">
                <a:cs typeface="Times New Roman" panose="02020603050405020304" pitchFamily="18" charset="0"/>
              </a:rPr>
              <a:t>ἐπιούσιον</a:t>
            </a:r>
            <a:r>
              <a:rPr lang="en-US" altLang="en-US" dirty="0" smtClean="0">
                <a:cs typeface="Times New Roman" panose="02020603050405020304" pitchFamily="18" charset="0"/>
              </a:rPr>
              <a:t>    </a:t>
            </a:r>
            <a:r>
              <a:rPr lang="el-GR" altLang="en-US" dirty="0" smtClean="0">
                <a:cs typeface="Times New Roman" panose="02020603050405020304" pitchFamily="18" charset="0"/>
              </a:rPr>
              <a:t>  δὸς</a:t>
            </a:r>
            <a:r>
              <a:rPr lang="en-US" altLang="en-US" dirty="0" smtClean="0">
                <a:cs typeface="Times New Roman" panose="02020603050405020304" pitchFamily="18" charset="0"/>
              </a:rPr>
              <a:t>  </a:t>
            </a:r>
            <a:r>
              <a:rPr lang="el-GR" altLang="en-US" dirty="0" smtClean="0"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l-GR" altLang="en-US" dirty="0" smtClean="0">
                <a:cs typeface="Times New Roman" panose="02020603050405020304" pitchFamily="18" charset="0"/>
              </a:rPr>
              <a:t>ἡμῖν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l-GR" altLang="en-US" dirty="0" smtClean="0">
                <a:cs typeface="Times New Roman" panose="02020603050405020304" pitchFamily="18" charset="0"/>
              </a:rPr>
              <a:t>   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l-GR" altLang="en-US" dirty="0" smtClean="0">
                <a:cs typeface="Times New Roman" panose="02020603050405020304" pitchFamily="18" charset="0"/>
              </a:rPr>
              <a:t>σήμερον·</a:t>
            </a:r>
            <a:r>
              <a:rPr lang="en-US" altLang="en-US" dirty="0" smtClean="0">
                <a:cs typeface="Times New Roman" panose="02020603050405020304" pitchFamily="18" charset="0"/>
              </a:rPr>
              <a:t>  </a:t>
            </a:r>
            <a:br>
              <a:rPr lang="en-US" altLang="en-US" dirty="0" smtClean="0">
                <a:cs typeface="Times New Roman" panose="02020603050405020304" pitchFamily="18" charset="0"/>
              </a:rPr>
            </a:br>
            <a:r>
              <a:rPr lang="en-US" altLang="en-US" dirty="0" smtClean="0">
                <a:cs typeface="Times New Roman" panose="02020603050405020304" pitchFamily="18" charset="0"/>
              </a:rPr>
              <a:t>      </a:t>
            </a:r>
            <a:r>
              <a:rPr lang="en-US" altLang="en-US" sz="2000" dirty="0" smtClean="0">
                <a:cs typeface="Times New Roman" panose="02020603050405020304" pitchFamily="18" charset="0"/>
              </a:rPr>
              <a:t>  </a:t>
            </a:r>
            <a:r>
              <a:rPr lang="en-US" altLang="en-US" sz="2400" b="1" dirty="0" smtClean="0">
                <a:cs typeface="Times New Roman" panose="02020603050405020304" pitchFamily="18" charset="0"/>
              </a:rPr>
              <a:t>  daily               give        us               today</a:t>
            </a:r>
          </a:p>
        </p:txBody>
      </p:sp>
    </p:spTree>
    <p:extLst>
      <p:ext uri="{BB962C8B-B14F-4D97-AF65-F5344CB8AC3E}">
        <p14:creationId xmlns:p14="http://schemas.microsoft.com/office/powerpoint/2010/main" val="788707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Cardinal counting chant: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946275"/>
            <a:ext cx="6754812" cy="36163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εἷς   </a:t>
            </a:r>
            <a:r>
              <a:rPr lang="en-US" dirty="0" smtClean="0">
                <a:latin typeface="+mj-lt"/>
              </a:rPr>
              <a:t>             1              </a:t>
            </a:r>
            <a:r>
              <a:rPr lang="el-GR" dirty="0" smtClean="0">
                <a:latin typeface="+mj-lt"/>
              </a:rPr>
              <a:t>ἕξ </a:t>
            </a:r>
            <a:r>
              <a:rPr lang="en-US" dirty="0" smtClean="0">
                <a:latin typeface="+mj-lt"/>
              </a:rPr>
              <a:t>             6</a:t>
            </a:r>
            <a:br>
              <a:rPr lang="en-US" dirty="0" smtClean="0">
                <a:latin typeface="+mj-lt"/>
              </a:rPr>
            </a:br>
            <a:r>
              <a:rPr lang="el-GR" dirty="0" smtClean="0">
                <a:latin typeface="+mj-lt"/>
              </a:rPr>
              <a:t>δύο </a:t>
            </a:r>
            <a:r>
              <a:rPr lang="en-US" dirty="0" smtClean="0">
                <a:latin typeface="+mj-lt"/>
              </a:rPr>
              <a:t>              2             </a:t>
            </a:r>
            <a:r>
              <a:rPr lang="el-GR" dirty="0" smtClean="0">
                <a:latin typeface="+mj-lt"/>
              </a:rPr>
              <a:t>ἑπτά </a:t>
            </a:r>
            <a:r>
              <a:rPr lang="en-US" dirty="0" smtClean="0">
                <a:latin typeface="+mj-lt"/>
              </a:rPr>
              <a:t>  </a:t>
            </a:r>
            <a:r>
              <a:rPr lang="el-GR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      7</a:t>
            </a:r>
            <a:br>
              <a:rPr lang="en-US" dirty="0" smtClean="0">
                <a:latin typeface="+mj-lt"/>
              </a:rPr>
            </a:br>
            <a:r>
              <a:rPr lang="el-GR" dirty="0" smtClean="0">
                <a:latin typeface="+mj-lt"/>
              </a:rPr>
              <a:t>τρῖς  </a:t>
            </a:r>
            <a:r>
              <a:rPr lang="en-US" dirty="0" smtClean="0">
                <a:latin typeface="+mj-lt"/>
              </a:rPr>
              <a:t>            3             </a:t>
            </a:r>
            <a:r>
              <a:rPr lang="el-GR" dirty="0" smtClean="0">
                <a:latin typeface="+mj-lt"/>
              </a:rPr>
              <a:t>ὀκτώ  </a:t>
            </a:r>
            <a:r>
              <a:rPr lang="en-US" dirty="0" smtClean="0">
                <a:latin typeface="+mj-lt"/>
              </a:rPr>
              <a:t> </a:t>
            </a:r>
            <a:r>
              <a:rPr lang="el-GR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      8</a:t>
            </a:r>
            <a:br>
              <a:rPr lang="en-US" dirty="0" smtClean="0">
                <a:latin typeface="+mj-lt"/>
              </a:rPr>
            </a:br>
            <a:r>
              <a:rPr lang="el-GR" dirty="0" smtClean="0">
                <a:latin typeface="+mj-lt"/>
              </a:rPr>
              <a:t>τέσσαρες  </a:t>
            </a:r>
            <a:r>
              <a:rPr lang="en-US" dirty="0" smtClean="0">
                <a:latin typeface="+mj-lt"/>
              </a:rPr>
              <a:t>   4              </a:t>
            </a:r>
            <a:r>
              <a:rPr lang="el-GR" dirty="0" smtClean="0">
                <a:latin typeface="+mj-lt"/>
              </a:rPr>
              <a:t>ἐννέα   </a:t>
            </a:r>
            <a:r>
              <a:rPr lang="en-US" dirty="0" smtClean="0">
                <a:latin typeface="+mj-lt"/>
              </a:rPr>
              <a:t>      9</a:t>
            </a:r>
            <a:br>
              <a:rPr lang="en-US" dirty="0" smtClean="0">
                <a:latin typeface="+mj-lt"/>
              </a:rPr>
            </a:br>
            <a:r>
              <a:rPr lang="el-GR" dirty="0" smtClean="0">
                <a:latin typeface="+mj-lt"/>
              </a:rPr>
              <a:t>πέντε </a:t>
            </a:r>
            <a:r>
              <a:rPr lang="en-US" dirty="0" smtClean="0">
                <a:latin typeface="+mj-lt"/>
              </a:rPr>
              <a:t>           5              </a:t>
            </a:r>
            <a:r>
              <a:rPr lang="el-GR" dirty="0" smtClean="0">
                <a:latin typeface="+mj-lt"/>
              </a:rPr>
              <a:t>δέκα  </a:t>
            </a:r>
            <a:r>
              <a:rPr lang="en-US" dirty="0" smtClean="0">
                <a:latin typeface="+mj-lt"/>
              </a:rPr>
              <a:t>       10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ἑκατόν</a:t>
            </a:r>
            <a:r>
              <a:rPr lang="en-US" dirty="0" smtClean="0">
                <a:latin typeface="+mj-lt"/>
              </a:rPr>
              <a:t> (100),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χίλιοι</a:t>
            </a:r>
            <a:r>
              <a:rPr lang="en-US" dirty="0" smtClean="0">
                <a:latin typeface="+mj-lt"/>
              </a:rPr>
              <a:t> (1000)</a:t>
            </a:r>
          </a:p>
        </p:txBody>
      </p:sp>
    </p:spTree>
    <p:extLst>
      <p:ext uri="{BB962C8B-B14F-4D97-AF65-F5344CB8AC3E}">
        <p14:creationId xmlns:p14="http://schemas.microsoft.com/office/powerpoint/2010/main" val="107727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Commencement:  Tools</a:t>
            </a:r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 flipH="1">
            <a:off x="2209800" y="2133600"/>
            <a:ext cx="205740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1279525" y="3927475"/>
            <a:ext cx="11811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Lexicon</a:t>
            </a:r>
          </a:p>
          <a:p>
            <a:pPr eaLnBrk="1" hangingPunct="1"/>
            <a:r>
              <a:rPr lang="en-US" altLang="en-US"/>
              <a:t>BAGD</a:t>
            </a:r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 flipH="1">
            <a:off x="3276600" y="2133600"/>
            <a:ext cx="9906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2590800" y="3962400"/>
            <a:ext cx="167163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Theological</a:t>
            </a:r>
          </a:p>
          <a:p>
            <a:pPr eaLnBrk="1" hangingPunct="1"/>
            <a:r>
              <a:rPr lang="en-US" altLang="en-US"/>
              <a:t>Dictionaries</a:t>
            </a:r>
          </a:p>
          <a:p>
            <a:pPr eaLnBrk="1" hangingPunct="1"/>
            <a:r>
              <a:rPr lang="en-US" altLang="en-US"/>
              <a:t>TDNT…</a:t>
            </a:r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4267200" y="2133600"/>
            <a:ext cx="4572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4195763" y="3962400"/>
            <a:ext cx="14954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Advanced </a:t>
            </a:r>
          </a:p>
          <a:p>
            <a:pPr eaLnBrk="1" hangingPunct="1"/>
            <a:r>
              <a:rPr lang="en-US" altLang="en-US"/>
              <a:t>Grammars</a:t>
            </a:r>
          </a:p>
          <a:p>
            <a:pPr eaLnBrk="1" hangingPunct="1"/>
            <a:r>
              <a:rPr lang="en-US" altLang="en-US"/>
              <a:t>Wallace…</a:t>
            </a:r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>
            <a:off x="4267200" y="2133600"/>
            <a:ext cx="16002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5775325" y="3927475"/>
            <a:ext cx="15033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Rapid</a:t>
            </a:r>
          </a:p>
          <a:p>
            <a:pPr eaLnBrk="1" hangingPunct="1"/>
            <a:r>
              <a:rPr lang="en-US" altLang="en-US"/>
              <a:t>Readers</a:t>
            </a:r>
          </a:p>
          <a:p>
            <a:pPr eaLnBrk="1" hangingPunct="1"/>
            <a:r>
              <a:rPr lang="en-US" altLang="en-US"/>
              <a:t>Zerwick…</a:t>
            </a:r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4267200" y="2133600"/>
            <a:ext cx="27432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7005638" y="3733800"/>
            <a:ext cx="190976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Concordances</a:t>
            </a:r>
          </a:p>
          <a:p>
            <a:pPr eaLnBrk="1" hangingPunct="1"/>
            <a:r>
              <a:rPr lang="en-US" altLang="en-US"/>
              <a:t>Bible Works </a:t>
            </a:r>
          </a:p>
          <a:p>
            <a:pPr eaLnBrk="1" hangingPunct="1"/>
            <a:r>
              <a:rPr lang="en-US" altLang="en-US"/>
              <a:t>software</a:t>
            </a:r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4267200" y="2133600"/>
            <a:ext cx="27432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7064375" y="2835275"/>
            <a:ext cx="12160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Vocab</a:t>
            </a:r>
          </a:p>
          <a:p>
            <a:pPr eaLnBrk="1" hangingPunct="1"/>
            <a:r>
              <a:rPr lang="en-US" altLang="en-US"/>
              <a:t>Builders</a:t>
            </a:r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>
            <a:off x="4267200" y="2133600"/>
            <a:ext cx="25908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6934200" y="2057400"/>
            <a:ext cx="21113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Commentaries, </a:t>
            </a:r>
          </a:p>
          <a:p>
            <a:pPr eaLnBrk="1" hangingPunct="1"/>
            <a:r>
              <a:rPr lang="en-US" altLang="en-US"/>
              <a:t>Articles, Diss.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/>
      <p:bldP spid="31750" grpId="0"/>
      <p:bldP spid="31751" grpId="0" animBg="1"/>
      <p:bldP spid="31752" grpId="0"/>
      <p:bldP spid="31753" grpId="0" animBg="1"/>
      <p:bldP spid="31754" grpId="0"/>
      <p:bldP spid="31755" grpId="0" animBg="1"/>
      <p:bldP spid="31756" grpId="0"/>
      <p:bldP spid="31757" grpId="0" animBg="1"/>
      <p:bldP spid="31759" grpId="0"/>
      <p:bldP spid="31760" grpId="0" animBg="1"/>
      <p:bldP spid="31761" grpId="0"/>
      <p:bldP spid="31762" grpId="0" animBg="1"/>
      <p:bldP spid="3176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Commencement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946275"/>
            <a:ext cx="7772400" cy="46831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smtClean="0"/>
              <a:t>Lexicon:  BDAG [NT], LS [Big Liddell, middle, small--classical], </a:t>
            </a:r>
            <a:r>
              <a:rPr lang="en-US" sz="2800" b="1" dirty="0" err="1" smtClean="0"/>
              <a:t>Louw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Nida</a:t>
            </a:r>
            <a:r>
              <a:rPr lang="en-US" sz="2800" b="1" dirty="0" smtClean="0"/>
              <a:t> [semantic], simple complete lexicon on CD.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/>
              <a:t>Rapid Reading Tools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b="1" dirty="0" smtClean="0"/>
              <a:t>On CD 1 </a:t>
            </a:r>
            <a:r>
              <a:rPr lang="en-US" sz="2400" b="1" dirty="0" err="1" smtClean="0"/>
              <a:t>Jn</a:t>
            </a:r>
            <a:r>
              <a:rPr lang="en-US" sz="2400" b="1" dirty="0" smtClean="0"/>
              <a:t>, John 1-5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b="1" dirty="0" smtClean="0"/>
              <a:t>Bible Works software or better Logos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b="1" dirty="0" err="1" smtClean="0"/>
              <a:t>Zerwick</a:t>
            </a:r>
            <a:r>
              <a:rPr lang="en-US" sz="2400" b="1" dirty="0" smtClean="0"/>
              <a:t> A Grammatical Analysis of the Greek NT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b="1" dirty="0" smtClean="0"/>
              <a:t>Sakae Kubo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/>
              <a:t>Vocabulary Builders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b="1" dirty="0" smtClean="0"/>
              <a:t>On CD </a:t>
            </a:r>
            <a:r>
              <a:rPr lang="en-US" sz="2400" b="1" dirty="0" err="1" smtClean="0"/>
              <a:t>evocab</a:t>
            </a:r>
            <a:r>
              <a:rPr lang="en-US" sz="2400" b="1" dirty="0" smtClean="0"/>
              <a:t> builder down to 9x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b="1" dirty="0" smtClean="0"/>
              <a:t>Warren </a:t>
            </a:r>
            <a:r>
              <a:rPr lang="en-US" sz="2400" b="1" dirty="0" err="1" smtClean="0"/>
              <a:t>Trenchard</a:t>
            </a:r>
            <a:r>
              <a:rPr lang="en-US" sz="2400" b="1" dirty="0" smtClean="0"/>
              <a:t> The Student’s Complete Vocab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b="1" dirty="0" smtClean="0"/>
              <a:t>Metzger, Lexical Aid for Students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228600"/>
            <a:ext cx="4648200" cy="6858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Commencement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8001000" cy="5562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David Black, </a:t>
            </a:r>
            <a:r>
              <a:rPr lang="en-US" b="1" i="1" dirty="0" smtClean="0"/>
              <a:t>It's Still Greek to Me</a:t>
            </a:r>
            <a:r>
              <a:rPr lang="en-US" b="1" dirty="0" smtClean="0"/>
              <a:t> (Baker)</a:t>
            </a:r>
          </a:p>
          <a:p>
            <a:pPr eaLnBrk="1" hangingPunct="1">
              <a:defRPr/>
            </a:pPr>
            <a:r>
              <a:rPr lang="en-US" b="1" dirty="0" smtClean="0"/>
              <a:t>Daniel Wallace, </a:t>
            </a:r>
            <a:r>
              <a:rPr lang="en-US" b="1" i="1" dirty="0" smtClean="0"/>
              <a:t>The Basics of NT Syntax (lite); Greek Grammar beyond the Basics</a:t>
            </a:r>
          </a:p>
          <a:p>
            <a:pPr eaLnBrk="1" hangingPunct="1">
              <a:defRPr/>
            </a:pPr>
            <a:r>
              <a:rPr lang="en-US" b="1" dirty="0" smtClean="0"/>
              <a:t>Stephen </a:t>
            </a:r>
            <a:r>
              <a:rPr lang="en-US" b="1" dirty="0" err="1" smtClean="0"/>
              <a:t>Levinsohn</a:t>
            </a:r>
            <a:r>
              <a:rPr lang="en-US" b="1" dirty="0" smtClean="0"/>
              <a:t>,  </a:t>
            </a:r>
            <a:r>
              <a:rPr lang="en-US" b="1" i="1" dirty="0" smtClean="0"/>
              <a:t>Discourse Features of New Testament Greek </a:t>
            </a:r>
            <a:r>
              <a:rPr lang="en-US" b="1" dirty="0" smtClean="0"/>
              <a:t>(SIL)</a:t>
            </a:r>
          </a:p>
          <a:p>
            <a:pPr eaLnBrk="1" hangingPunct="1">
              <a:defRPr/>
            </a:pPr>
            <a:r>
              <a:rPr lang="en-US" b="1" dirty="0" smtClean="0"/>
              <a:t>Stanley Porter’s works: </a:t>
            </a:r>
            <a:r>
              <a:rPr lang="en-US" b="1" i="1" dirty="0" smtClean="0"/>
              <a:t>Aspect, Idioms, Linguistics</a:t>
            </a:r>
          </a:p>
          <a:p>
            <a:pPr eaLnBrk="1" hangingPunct="1">
              <a:defRPr/>
            </a:pPr>
            <a:r>
              <a:rPr lang="en-US" b="1" dirty="0" smtClean="0"/>
              <a:t>A. T. Robertson, </a:t>
            </a:r>
            <a:r>
              <a:rPr lang="en-US" b="1" i="1" dirty="0" smtClean="0"/>
              <a:t>Grammar</a:t>
            </a:r>
            <a:r>
              <a:rPr lang="en-US" b="1" dirty="0" smtClean="0"/>
              <a:t> 1700 </a:t>
            </a:r>
            <a:r>
              <a:rPr lang="en-US" b="1" dirty="0" err="1" smtClean="0"/>
              <a:t>pgs</a:t>
            </a:r>
            <a:r>
              <a:rPr lang="en-US" b="1" dirty="0" smtClean="0"/>
              <a:t> online</a:t>
            </a:r>
          </a:p>
          <a:p>
            <a:pPr eaLnBrk="1" hangingPunct="1">
              <a:defRPr/>
            </a:pPr>
            <a:r>
              <a:rPr lang="en-US" b="1" dirty="0" smtClean="0"/>
              <a:t>Boyer articles online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Word Study Dictionaries-- major sets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b="1" dirty="0" err="1" smtClean="0"/>
              <a:t>Kittel</a:t>
            </a:r>
            <a:r>
              <a:rPr lang="en-US" b="1" dirty="0" smtClean="0"/>
              <a:t>, Theological Dictionary of NT (TDNT)</a:t>
            </a:r>
          </a:p>
          <a:p>
            <a:pPr lvl="1" eaLnBrk="1" hangingPunct="1">
              <a:defRPr/>
            </a:pPr>
            <a:r>
              <a:rPr lang="en-US" b="1" dirty="0" smtClean="0"/>
              <a:t>Colin </a:t>
            </a:r>
            <a:r>
              <a:rPr lang="en-US" b="1" dirty="0" smtClean="0"/>
              <a:t>Brown</a:t>
            </a:r>
            <a:r>
              <a:rPr lang="el-GR" b="1" dirty="0" smtClean="0"/>
              <a:t>/</a:t>
            </a:r>
            <a:r>
              <a:rPr lang="en-US" b="1" dirty="0" smtClean="0"/>
              <a:t>M. Silva:  </a:t>
            </a:r>
            <a:r>
              <a:rPr lang="en-US" b="1" dirty="0" smtClean="0"/>
              <a:t>The NIDNTT </a:t>
            </a:r>
          </a:p>
          <a:p>
            <a:pPr lvl="1" eaLnBrk="1" hangingPunct="1">
              <a:defRPr/>
            </a:pPr>
            <a:r>
              <a:rPr lang="en-US" b="1" dirty="0" err="1" smtClean="0"/>
              <a:t>Balz</a:t>
            </a:r>
            <a:r>
              <a:rPr lang="en-US" b="1" dirty="0" smtClean="0"/>
              <a:t> &amp; Schneider:  Exegetical Dictionary of the 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228600"/>
            <a:ext cx="4267200" cy="5334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Commencement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Concordances</a:t>
            </a:r>
          </a:p>
          <a:p>
            <a:pPr lvl="1" eaLnBrk="1" hangingPunct="1">
              <a:defRPr/>
            </a:pPr>
            <a:r>
              <a:rPr lang="en-US" b="1" dirty="0" smtClean="0"/>
              <a:t>Software:  Bible Works </a:t>
            </a:r>
            <a:r>
              <a:rPr lang="en-US" b="1" dirty="0" smtClean="0"/>
              <a:t>8.0 </a:t>
            </a:r>
            <a:r>
              <a:rPr lang="en-US" b="1" dirty="0" smtClean="0"/>
              <a:t>[see also new versions of Logos, Accordance, Bible Windows, </a:t>
            </a:r>
            <a:r>
              <a:rPr lang="en-US" b="1" dirty="0" err="1" smtClean="0"/>
              <a:t>eSword</a:t>
            </a:r>
            <a:r>
              <a:rPr lang="en-US" b="1" dirty="0" smtClean="0"/>
              <a:t> (free</a:t>
            </a:r>
            <a:r>
              <a:rPr lang="en-US" b="1" dirty="0" smtClean="0"/>
              <a:t>)], </a:t>
            </a:r>
            <a:r>
              <a:rPr lang="en-US" b="1" smtClean="0"/>
              <a:t>3 Wav Bible app. </a:t>
            </a:r>
            <a:endParaRPr lang="en-US" b="1" dirty="0" smtClean="0"/>
          </a:p>
          <a:p>
            <a:pPr lvl="1" eaLnBrk="1" hangingPunct="1">
              <a:defRPr/>
            </a:pPr>
            <a:r>
              <a:rPr lang="en-US" b="1" dirty="0" smtClean="0"/>
              <a:t>Moulton &amp; </a:t>
            </a:r>
            <a:r>
              <a:rPr lang="en-US" b="1" dirty="0" err="1" smtClean="0"/>
              <a:t>Geden</a:t>
            </a:r>
            <a:r>
              <a:rPr lang="en-US" b="1" dirty="0" smtClean="0"/>
              <a:t>, </a:t>
            </a:r>
            <a:r>
              <a:rPr lang="en-US" b="1" dirty="0" err="1" smtClean="0"/>
              <a:t>Kohlenberger</a:t>
            </a:r>
            <a:r>
              <a:rPr lang="en-US" b="1" dirty="0" smtClean="0"/>
              <a:t>/Goodrich/Swanson; Englishmen’s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152400"/>
            <a:ext cx="3581400" cy="6858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Future Plans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5181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Rapid Reading:  fun -- see 1 John easy reader online</a:t>
            </a:r>
          </a:p>
          <a:p>
            <a:pPr eaLnBrk="1" hangingPunct="1">
              <a:defRPr/>
            </a:pPr>
            <a:r>
              <a:rPr lang="en-US" b="1" dirty="0" smtClean="0"/>
              <a:t>Vocabulary Building:  switching from chapter vocab to vocab building for life:   </a:t>
            </a:r>
          </a:p>
          <a:p>
            <a:pPr eaLnBrk="1" hangingPunct="1">
              <a:defRPr/>
            </a:pPr>
            <a:r>
              <a:rPr lang="en-US" b="1" dirty="0" smtClean="0"/>
              <a:t>Digging in:  using the tools [Grammars, Theological dictionaries, commentaries];</a:t>
            </a:r>
          </a:p>
          <a:p>
            <a:pPr eaLnBrk="1" hangingPunct="1">
              <a:defRPr/>
            </a:pPr>
            <a:r>
              <a:rPr lang="en-US" b="1" dirty="0" smtClean="0"/>
              <a:t>Check the Gordon College website for future tools which are being built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4038600" cy="6096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latin typeface="Greekth" pitchFamily="18" charset="0"/>
              </a:rPr>
              <a:t>   eu]xaristw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683125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Learning and loving Greek as a means of reading God's word in the original language. </a:t>
            </a:r>
          </a:p>
          <a:p>
            <a:pPr eaLnBrk="1" hangingPunct="1">
              <a:defRPr/>
            </a:pPr>
            <a:r>
              <a:rPr lang="en-US" b="1" smtClean="0"/>
              <a:t>God spoke in the language of the people.  We have sought to use the new digital "language" of the people to further the proclamation of the gospel of Jesus Christ.  </a:t>
            </a:r>
          </a:p>
          <a:p>
            <a:pPr eaLnBrk="1" hangingPunct="1">
              <a:defRPr/>
            </a:pPr>
            <a:r>
              <a:rPr lang="en-US" b="1" smtClean="0"/>
              <a:t> </a:t>
            </a:r>
            <a:r>
              <a:rPr lang="en-US" b="1" smtClean="0">
                <a:latin typeface="Greekth" pitchFamily="18" charset="0"/>
              </a:rPr>
              <a:t>pa?j  do&lt;ca  qe&amp;?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000" smtClean="0"/>
              <a:t>Rapping the Lord’s Prayer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41475"/>
            <a:ext cx="9144000" cy="44545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+mj-lt"/>
              </a:rPr>
              <a:t> </a:t>
            </a:r>
            <a:r>
              <a:rPr lang="el-GR" sz="3600" dirty="0" smtClean="0">
                <a:latin typeface="+mj-lt"/>
              </a:rPr>
              <a:t>καὶ</a:t>
            </a:r>
            <a:r>
              <a:rPr lang="en-US" sz="3600" dirty="0" smtClean="0">
                <a:latin typeface="+mj-lt"/>
              </a:rPr>
              <a:t>   </a:t>
            </a:r>
            <a:r>
              <a:rPr lang="el-GR" sz="3600" dirty="0" smtClean="0">
                <a:latin typeface="+mj-lt"/>
              </a:rPr>
              <a:t>ἄφες</a:t>
            </a:r>
            <a:r>
              <a:rPr lang="en-US" sz="3600" dirty="0" smtClean="0">
                <a:latin typeface="+mj-lt"/>
              </a:rPr>
              <a:t>  </a:t>
            </a:r>
            <a:r>
              <a:rPr lang="el-GR" sz="3600" dirty="0" smtClean="0">
                <a:latin typeface="+mj-lt"/>
              </a:rPr>
              <a:t>ἡμῖν</a:t>
            </a:r>
            <a:r>
              <a:rPr lang="en-US" sz="3600" dirty="0" smtClean="0">
                <a:latin typeface="+mj-lt"/>
              </a:rPr>
              <a:t>  </a:t>
            </a:r>
            <a:r>
              <a:rPr lang="el-GR" sz="3600" dirty="0" smtClean="0">
                <a:latin typeface="+mj-lt"/>
              </a:rPr>
              <a:t>τὰ</a:t>
            </a:r>
            <a:r>
              <a:rPr lang="en-US" sz="3600" dirty="0" smtClean="0">
                <a:latin typeface="+mj-lt"/>
              </a:rPr>
              <a:t>  </a:t>
            </a:r>
            <a:r>
              <a:rPr lang="el-GR" sz="3600" dirty="0" smtClean="0">
                <a:latin typeface="+mj-lt"/>
              </a:rPr>
              <a:t>ὀφειλήματα ἡμῶν</a:t>
            </a:r>
            <a:r>
              <a:rPr lang="en-US" sz="3600" dirty="0" smtClean="0">
                <a:latin typeface="+mj-lt"/>
              </a:rPr>
              <a:t>  </a:t>
            </a:r>
            <a:br>
              <a:rPr lang="en-US" sz="3600" dirty="0" smtClean="0">
                <a:latin typeface="+mj-lt"/>
              </a:rPr>
            </a:br>
            <a:r>
              <a:rPr lang="en-US" sz="3600" dirty="0" smtClean="0">
                <a:latin typeface="+mj-lt"/>
              </a:rPr>
              <a:t> </a:t>
            </a:r>
            <a:r>
              <a:rPr lang="en-US" sz="2800" b="1" dirty="0" smtClean="0">
                <a:latin typeface="+mj-lt"/>
              </a:rPr>
              <a:t> and    forgive       us          trespasses         our</a:t>
            </a:r>
          </a:p>
          <a:p>
            <a:pPr eaLnBrk="1" hangingPunct="1">
              <a:defRPr/>
            </a:pPr>
            <a:r>
              <a:rPr lang="el-GR" sz="3600" dirty="0" smtClean="0">
                <a:latin typeface="+mj-lt"/>
              </a:rPr>
              <a:t>   </a:t>
            </a:r>
            <a:r>
              <a:rPr lang="en-US" sz="3600" dirty="0" smtClean="0">
                <a:latin typeface="+mj-lt"/>
              </a:rPr>
              <a:t> </a:t>
            </a:r>
            <a:r>
              <a:rPr lang="el-GR" sz="3600" dirty="0" smtClean="0">
                <a:latin typeface="+mj-lt"/>
              </a:rPr>
              <a:t>ὡς </a:t>
            </a:r>
            <a:r>
              <a:rPr lang="en-US" sz="3600" dirty="0" smtClean="0">
                <a:latin typeface="+mj-lt"/>
              </a:rPr>
              <a:t>   </a:t>
            </a:r>
            <a:r>
              <a:rPr lang="el-GR" sz="3600" dirty="0" smtClean="0">
                <a:latin typeface="+mj-lt"/>
              </a:rPr>
              <a:t>καὶ</a:t>
            </a:r>
            <a:r>
              <a:rPr lang="en-US" sz="3600" dirty="0" smtClean="0">
                <a:latin typeface="+mj-lt"/>
              </a:rPr>
              <a:t>     </a:t>
            </a:r>
            <a:r>
              <a:rPr lang="el-GR" sz="3600" dirty="0" smtClean="0">
                <a:latin typeface="+mj-lt"/>
              </a:rPr>
              <a:t>ἡμεῖς</a:t>
            </a:r>
            <a:r>
              <a:rPr lang="en-US" sz="3600" dirty="0" smtClean="0">
                <a:latin typeface="+mj-lt"/>
              </a:rPr>
              <a:t> </a:t>
            </a:r>
            <a:r>
              <a:rPr lang="el-GR" sz="3600" dirty="0" smtClean="0">
                <a:latin typeface="+mj-lt"/>
              </a:rPr>
              <a:t>  </a:t>
            </a:r>
            <a:r>
              <a:rPr lang="en-US" sz="3600" dirty="0" smtClean="0">
                <a:latin typeface="+mj-lt"/>
              </a:rPr>
              <a:t> </a:t>
            </a:r>
            <a:r>
              <a:rPr lang="el-GR" sz="3600" dirty="0" smtClean="0">
                <a:latin typeface="+mj-lt"/>
              </a:rPr>
              <a:t>ἀφήκαμεν</a:t>
            </a:r>
            <a:r>
              <a:rPr lang="en-US" sz="3600" dirty="0" smtClean="0">
                <a:latin typeface="+mj-lt"/>
              </a:rPr>
              <a:t/>
            </a:r>
            <a:br>
              <a:rPr lang="en-US" sz="3600" dirty="0" smtClean="0">
                <a:latin typeface="+mj-lt"/>
              </a:rPr>
            </a:br>
            <a:r>
              <a:rPr lang="en-US" sz="2400" dirty="0" smtClean="0">
                <a:latin typeface="+mj-lt"/>
              </a:rPr>
              <a:t>      </a:t>
            </a:r>
            <a:r>
              <a:rPr lang="en-US" sz="2800" b="1" dirty="0" smtClean="0">
                <a:latin typeface="+mj-lt"/>
              </a:rPr>
              <a:t>  as     also         we        have forgiven </a:t>
            </a:r>
          </a:p>
          <a:p>
            <a:pPr eaLnBrk="1" hangingPunct="1">
              <a:defRPr/>
            </a:pPr>
            <a:r>
              <a:rPr lang="en-US" sz="3600" dirty="0" smtClean="0">
                <a:latin typeface="+mj-lt"/>
              </a:rPr>
              <a:t>    </a:t>
            </a:r>
            <a:r>
              <a:rPr lang="el-GR" sz="3600" dirty="0" smtClean="0">
                <a:latin typeface="+mj-lt"/>
              </a:rPr>
              <a:t>τοῖς</a:t>
            </a:r>
            <a:r>
              <a:rPr lang="en-US" sz="3600" dirty="0" smtClean="0">
                <a:latin typeface="+mj-lt"/>
              </a:rPr>
              <a:t>     </a:t>
            </a:r>
            <a:r>
              <a:rPr lang="el-GR" sz="3600" dirty="0" smtClean="0">
                <a:latin typeface="+mj-lt"/>
              </a:rPr>
              <a:t>    ὀφειλέταις</a:t>
            </a:r>
            <a:r>
              <a:rPr lang="en-US" sz="3600" dirty="0" smtClean="0">
                <a:latin typeface="+mj-lt"/>
              </a:rPr>
              <a:t>    </a:t>
            </a:r>
            <a:r>
              <a:rPr lang="el-GR" sz="3600" dirty="0" smtClean="0">
                <a:latin typeface="+mj-lt"/>
              </a:rPr>
              <a:t> </a:t>
            </a:r>
            <a:r>
              <a:rPr lang="en-US" sz="3600" dirty="0" smtClean="0">
                <a:latin typeface="+mj-lt"/>
              </a:rPr>
              <a:t> </a:t>
            </a:r>
            <a:r>
              <a:rPr lang="el-GR" sz="3600" dirty="0" smtClean="0">
                <a:latin typeface="+mj-lt"/>
              </a:rPr>
              <a:t>ἡμῶν </a:t>
            </a:r>
            <a:r>
              <a:rPr lang="en-US" sz="3600" dirty="0" smtClean="0">
                <a:latin typeface="+mj-lt"/>
              </a:rPr>
              <a:t>  </a:t>
            </a:r>
            <a:br>
              <a:rPr lang="en-US" sz="3600" dirty="0" smtClean="0">
                <a:latin typeface="+mj-lt"/>
              </a:rPr>
            </a:br>
            <a:r>
              <a:rPr lang="en-US" sz="3600" dirty="0" smtClean="0">
                <a:latin typeface="+mj-lt"/>
              </a:rPr>
              <a:t>  </a:t>
            </a:r>
            <a:r>
              <a:rPr lang="en-US" sz="2800" b="1" dirty="0" smtClean="0">
                <a:latin typeface="+mj-lt"/>
              </a:rPr>
              <a:t> the ones         trespassing            us</a:t>
            </a:r>
          </a:p>
        </p:txBody>
      </p:sp>
    </p:spTree>
    <p:extLst>
      <p:ext uri="{BB962C8B-B14F-4D97-AF65-F5344CB8AC3E}">
        <p14:creationId xmlns:p14="http://schemas.microsoft.com/office/powerpoint/2010/main" val="1405566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858000" cy="68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4000" b="1" smtClean="0"/>
              <a:t>Rapping the Lord’s Prayer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 </a:t>
            </a:r>
            <a:r>
              <a:rPr lang="el-GR" dirty="0" smtClean="0">
                <a:latin typeface="+mj-lt"/>
              </a:rPr>
              <a:t>καὶ         μὴ  </a:t>
            </a:r>
            <a:r>
              <a:rPr lang="en-US" sz="3600" dirty="0" smtClean="0">
                <a:latin typeface="+mj-lt"/>
              </a:rPr>
              <a:t> </a:t>
            </a:r>
            <a:r>
              <a:rPr lang="el-GR" sz="3600" dirty="0" smtClean="0">
                <a:latin typeface="+mj-lt"/>
              </a:rPr>
              <a:t>εἰσενέγκῃς</a:t>
            </a:r>
            <a:r>
              <a:rPr lang="en-US" sz="3600" dirty="0" smtClean="0">
                <a:latin typeface="+mj-lt"/>
              </a:rPr>
              <a:t>  </a:t>
            </a:r>
            <a:r>
              <a:rPr lang="el-GR" sz="3600" dirty="0" smtClean="0">
                <a:latin typeface="+mj-lt"/>
              </a:rPr>
              <a:t>  ἡμᾶς</a:t>
            </a:r>
            <a:r>
              <a:rPr lang="en-US" dirty="0" smtClean="0">
                <a:latin typeface="+mj-lt"/>
              </a:rPr>
              <a:t>  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  </a:t>
            </a:r>
            <a:r>
              <a:rPr lang="en-US" sz="2400" b="1" dirty="0" smtClean="0">
                <a:latin typeface="+mj-lt"/>
              </a:rPr>
              <a:t>and         do not </a:t>
            </a:r>
            <a:r>
              <a:rPr lang="el-GR" sz="2400" b="1" dirty="0" smtClean="0">
                <a:latin typeface="+mj-lt"/>
              </a:rPr>
              <a:t>      </a:t>
            </a:r>
            <a:r>
              <a:rPr lang="en-US" sz="2400" b="1" dirty="0" smtClean="0">
                <a:latin typeface="+mj-lt"/>
              </a:rPr>
              <a:t> lead      </a:t>
            </a:r>
            <a:r>
              <a:rPr lang="el-GR" sz="2400" b="1" dirty="0" smtClean="0">
                <a:latin typeface="+mj-lt"/>
              </a:rPr>
              <a:t>  </a:t>
            </a:r>
            <a:r>
              <a:rPr lang="en-US" sz="2400" b="1" dirty="0" smtClean="0">
                <a:latin typeface="+mj-lt"/>
              </a:rPr>
              <a:t>       </a:t>
            </a:r>
            <a:r>
              <a:rPr lang="el-GR" sz="2400" b="1" dirty="0" smtClean="0">
                <a:latin typeface="+mj-lt"/>
              </a:rPr>
              <a:t>  </a:t>
            </a:r>
            <a:r>
              <a:rPr lang="en-US" sz="2400" b="1" dirty="0" smtClean="0">
                <a:latin typeface="+mj-lt"/>
              </a:rPr>
              <a:t>    us   </a:t>
            </a:r>
            <a:br>
              <a:rPr lang="en-US" sz="2400" b="1" dirty="0" smtClean="0">
                <a:latin typeface="+mj-lt"/>
              </a:rPr>
            </a:br>
            <a:r>
              <a:rPr lang="en-US" sz="2400" b="1" dirty="0" smtClean="0">
                <a:latin typeface="+mj-lt"/>
              </a:rPr>
              <a:t>           </a:t>
            </a:r>
            <a:r>
              <a:rPr lang="en-US" sz="2000" dirty="0" smtClean="0">
                <a:latin typeface="+mj-lt"/>
              </a:rPr>
              <a:t>               </a:t>
            </a:r>
            <a:br>
              <a:rPr lang="en-US" sz="2000" dirty="0" smtClean="0">
                <a:latin typeface="+mj-lt"/>
              </a:rPr>
            </a:br>
            <a:r>
              <a:rPr lang="en-US" dirty="0" smtClean="0">
                <a:latin typeface="+mj-lt"/>
              </a:rPr>
              <a:t>             </a:t>
            </a:r>
            <a:r>
              <a:rPr lang="el-GR" dirty="0" smtClean="0">
                <a:latin typeface="+mj-lt"/>
              </a:rPr>
              <a:t>εἰς</a:t>
            </a:r>
            <a:r>
              <a:rPr lang="en-US" sz="3600" dirty="0" smtClean="0">
                <a:latin typeface="+mj-lt"/>
              </a:rPr>
              <a:t>  </a:t>
            </a:r>
            <a:r>
              <a:rPr lang="el-GR" sz="3600" dirty="0" smtClean="0">
                <a:latin typeface="+mj-lt"/>
              </a:rPr>
              <a:t>    </a:t>
            </a:r>
            <a:r>
              <a:rPr lang="en-US" sz="3600" dirty="0" smtClean="0">
                <a:latin typeface="+mj-lt"/>
              </a:rPr>
              <a:t> </a:t>
            </a:r>
            <a:r>
              <a:rPr lang="el-GR" sz="3600" dirty="0" smtClean="0">
                <a:latin typeface="+mj-lt"/>
              </a:rPr>
              <a:t>πειρασμόν</a:t>
            </a:r>
            <a:r>
              <a:rPr lang="en-US" sz="3600" dirty="0" smtClean="0">
                <a:latin typeface="+mj-lt"/>
              </a:rPr>
              <a:t/>
            </a:r>
            <a:br>
              <a:rPr lang="en-US" sz="3600" dirty="0" smtClean="0">
                <a:latin typeface="+mj-lt"/>
              </a:rPr>
            </a:br>
            <a:r>
              <a:rPr lang="en-US" sz="2000" dirty="0" smtClean="0">
                <a:latin typeface="+mj-lt"/>
              </a:rPr>
              <a:t>                     </a:t>
            </a:r>
            <a:r>
              <a:rPr lang="en-US" sz="2400" b="1" dirty="0" smtClean="0">
                <a:latin typeface="+mj-lt"/>
              </a:rPr>
              <a:t>into           temptation </a:t>
            </a:r>
            <a:br>
              <a:rPr lang="en-US" sz="2400" b="1" dirty="0" smtClean="0">
                <a:latin typeface="+mj-lt"/>
              </a:rPr>
            </a:br>
            <a:r>
              <a:rPr lang="en-US" sz="2400" b="1" dirty="0" smtClean="0">
                <a:latin typeface="+mj-lt"/>
              </a:rPr>
              <a:t/>
            </a:r>
            <a:br>
              <a:rPr lang="en-US" sz="2400" b="1" dirty="0" smtClean="0">
                <a:latin typeface="+mj-lt"/>
              </a:rPr>
            </a:br>
            <a:r>
              <a:rPr lang="en-US" dirty="0" smtClean="0">
                <a:latin typeface="+mj-lt"/>
              </a:rPr>
              <a:t>  </a:t>
            </a:r>
            <a:r>
              <a:rPr lang="el-GR" dirty="0" smtClean="0">
                <a:latin typeface="+mj-lt"/>
              </a:rPr>
              <a:t>ἀλλὰ     ῥῦσαι     ἡμᾶς      </a:t>
            </a:r>
            <a:r>
              <a:rPr lang="en-US" sz="3600" dirty="0" smtClean="0">
                <a:latin typeface="+mj-lt"/>
              </a:rPr>
              <a:t> </a:t>
            </a:r>
            <a:r>
              <a:rPr lang="el-GR" sz="3600" dirty="0" smtClean="0">
                <a:latin typeface="+mj-lt"/>
              </a:rPr>
              <a:t>ἀπὸ </a:t>
            </a:r>
            <a:r>
              <a:rPr lang="en-US" sz="3600" dirty="0" smtClean="0">
                <a:latin typeface="+mj-lt"/>
              </a:rPr>
              <a:t>   </a:t>
            </a:r>
            <a:br>
              <a:rPr lang="en-US" sz="3600" dirty="0" smtClean="0">
                <a:latin typeface="+mj-lt"/>
              </a:rPr>
            </a:br>
            <a:r>
              <a:rPr lang="en-US" dirty="0" smtClean="0">
                <a:latin typeface="+mj-lt"/>
              </a:rPr>
              <a:t>  </a:t>
            </a:r>
            <a:r>
              <a:rPr lang="en-US" sz="2400" b="1" dirty="0" smtClean="0">
                <a:latin typeface="+mj-lt"/>
              </a:rPr>
              <a:t> but            deliver           us             from</a:t>
            </a:r>
            <a:br>
              <a:rPr lang="en-US" sz="2400" b="1" dirty="0" smtClean="0">
                <a:latin typeface="+mj-lt"/>
              </a:rPr>
            </a:br>
            <a:r>
              <a:rPr lang="en-US" sz="2400" b="1" dirty="0" smtClean="0">
                <a:latin typeface="+mj-lt"/>
              </a:rPr>
              <a:t/>
            </a:r>
            <a:br>
              <a:rPr lang="en-US" sz="2400" b="1" dirty="0" smtClean="0">
                <a:latin typeface="+mj-lt"/>
              </a:rPr>
            </a:br>
            <a:r>
              <a:rPr lang="en-US" sz="3600" dirty="0" smtClean="0">
                <a:latin typeface="+mj-lt"/>
              </a:rPr>
              <a:t>              </a:t>
            </a:r>
            <a:r>
              <a:rPr lang="el-GR" sz="3600" dirty="0" smtClean="0">
                <a:latin typeface="+mj-lt"/>
              </a:rPr>
              <a:t>τοῦ    πονηροῦ</a:t>
            </a:r>
            <a:r>
              <a:rPr lang="en-US" dirty="0" smtClean="0">
                <a:latin typeface="+mj-lt"/>
              </a:rPr>
              <a:t>     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                        </a:t>
            </a:r>
            <a:r>
              <a:rPr lang="en-US" sz="2400" b="1" dirty="0" smtClean="0">
                <a:latin typeface="+mj-lt"/>
              </a:rPr>
              <a:t>the evil one</a:t>
            </a:r>
          </a:p>
        </p:txBody>
      </p:sp>
    </p:spTree>
    <p:extLst>
      <p:ext uri="{BB962C8B-B14F-4D97-AF65-F5344CB8AC3E}">
        <p14:creationId xmlns:p14="http://schemas.microsoft.com/office/powerpoint/2010/main" val="64977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2-1-2 Paradigms - Chant this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219200"/>
            <a:ext cx="7772400" cy="5638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   2                     1                     2</a:t>
            </a: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λόγος</a:t>
            </a:r>
            <a:r>
              <a:rPr lang="en-US" dirty="0" smtClean="0">
                <a:cs typeface="Times New Roman" panose="02020603050405020304" pitchFamily="18" charset="0"/>
              </a:rPr>
              <a:t>            </a:t>
            </a:r>
            <a:r>
              <a:rPr lang="el-GR" dirty="0" smtClean="0">
                <a:cs typeface="Times New Roman" panose="02020603050405020304" pitchFamily="18" charset="0"/>
              </a:rPr>
              <a:t>γραφή</a:t>
            </a:r>
            <a:r>
              <a:rPr lang="en-US" dirty="0" smtClean="0">
                <a:cs typeface="Times New Roman" panose="02020603050405020304" pitchFamily="18" charset="0"/>
              </a:rPr>
              <a:t>      </a:t>
            </a:r>
            <a:r>
              <a:rPr lang="el-GR" dirty="0" smtClean="0">
                <a:cs typeface="Times New Roman" panose="02020603050405020304" pitchFamily="18" charset="0"/>
              </a:rPr>
              <a:t>  </a:t>
            </a:r>
            <a:r>
              <a:rPr lang="en-US" dirty="0" smtClean="0">
                <a:cs typeface="Times New Roman" panose="02020603050405020304" pitchFamily="18" charset="0"/>
              </a:rPr>
              <a:t>      </a:t>
            </a:r>
            <a:r>
              <a:rPr lang="el-GR" dirty="0" smtClean="0">
                <a:cs typeface="Times New Roman" panose="02020603050405020304" pitchFamily="18" charset="0"/>
              </a:rPr>
              <a:t>ἱερόν</a:t>
            </a:r>
            <a:endParaRPr lang="en-US" dirty="0" smtClean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λόγου</a:t>
            </a:r>
            <a:r>
              <a:rPr lang="en-US" dirty="0" smtClean="0">
                <a:cs typeface="Times New Roman" panose="02020603050405020304" pitchFamily="18" charset="0"/>
              </a:rPr>
              <a:t>            </a:t>
            </a:r>
            <a:r>
              <a:rPr lang="el-GR" dirty="0" smtClean="0">
                <a:cs typeface="Times New Roman" panose="02020603050405020304" pitchFamily="18" charset="0"/>
              </a:rPr>
              <a:t>γραφῆς</a:t>
            </a:r>
            <a:r>
              <a:rPr lang="en-US" dirty="0" smtClean="0">
                <a:cs typeface="Times New Roman" panose="02020603050405020304" pitchFamily="18" charset="0"/>
              </a:rPr>
              <a:t>      </a:t>
            </a:r>
            <a:r>
              <a:rPr lang="el-GR" dirty="0" smtClean="0">
                <a:cs typeface="Times New Roman" panose="02020603050405020304" pitchFamily="18" charset="0"/>
              </a:rPr>
              <a:t>   </a:t>
            </a:r>
            <a:r>
              <a:rPr lang="en-US" dirty="0" smtClean="0">
                <a:cs typeface="Times New Roman" panose="02020603050405020304" pitchFamily="18" charset="0"/>
              </a:rPr>
              <a:t>   </a:t>
            </a:r>
            <a:r>
              <a:rPr lang="el-GR" dirty="0" smtClean="0">
                <a:cs typeface="Times New Roman" panose="02020603050405020304" pitchFamily="18" charset="0"/>
              </a:rPr>
              <a:t>ἱεροῦ </a:t>
            </a:r>
            <a:endParaRPr lang="en-US" dirty="0" smtClean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λόγῳ</a:t>
            </a:r>
            <a:r>
              <a:rPr lang="en-US" dirty="0" smtClean="0">
                <a:cs typeface="Times New Roman" panose="02020603050405020304" pitchFamily="18" charset="0"/>
              </a:rPr>
              <a:t>             </a:t>
            </a:r>
            <a:r>
              <a:rPr lang="el-GR" dirty="0" smtClean="0">
                <a:cs typeface="Times New Roman" panose="02020603050405020304" pitchFamily="18" charset="0"/>
              </a:rPr>
              <a:t>γραφῇ</a:t>
            </a:r>
            <a:r>
              <a:rPr lang="en-US" dirty="0" smtClean="0">
                <a:cs typeface="Times New Roman" panose="02020603050405020304" pitchFamily="18" charset="0"/>
              </a:rPr>
              <a:t>           </a:t>
            </a:r>
            <a:r>
              <a:rPr lang="el-GR" dirty="0" smtClean="0">
                <a:cs typeface="Times New Roman" panose="02020603050405020304" pitchFamily="18" charset="0"/>
              </a:rPr>
              <a:t>   ἱερῷ</a:t>
            </a:r>
            <a:endParaRPr lang="en-US" dirty="0" smtClean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λόγον</a:t>
            </a:r>
            <a:r>
              <a:rPr lang="en-US" dirty="0" smtClean="0">
                <a:cs typeface="Times New Roman" panose="02020603050405020304" pitchFamily="18" charset="0"/>
              </a:rPr>
              <a:t>            </a:t>
            </a:r>
            <a:r>
              <a:rPr lang="el-GR" dirty="0" smtClean="0">
                <a:cs typeface="Times New Roman" panose="02020603050405020304" pitchFamily="18" charset="0"/>
              </a:rPr>
              <a:t>γραφήν</a:t>
            </a:r>
            <a:r>
              <a:rPr lang="en-US" dirty="0" smtClean="0">
                <a:cs typeface="Times New Roman" panose="02020603050405020304" pitchFamily="18" charset="0"/>
              </a:rPr>
              <a:t>       </a:t>
            </a:r>
            <a:r>
              <a:rPr lang="el-GR" dirty="0" smtClean="0">
                <a:cs typeface="Times New Roman" panose="02020603050405020304" pitchFamily="18" charset="0"/>
              </a:rPr>
              <a:t>  </a:t>
            </a:r>
            <a:r>
              <a:rPr lang="en-US" dirty="0" smtClean="0">
                <a:cs typeface="Times New Roman" panose="02020603050405020304" pitchFamily="18" charset="0"/>
              </a:rPr>
              <a:t>   </a:t>
            </a:r>
            <a:r>
              <a:rPr lang="el-GR" dirty="0" smtClean="0">
                <a:cs typeface="Times New Roman" panose="02020603050405020304" pitchFamily="18" charset="0"/>
              </a:rPr>
              <a:t>ἱερόν </a:t>
            </a:r>
            <a:endParaRPr lang="en-US" dirty="0" smtClean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λόγοι</a:t>
            </a:r>
            <a:r>
              <a:rPr lang="en-US" dirty="0" smtClean="0">
                <a:cs typeface="Times New Roman" panose="02020603050405020304" pitchFamily="18" charset="0"/>
              </a:rPr>
              <a:t>             </a:t>
            </a:r>
            <a:r>
              <a:rPr lang="el-GR" dirty="0" smtClean="0">
                <a:cs typeface="Times New Roman" panose="02020603050405020304" pitchFamily="18" charset="0"/>
              </a:rPr>
              <a:t>γραφαί</a:t>
            </a:r>
            <a:r>
              <a:rPr lang="en-US" dirty="0" smtClean="0">
                <a:cs typeface="Times New Roman" panose="02020603050405020304" pitchFamily="18" charset="0"/>
              </a:rPr>
              <a:t>       </a:t>
            </a:r>
            <a:r>
              <a:rPr lang="el-GR" dirty="0" smtClean="0">
                <a:cs typeface="Times New Roman" panose="02020603050405020304" pitchFamily="18" charset="0"/>
              </a:rPr>
              <a:t>  </a:t>
            </a:r>
            <a:r>
              <a:rPr lang="en-US" dirty="0" smtClean="0">
                <a:cs typeface="Times New Roman" panose="02020603050405020304" pitchFamily="18" charset="0"/>
              </a:rPr>
              <a:t>   </a:t>
            </a:r>
            <a:r>
              <a:rPr lang="el-GR" dirty="0" smtClean="0">
                <a:cs typeface="Times New Roman" panose="02020603050405020304" pitchFamily="18" charset="0"/>
              </a:rPr>
              <a:t>ἱερά </a:t>
            </a:r>
            <a:endParaRPr lang="en-US" dirty="0" smtClean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λόγων</a:t>
            </a:r>
            <a:r>
              <a:rPr lang="en-US" dirty="0" smtClean="0">
                <a:cs typeface="Times New Roman" panose="02020603050405020304" pitchFamily="18" charset="0"/>
              </a:rPr>
              <a:t>           </a:t>
            </a:r>
            <a:r>
              <a:rPr lang="el-GR" dirty="0" smtClean="0">
                <a:cs typeface="Times New Roman" panose="02020603050405020304" pitchFamily="18" charset="0"/>
              </a:rPr>
              <a:t>γραφῶν</a:t>
            </a:r>
            <a:r>
              <a:rPr lang="en-US" dirty="0" smtClean="0">
                <a:cs typeface="Times New Roman" panose="02020603050405020304" pitchFamily="18" charset="0"/>
              </a:rPr>
              <a:t>        </a:t>
            </a:r>
            <a:r>
              <a:rPr lang="el-GR" dirty="0" smtClean="0">
                <a:cs typeface="Times New Roman" panose="02020603050405020304" pitchFamily="18" charset="0"/>
              </a:rPr>
              <a:t>  </a:t>
            </a:r>
            <a:r>
              <a:rPr lang="en-US" dirty="0" smtClean="0">
                <a:cs typeface="Times New Roman" panose="02020603050405020304" pitchFamily="18" charset="0"/>
              </a:rPr>
              <a:t>  </a:t>
            </a:r>
            <a:r>
              <a:rPr lang="el-GR" dirty="0" smtClean="0">
                <a:cs typeface="Times New Roman" panose="02020603050405020304" pitchFamily="18" charset="0"/>
              </a:rPr>
              <a:t>ἱερῶν </a:t>
            </a:r>
            <a:endParaRPr lang="en-US" dirty="0" smtClean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λόγοις</a:t>
            </a:r>
            <a:r>
              <a:rPr lang="en-US" dirty="0" smtClean="0">
                <a:cs typeface="Times New Roman" panose="02020603050405020304" pitchFamily="18" charset="0"/>
              </a:rPr>
              <a:t>           </a:t>
            </a:r>
            <a:r>
              <a:rPr lang="el-GR" dirty="0" smtClean="0">
                <a:cs typeface="Times New Roman" panose="02020603050405020304" pitchFamily="18" charset="0"/>
              </a:rPr>
              <a:t>γραφαῖς</a:t>
            </a:r>
            <a:r>
              <a:rPr lang="en-US" dirty="0" smtClean="0">
                <a:cs typeface="Times New Roman" panose="02020603050405020304" pitchFamily="18" charset="0"/>
              </a:rPr>
              <a:t>         </a:t>
            </a:r>
            <a:r>
              <a:rPr lang="el-GR" dirty="0" smtClean="0">
                <a:cs typeface="Times New Roman" panose="02020603050405020304" pitchFamily="18" charset="0"/>
              </a:rPr>
              <a:t>  ἱεροῖς</a:t>
            </a:r>
            <a:endParaRPr lang="en-US" dirty="0" smtClean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λόγους</a:t>
            </a:r>
            <a:r>
              <a:rPr lang="en-US" dirty="0" smtClean="0">
                <a:cs typeface="Times New Roman" panose="02020603050405020304" pitchFamily="18" charset="0"/>
              </a:rPr>
              <a:t>          </a:t>
            </a:r>
            <a:r>
              <a:rPr lang="el-GR" dirty="0" smtClean="0">
                <a:cs typeface="Times New Roman" panose="02020603050405020304" pitchFamily="18" charset="0"/>
              </a:rPr>
              <a:t>γραφάς</a:t>
            </a:r>
            <a:r>
              <a:rPr lang="en-US" dirty="0" smtClean="0">
                <a:cs typeface="Times New Roman" panose="02020603050405020304" pitchFamily="18" charset="0"/>
              </a:rPr>
              <a:t>          </a:t>
            </a:r>
            <a:r>
              <a:rPr lang="el-GR" dirty="0" smtClean="0">
                <a:cs typeface="Times New Roman" panose="02020603050405020304" pitchFamily="18" charset="0"/>
              </a:rPr>
              <a:t> 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ἱερά </a:t>
            </a:r>
            <a:endParaRPr lang="en-US" sz="2800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06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96925"/>
            <a:ext cx="7772400" cy="7683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cs typeface="Times New Roman" panose="02020603050405020304" pitchFamily="18" charset="0"/>
              </a:rPr>
              <a:t>3</a:t>
            </a:r>
            <a:r>
              <a:rPr lang="en-US" altLang="en-US" baseline="30000" dirty="0" smtClean="0">
                <a:cs typeface="Times New Roman" panose="02020603050405020304" pitchFamily="18" charset="0"/>
              </a:rPr>
              <a:t>rd</a:t>
            </a:r>
            <a:r>
              <a:rPr lang="en-US" altLang="en-US" dirty="0" smtClean="0">
                <a:cs typeface="Times New Roman" panose="02020603050405020304" pitchFamily="18" charset="0"/>
              </a:rPr>
              <a:t> Declension </a:t>
            </a:r>
            <a:r>
              <a:rPr lang="en-US" altLang="en-US" dirty="0" err="1" smtClean="0">
                <a:cs typeface="Times New Roman" panose="02020603050405020304" pitchFamily="18" charset="0"/>
              </a:rPr>
              <a:t>Chantables</a:t>
            </a:r>
            <a:endParaRPr lang="en-US" altLang="en-US" dirty="0" smtClean="0">
              <a:cs typeface="Times New Roman" panose="02020603050405020304" pitchFamily="18" charset="0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180388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Times New Roman" panose="02020603050405020304" pitchFamily="18" charset="0"/>
              </a:rPr>
              <a:t>           </a:t>
            </a:r>
            <a:r>
              <a:rPr lang="el-GR" dirty="0" smtClean="0">
                <a:cs typeface="Times New Roman" panose="02020603050405020304" pitchFamily="18" charset="0"/>
              </a:rPr>
              <a:t>χαρίς</a:t>
            </a:r>
            <a:r>
              <a:rPr lang="en-US" dirty="0" smtClean="0">
                <a:cs typeface="Times New Roman" panose="02020603050405020304" pitchFamily="18" charset="0"/>
              </a:rPr>
              <a:t>   </a:t>
            </a:r>
            <a:r>
              <a:rPr lang="el-GR" dirty="0" smtClean="0">
                <a:cs typeface="Times New Roman" panose="02020603050405020304" pitchFamily="18" charset="0"/>
              </a:rPr>
              <a:t>ὄνομα</a:t>
            </a:r>
            <a:r>
              <a:rPr lang="en-US" dirty="0" smtClean="0">
                <a:cs typeface="Times New Roman" panose="02020603050405020304" pitchFamily="18" charset="0"/>
              </a:rPr>
              <a:t>,   </a:t>
            </a:r>
            <a:r>
              <a:rPr lang="el-GR" dirty="0" smtClean="0">
                <a:cs typeface="Times New Roman" panose="02020603050405020304" pitchFamily="18" charset="0"/>
              </a:rPr>
              <a:t>πίστις</a:t>
            </a:r>
            <a:r>
              <a:rPr lang="en-US" b="1" dirty="0" smtClean="0"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χάρις</a:t>
            </a:r>
            <a:r>
              <a:rPr lang="en-US" dirty="0" smtClean="0">
                <a:cs typeface="Times New Roman" panose="02020603050405020304" pitchFamily="18" charset="0"/>
              </a:rPr>
              <a:t>    </a:t>
            </a:r>
            <a:r>
              <a:rPr lang="el-GR" dirty="0" smtClean="0">
                <a:cs typeface="Times New Roman" panose="02020603050405020304" pitchFamily="18" charset="0"/>
              </a:rPr>
              <a:t>  </a:t>
            </a:r>
            <a:r>
              <a:rPr lang="en-US" dirty="0" smtClean="0">
                <a:cs typeface="Times New Roman" panose="02020603050405020304" pitchFamily="18" charset="0"/>
              </a:rPr>
              <a:t>          </a:t>
            </a:r>
            <a:r>
              <a:rPr lang="el-GR" dirty="0" smtClean="0">
                <a:cs typeface="Times New Roman" panose="02020603050405020304" pitchFamily="18" charset="0"/>
              </a:rPr>
              <a:t>ὄνομα</a:t>
            </a:r>
            <a:r>
              <a:rPr lang="en-US" dirty="0" smtClean="0">
                <a:cs typeface="Times New Roman" panose="02020603050405020304" pitchFamily="18" charset="0"/>
              </a:rPr>
              <a:t>  </a:t>
            </a:r>
            <a:r>
              <a:rPr lang="el-GR" dirty="0" smtClean="0">
                <a:cs typeface="Times New Roman" panose="02020603050405020304" pitchFamily="18" charset="0"/>
              </a:rPr>
              <a:t> </a:t>
            </a:r>
            <a:r>
              <a:rPr lang="en-US" dirty="0" smtClean="0">
                <a:cs typeface="Times New Roman" panose="02020603050405020304" pitchFamily="18" charset="0"/>
              </a:rPr>
              <a:t>                  </a:t>
            </a:r>
            <a:r>
              <a:rPr lang="el-GR" dirty="0" smtClean="0">
                <a:cs typeface="Times New Roman" panose="02020603050405020304" pitchFamily="18" charset="0"/>
              </a:rPr>
              <a:t>πίστις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χάριτος  </a:t>
            </a:r>
            <a:r>
              <a:rPr lang="en-US" dirty="0" smtClean="0">
                <a:cs typeface="Times New Roman" panose="02020603050405020304" pitchFamily="18" charset="0"/>
              </a:rPr>
              <a:t>          </a:t>
            </a:r>
            <a:r>
              <a:rPr lang="el-GR" dirty="0" smtClean="0">
                <a:cs typeface="Times New Roman" panose="02020603050405020304" pitchFamily="18" charset="0"/>
              </a:rPr>
              <a:t>ὀνόματος</a:t>
            </a:r>
            <a:r>
              <a:rPr lang="en-US" dirty="0" smtClean="0">
                <a:cs typeface="Times New Roman" panose="02020603050405020304" pitchFamily="18" charset="0"/>
              </a:rPr>
              <a:t>       </a:t>
            </a:r>
            <a:r>
              <a:rPr lang="el-GR" dirty="0" smtClean="0">
                <a:cs typeface="Times New Roman" panose="02020603050405020304" pitchFamily="18" charset="0"/>
              </a:rPr>
              <a:t>  </a:t>
            </a:r>
            <a:r>
              <a:rPr lang="en-US" dirty="0" smtClean="0">
                <a:cs typeface="Times New Roman" panose="02020603050405020304" pitchFamily="18" charset="0"/>
              </a:rPr>
              <a:t>       </a:t>
            </a:r>
            <a:r>
              <a:rPr lang="el-GR" dirty="0" smtClean="0">
                <a:cs typeface="Times New Roman" panose="02020603050405020304" pitchFamily="18" charset="0"/>
              </a:rPr>
              <a:t>πίστεως</a:t>
            </a:r>
            <a:r>
              <a:rPr lang="en-US" dirty="0" smtClean="0">
                <a:cs typeface="Times New Roman" panose="02020603050405020304" pitchFamily="18" charset="0"/>
              </a:rPr>
              <a:t>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χάριτι</a:t>
            </a:r>
            <a:r>
              <a:rPr lang="en-US" dirty="0" smtClean="0">
                <a:cs typeface="Times New Roman" panose="02020603050405020304" pitchFamily="18" charset="0"/>
              </a:rPr>
              <a:t>   </a:t>
            </a:r>
            <a:r>
              <a:rPr lang="el-GR" dirty="0" smtClean="0">
                <a:cs typeface="Times New Roman" panose="02020603050405020304" pitchFamily="18" charset="0"/>
              </a:rPr>
              <a:t>   </a:t>
            </a:r>
            <a:r>
              <a:rPr lang="en-US" dirty="0" smtClean="0">
                <a:cs typeface="Times New Roman" panose="02020603050405020304" pitchFamily="18" charset="0"/>
              </a:rPr>
              <a:t>         </a:t>
            </a:r>
            <a:r>
              <a:rPr lang="el-GR" dirty="0" smtClean="0">
                <a:cs typeface="Times New Roman" panose="02020603050405020304" pitchFamily="18" charset="0"/>
              </a:rPr>
              <a:t>ὀνόματι</a:t>
            </a:r>
            <a:r>
              <a:rPr lang="en-US" dirty="0" smtClean="0">
                <a:cs typeface="Times New Roman" panose="02020603050405020304" pitchFamily="18" charset="0"/>
              </a:rPr>
              <a:t>   </a:t>
            </a:r>
            <a:r>
              <a:rPr lang="el-GR" dirty="0" smtClean="0">
                <a:cs typeface="Times New Roman" panose="02020603050405020304" pitchFamily="18" charset="0"/>
              </a:rPr>
              <a:t>   </a:t>
            </a:r>
            <a:r>
              <a:rPr lang="en-US" dirty="0" smtClean="0">
                <a:cs typeface="Times New Roman" panose="02020603050405020304" pitchFamily="18" charset="0"/>
              </a:rPr>
              <a:t>            </a:t>
            </a:r>
            <a:r>
              <a:rPr lang="el-GR" dirty="0" smtClean="0">
                <a:cs typeface="Times New Roman" panose="02020603050405020304" pitchFamily="18" charset="0"/>
              </a:rPr>
              <a:t>πίστει</a:t>
            </a:r>
            <a:endParaRPr lang="en-US" dirty="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χάριτα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   </a:t>
            </a:r>
            <a:r>
              <a:rPr lang="en-US" dirty="0" smtClean="0">
                <a:cs typeface="Times New Roman" panose="02020603050405020304" pitchFamily="18" charset="0"/>
              </a:rPr>
              <a:t>           </a:t>
            </a:r>
            <a:r>
              <a:rPr lang="el-GR" dirty="0" smtClean="0">
                <a:cs typeface="Times New Roman" panose="02020603050405020304" pitchFamily="18" charset="0"/>
              </a:rPr>
              <a:t>ὄνομα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 </a:t>
            </a:r>
            <a:r>
              <a:rPr lang="en-US" dirty="0" smtClean="0">
                <a:cs typeface="Times New Roman" panose="02020603050405020304" pitchFamily="18" charset="0"/>
              </a:rPr>
              <a:t>                  </a:t>
            </a:r>
            <a:r>
              <a:rPr lang="el-GR" dirty="0" smtClean="0">
                <a:cs typeface="Times New Roman" panose="02020603050405020304" pitchFamily="18" charset="0"/>
              </a:rPr>
              <a:t>πίστιν</a:t>
            </a:r>
            <a:endParaRPr lang="en-US" dirty="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χάριτες</a:t>
            </a:r>
            <a:r>
              <a:rPr lang="en-US" dirty="0" smtClean="0">
                <a:cs typeface="Times New Roman" panose="02020603050405020304" pitchFamily="18" charset="0"/>
              </a:rPr>
              <a:t>  </a:t>
            </a:r>
            <a:r>
              <a:rPr lang="el-GR" dirty="0" smtClean="0">
                <a:cs typeface="Times New Roman" panose="02020603050405020304" pitchFamily="18" charset="0"/>
              </a:rPr>
              <a:t>   </a:t>
            </a:r>
            <a:r>
              <a:rPr lang="en-US" dirty="0" smtClean="0">
                <a:cs typeface="Times New Roman" panose="02020603050405020304" pitchFamily="18" charset="0"/>
              </a:rPr>
              <a:t>         </a:t>
            </a:r>
            <a:r>
              <a:rPr lang="el-GR" dirty="0" smtClean="0">
                <a:cs typeface="Times New Roman" panose="02020603050405020304" pitchFamily="18" charset="0"/>
              </a:rPr>
              <a:t>ὀνόματα</a:t>
            </a:r>
            <a:r>
              <a:rPr lang="en-US" dirty="0" smtClean="0">
                <a:cs typeface="Times New Roman" panose="02020603050405020304" pitchFamily="18" charset="0"/>
              </a:rPr>
              <a:t>       </a:t>
            </a:r>
            <a:r>
              <a:rPr lang="el-GR" dirty="0" smtClean="0">
                <a:cs typeface="Times New Roman" panose="02020603050405020304" pitchFamily="18" charset="0"/>
              </a:rPr>
              <a:t> </a:t>
            </a:r>
            <a:r>
              <a:rPr lang="en-US" dirty="0" smtClean="0">
                <a:cs typeface="Times New Roman" panose="02020603050405020304" pitchFamily="18" charset="0"/>
              </a:rPr>
              <a:t>        </a:t>
            </a:r>
            <a:r>
              <a:rPr lang="el-GR" dirty="0" smtClean="0">
                <a:cs typeface="Times New Roman" panose="02020603050405020304" pitchFamily="18" charset="0"/>
              </a:rPr>
              <a:t>πίστεις</a:t>
            </a:r>
            <a:endParaRPr lang="en-US" dirty="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χαρίτων  </a:t>
            </a:r>
            <a:r>
              <a:rPr lang="en-US" dirty="0" smtClean="0">
                <a:cs typeface="Times New Roman" panose="02020603050405020304" pitchFamily="18" charset="0"/>
              </a:rPr>
              <a:t>  </a:t>
            </a:r>
            <a:r>
              <a:rPr lang="el-GR" dirty="0" smtClean="0">
                <a:cs typeface="Times New Roman" panose="02020603050405020304" pitchFamily="18" charset="0"/>
              </a:rPr>
              <a:t> </a:t>
            </a:r>
            <a:r>
              <a:rPr lang="en-US" dirty="0" smtClean="0">
                <a:cs typeface="Times New Roman" panose="02020603050405020304" pitchFamily="18" charset="0"/>
              </a:rPr>
              <a:t>      </a:t>
            </a:r>
            <a:r>
              <a:rPr lang="el-GR" dirty="0" smtClean="0">
                <a:cs typeface="Times New Roman" panose="02020603050405020304" pitchFamily="18" charset="0"/>
              </a:rPr>
              <a:t>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ὀνομάτων</a:t>
            </a:r>
            <a:r>
              <a:rPr lang="en-US" dirty="0" smtClean="0">
                <a:cs typeface="Times New Roman" panose="02020603050405020304" pitchFamily="18" charset="0"/>
              </a:rPr>
              <a:t>    </a:t>
            </a:r>
            <a:r>
              <a:rPr lang="el-GR" dirty="0" smtClean="0">
                <a:cs typeface="Times New Roman" panose="02020603050405020304" pitchFamily="18" charset="0"/>
              </a:rPr>
              <a:t> </a:t>
            </a:r>
            <a:r>
              <a:rPr lang="en-US" dirty="0" smtClean="0">
                <a:cs typeface="Times New Roman" panose="02020603050405020304" pitchFamily="18" charset="0"/>
              </a:rPr>
              <a:t>        </a:t>
            </a:r>
            <a:r>
              <a:rPr lang="el-GR" dirty="0" smtClean="0">
                <a:cs typeface="Times New Roman" panose="02020603050405020304" pitchFamily="18" charset="0"/>
              </a:rPr>
              <a:t>πίστεων</a:t>
            </a:r>
            <a:endParaRPr lang="en-US" dirty="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χάρισι(ν) </a:t>
            </a:r>
            <a:r>
              <a:rPr lang="en-US" dirty="0" smtClean="0">
                <a:cs typeface="Times New Roman" panose="02020603050405020304" pitchFamily="18" charset="0"/>
              </a:rPr>
              <a:t>  </a:t>
            </a:r>
            <a:r>
              <a:rPr lang="el-GR" dirty="0" smtClean="0">
                <a:cs typeface="Times New Roman" panose="02020603050405020304" pitchFamily="18" charset="0"/>
              </a:rPr>
              <a:t>  </a:t>
            </a:r>
            <a:r>
              <a:rPr lang="en-US" dirty="0" smtClean="0">
                <a:cs typeface="Times New Roman" panose="02020603050405020304" pitchFamily="18" charset="0"/>
              </a:rPr>
              <a:t>      </a:t>
            </a:r>
            <a:r>
              <a:rPr lang="el-GR" dirty="0" smtClean="0">
                <a:cs typeface="Times New Roman" panose="02020603050405020304" pitchFamily="18" charset="0"/>
              </a:rPr>
              <a:t>ὀνόμασι(ν)  </a:t>
            </a:r>
            <a:r>
              <a:rPr lang="en-US" dirty="0" smtClean="0">
                <a:cs typeface="Times New Roman" panose="02020603050405020304" pitchFamily="18" charset="0"/>
              </a:rPr>
              <a:t>          </a:t>
            </a:r>
            <a:r>
              <a:rPr lang="el-GR" dirty="0" smtClean="0">
                <a:cs typeface="Times New Roman" panose="02020603050405020304" pitchFamily="18" charset="0"/>
              </a:rPr>
              <a:t>πίστεσι(ν)</a:t>
            </a:r>
            <a:endParaRPr lang="en-US" dirty="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χάριτας    </a:t>
            </a:r>
            <a:r>
              <a:rPr lang="en-US" dirty="0" smtClean="0">
                <a:cs typeface="Times New Roman" panose="02020603050405020304" pitchFamily="18" charset="0"/>
              </a:rPr>
              <a:t>         </a:t>
            </a:r>
            <a:r>
              <a:rPr lang="el-GR" dirty="0" smtClean="0">
                <a:cs typeface="Times New Roman" panose="02020603050405020304" pitchFamily="18" charset="0"/>
              </a:rPr>
              <a:t>ὀνόματα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 </a:t>
            </a:r>
            <a:r>
              <a:rPr lang="en-US" dirty="0" smtClean="0">
                <a:cs typeface="Times New Roman" panose="02020603050405020304" pitchFamily="18" charset="0"/>
              </a:rPr>
              <a:t>              </a:t>
            </a:r>
            <a:r>
              <a:rPr lang="el-GR" dirty="0" smtClean="0">
                <a:cs typeface="Times New Roman" panose="02020603050405020304" pitchFamily="18" charset="0"/>
              </a:rPr>
              <a:t>πίστεις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956911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96925"/>
            <a:ext cx="7772400" cy="7683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 smtClean="0">
                <a:cs typeface="Times New Roman" panose="02020603050405020304" pitchFamily="18" charset="0"/>
              </a:rPr>
              <a:t>PAI Verb Chant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n-US" sz="3600" smtClean="0">
                <a:cs typeface="Times New Roman" pitchFamily="18" charset="0"/>
              </a:rPr>
              <a:t>λύω</a:t>
            </a:r>
            <a:r>
              <a:rPr lang="en-US" altLang="en-US" sz="3600" smtClean="0">
                <a:cs typeface="Times New Roman" pitchFamily="18" charset="0"/>
              </a:rPr>
              <a:t>			</a:t>
            </a:r>
            <a:r>
              <a:rPr lang="el-GR" altLang="en-US" sz="3600" smtClean="0">
                <a:cs typeface="Times New Roman" pitchFamily="18" charset="0"/>
              </a:rPr>
              <a:t>λύομεν</a:t>
            </a:r>
            <a:r>
              <a:rPr lang="en-US" altLang="en-US" sz="3600" smtClean="0">
                <a:cs typeface="Times New Roman" pitchFamily="18" charset="0"/>
              </a:rPr>
              <a:t> </a:t>
            </a:r>
          </a:p>
          <a:p>
            <a:pPr eaLnBrk="1" hangingPunct="1">
              <a:defRPr/>
            </a:pPr>
            <a:r>
              <a:rPr lang="el-GR" altLang="en-US" sz="3600" smtClean="0">
                <a:cs typeface="Times New Roman" pitchFamily="18" charset="0"/>
              </a:rPr>
              <a:t>λύεις</a:t>
            </a:r>
            <a:r>
              <a:rPr lang="en-US" altLang="en-US" sz="3600" smtClean="0">
                <a:cs typeface="Times New Roman" pitchFamily="18" charset="0"/>
              </a:rPr>
              <a:t>			</a:t>
            </a:r>
            <a:r>
              <a:rPr lang="el-GR" altLang="en-US" sz="3600" smtClean="0">
                <a:cs typeface="Times New Roman" pitchFamily="18" charset="0"/>
              </a:rPr>
              <a:t>λύετε</a:t>
            </a:r>
            <a:endParaRPr lang="en-US" altLang="en-US" sz="3600" smtClean="0"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l-GR" altLang="en-US" sz="3600" smtClean="0">
                <a:cs typeface="Times New Roman" pitchFamily="18" charset="0"/>
              </a:rPr>
              <a:t>λύει</a:t>
            </a:r>
            <a:r>
              <a:rPr lang="en-US" altLang="en-US" sz="3600" smtClean="0">
                <a:cs typeface="Times New Roman" pitchFamily="18" charset="0"/>
              </a:rPr>
              <a:t>			</a:t>
            </a:r>
            <a:r>
              <a:rPr lang="el-GR" altLang="en-US" sz="3600" smtClean="0">
                <a:cs typeface="Times New Roman" pitchFamily="18" charset="0"/>
              </a:rPr>
              <a:t>λύουσι(ν) </a:t>
            </a:r>
            <a:endParaRPr lang="en-US" altLang="en-US" sz="360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214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b="1" smtClean="0">
                <a:cs typeface="Times New Roman" pitchFamily="18" charset="0"/>
              </a:rPr>
              <a:t>The "is" verb PAI </a:t>
            </a:r>
            <a:r>
              <a:rPr lang="en-US" altLang="en-US" smtClean="0">
                <a:cs typeface="Times New Roman" pitchFamily="18" charset="0"/>
              </a:rPr>
              <a:t> -- </a:t>
            </a:r>
            <a:r>
              <a:rPr lang="el-GR" altLang="en-US" smtClean="0">
                <a:cs typeface="Times New Roman" pitchFamily="18" charset="0"/>
              </a:rPr>
              <a:t>εἰμί </a:t>
            </a:r>
            <a:r>
              <a:rPr lang="en-US" altLang="en-US" smtClean="0">
                <a:cs typeface="Times New Roman" pitchFamily="18" charset="0"/>
              </a:rPr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l-GR" altLang="en-US" smtClean="0">
                <a:cs typeface="Times New Roman" pitchFamily="18" charset="0"/>
              </a:rPr>
              <a:t>εἰμί </a:t>
            </a:r>
            <a:r>
              <a:rPr lang="en-US" altLang="en-US" smtClean="0">
                <a:cs typeface="Times New Roman" pitchFamily="18" charset="0"/>
              </a:rPr>
              <a:t>                      	</a:t>
            </a:r>
            <a:r>
              <a:rPr lang="el-GR" altLang="en-US" smtClean="0">
                <a:cs typeface="Times New Roman" pitchFamily="18" charset="0"/>
              </a:rPr>
              <a:t>ἐσμέν</a:t>
            </a:r>
            <a:r>
              <a:rPr lang="en-US" altLang="en-US" smtClean="0">
                <a:cs typeface="Times New Roman" pitchFamily="18" charset="0"/>
              </a:rPr>
              <a:t>  </a:t>
            </a:r>
            <a:br>
              <a:rPr lang="en-US" altLang="en-US" smtClean="0">
                <a:cs typeface="Times New Roman" pitchFamily="18" charset="0"/>
              </a:rPr>
            </a:br>
            <a:r>
              <a:rPr lang="el-GR" altLang="en-US" smtClean="0">
                <a:cs typeface="Times New Roman" pitchFamily="18" charset="0"/>
              </a:rPr>
              <a:t>εἶ </a:t>
            </a:r>
            <a:r>
              <a:rPr lang="en-US" altLang="en-US" smtClean="0">
                <a:cs typeface="Times New Roman" pitchFamily="18" charset="0"/>
              </a:rPr>
              <a:t>                   		</a:t>
            </a:r>
            <a:r>
              <a:rPr lang="el-GR" altLang="en-US" smtClean="0">
                <a:cs typeface="Times New Roman" pitchFamily="18" charset="0"/>
              </a:rPr>
              <a:t>ἐστέ</a:t>
            </a:r>
            <a:r>
              <a:rPr lang="en-US" altLang="en-US" smtClean="0">
                <a:cs typeface="Times New Roman" pitchFamily="18" charset="0"/>
              </a:rPr>
              <a:t>     </a:t>
            </a:r>
            <a:br>
              <a:rPr lang="en-US" altLang="en-US" smtClean="0">
                <a:cs typeface="Times New Roman" pitchFamily="18" charset="0"/>
              </a:rPr>
            </a:br>
            <a:r>
              <a:rPr lang="el-GR" altLang="en-US" smtClean="0">
                <a:cs typeface="Times New Roman" pitchFamily="18" charset="0"/>
              </a:rPr>
              <a:t>ἐστί(ν)</a:t>
            </a:r>
            <a:r>
              <a:rPr lang="en-US" altLang="en-US" smtClean="0">
                <a:cs typeface="Times New Roman" pitchFamily="18" charset="0"/>
              </a:rPr>
              <a:t>       		</a:t>
            </a:r>
            <a:r>
              <a:rPr lang="el-GR" altLang="en-US" smtClean="0">
                <a:cs typeface="Times New Roman" pitchFamily="18" charset="0"/>
              </a:rPr>
              <a:t>εἰσί(ν)</a:t>
            </a:r>
            <a:r>
              <a:rPr lang="en-US" altLang="en-US" smtClean="0">
                <a:cs typeface="Times New Roman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557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Designs\Azure.pot</Template>
  <TotalTime>1078</TotalTime>
  <Words>809</Words>
  <Application>Microsoft Office PowerPoint</Application>
  <PresentationFormat>On-screen Show (4:3)</PresentationFormat>
  <Paragraphs>200</Paragraphs>
  <Slides>37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Times New Roman</vt:lpstr>
      <vt:lpstr>Arial</vt:lpstr>
      <vt:lpstr>Wingdings</vt:lpstr>
      <vt:lpstr>Greekth</vt:lpstr>
      <vt:lpstr>Azure</vt:lpstr>
      <vt:lpstr>Mastering NT Greek</vt:lpstr>
      <vt:lpstr>Rapping the Lord’s Prayer</vt:lpstr>
      <vt:lpstr>Rapping the Lord’s Prayer</vt:lpstr>
      <vt:lpstr>Rapping the Lord’s Prayer</vt:lpstr>
      <vt:lpstr>Rapping the Lord’s Prayer</vt:lpstr>
      <vt:lpstr>2-1-2 Paradigms - Chant this</vt:lpstr>
      <vt:lpstr>3rd Declension Chantables</vt:lpstr>
      <vt:lpstr>PAI Verb Chant</vt:lpstr>
      <vt:lpstr>The "is" verb PAI  -- εἰμί  </vt:lpstr>
      <vt:lpstr>Imperfect εἰμί       </vt:lpstr>
      <vt:lpstr> Person Personal Pronoun Chant</vt:lpstr>
      <vt:lpstr>Present Middle/Passive Indicative </vt:lpstr>
      <vt:lpstr>Shape of the Future in Greek</vt:lpstr>
      <vt:lpstr>Future Middle Paradigm</vt:lpstr>
      <vt:lpstr>Demonstrative and Relative Pronouns Summary</vt:lpstr>
      <vt:lpstr>Imperfect Active Paradigm of λύω</vt:lpstr>
      <vt:lpstr>Imperfect Middle/Passive (IM/PI) </vt:lpstr>
      <vt:lpstr>Second Aorist Active Chant</vt:lpstr>
      <vt:lpstr>Second Aorist Middle Chant</vt:lpstr>
      <vt:lpstr>Aorist Stem Changes -- 8 to know</vt:lpstr>
      <vt:lpstr>1st Aorist Active Paradigm </vt:lpstr>
      <vt:lpstr>1st Aorist Middle Paradigm </vt:lpstr>
      <vt:lpstr>Chanting the Present Particple Chant </vt:lpstr>
      <vt:lpstr>Aorist Participle Chant </vt:lpstr>
      <vt:lpstr>Perfect Participle Chant</vt:lpstr>
      <vt:lpstr>Infinitive Endings to Chant</vt:lpstr>
      <vt:lpstr>          Subjunctive Chant</vt:lpstr>
      <vt:lpstr>Imperative ending soft shoe</vt:lpstr>
      <vt:lpstr>5 Bad Boys </vt:lpstr>
      <vt:lpstr>Cardinal counting chant:</vt:lpstr>
      <vt:lpstr>Commencement:  Tools</vt:lpstr>
      <vt:lpstr>Commencement</vt:lpstr>
      <vt:lpstr>Commencement</vt:lpstr>
      <vt:lpstr>Word Study Dictionaries-- major sets</vt:lpstr>
      <vt:lpstr>Commencement</vt:lpstr>
      <vt:lpstr>Future Plans</vt:lpstr>
      <vt:lpstr>   eu]xaristw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Revisited:  Gen./Dat.</dc:title>
  <dc:creator>Ted Hildebrandt</dc:creator>
  <cp:lastModifiedBy>ted</cp:lastModifiedBy>
  <cp:revision>49</cp:revision>
  <dcterms:created xsi:type="dcterms:W3CDTF">2002-03-04T12:17:39Z</dcterms:created>
  <dcterms:modified xsi:type="dcterms:W3CDTF">2015-11-25T16:46:33Z</dcterms:modified>
</cp:coreProperties>
</file>