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60"/>
  </p:notesMasterIdLst>
  <p:sldIdLst>
    <p:sldId id="281" r:id="rId2"/>
    <p:sldId id="312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13" r:id="rId33"/>
    <p:sldId id="257" r:id="rId34"/>
    <p:sldId id="314" r:id="rId35"/>
    <p:sldId id="258" r:id="rId36"/>
    <p:sldId id="259" r:id="rId37"/>
    <p:sldId id="260" r:id="rId38"/>
    <p:sldId id="261" r:id="rId39"/>
    <p:sldId id="262" r:id="rId40"/>
    <p:sldId id="315" r:id="rId41"/>
    <p:sldId id="316" r:id="rId42"/>
    <p:sldId id="277" r:id="rId43"/>
    <p:sldId id="263" r:id="rId44"/>
    <p:sldId id="264" r:id="rId45"/>
    <p:sldId id="265" r:id="rId46"/>
    <p:sldId id="278" r:id="rId47"/>
    <p:sldId id="266" r:id="rId48"/>
    <p:sldId id="267" r:id="rId49"/>
    <p:sldId id="294" r:id="rId50"/>
    <p:sldId id="453" r:id="rId51"/>
    <p:sldId id="454" r:id="rId52"/>
    <p:sldId id="346" r:id="rId53"/>
    <p:sldId id="347" r:id="rId54"/>
    <p:sldId id="348" r:id="rId55"/>
    <p:sldId id="349" r:id="rId56"/>
    <p:sldId id="350" r:id="rId57"/>
    <p:sldId id="351" r:id="rId58"/>
    <p:sldId id="352" r:id="rId59"/>
    <p:sldId id="353" r:id="rId60"/>
    <p:sldId id="354" r:id="rId61"/>
    <p:sldId id="355" r:id="rId62"/>
    <p:sldId id="356" r:id="rId63"/>
    <p:sldId id="357" r:id="rId64"/>
    <p:sldId id="358" r:id="rId65"/>
    <p:sldId id="359" r:id="rId66"/>
    <p:sldId id="360" r:id="rId67"/>
    <p:sldId id="361" r:id="rId68"/>
    <p:sldId id="362" r:id="rId69"/>
    <p:sldId id="363" r:id="rId70"/>
    <p:sldId id="364" r:id="rId71"/>
    <p:sldId id="365" r:id="rId72"/>
    <p:sldId id="366" r:id="rId73"/>
    <p:sldId id="367" r:id="rId74"/>
    <p:sldId id="368" r:id="rId75"/>
    <p:sldId id="369" r:id="rId76"/>
    <p:sldId id="370" r:id="rId77"/>
    <p:sldId id="371" r:id="rId78"/>
    <p:sldId id="372" r:id="rId79"/>
    <p:sldId id="373" r:id="rId80"/>
    <p:sldId id="374" r:id="rId81"/>
    <p:sldId id="375" r:id="rId82"/>
    <p:sldId id="376" r:id="rId83"/>
    <p:sldId id="377" r:id="rId84"/>
    <p:sldId id="378" r:id="rId85"/>
    <p:sldId id="379" r:id="rId86"/>
    <p:sldId id="380" r:id="rId87"/>
    <p:sldId id="381" r:id="rId88"/>
    <p:sldId id="382" r:id="rId89"/>
    <p:sldId id="383" r:id="rId90"/>
    <p:sldId id="384" r:id="rId91"/>
    <p:sldId id="385" r:id="rId92"/>
    <p:sldId id="386" r:id="rId93"/>
    <p:sldId id="387" r:id="rId94"/>
    <p:sldId id="388" r:id="rId95"/>
    <p:sldId id="389" r:id="rId96"/>
    <p:sldId id="390" r:id="rId97"/>
    <p:sldId id="391" r:id="rId98"/>
    <p:sldId id="392" r:id="rId99"/>
    <p:sldId id="393" r:id="rId100"/>
    <p:sldId id="394" r:id="rId101"/>
    <p:sldId id="395" r:id="rId102"/>
    <p:sldId id="396" r:id="rId103"/>
    <p:sldId id="397" r:id="rId104"/>
    <p:sldId id="398" r:id="rId105"/>
    <p:sldId id="399" r:id="rId106"/>
    <p:sldId id="400" r:id="rId107"/>
    <p:sldId id="401" r:id="rId108"/>
    <p:sldId id="402" r:id="rId109"/>
    <p:sldId id="403" r:id="rId110"/>
    <p:sldId id="404" r:id="rId111"/>
    <p:sldId id="405" r:id="rId112"/>
    <p:sldId id="406" r:id="rId113"/>
    <p:sldId id="407" r:id="rId114"/>
    <p:sldId id="408" r:id="rId115"/>
    <p:sldId id="409" r:id="rId116"/>
    <p:sldId id="410" r:id="rId117"/>
    <p:sldId id="411" r:id="rId118"/>
    <p:sldId id="412" r:id="rId119"/>
    <p:sldId id="413" r:id="rId120"/>
    <p:sldId id="414" r:id="rId121"/>
    <p:sldId id="415" r:id="rId122"/>
    <p:sldId id="416" r:id="rId123"/>
    <p:sldId id="417" r:id="rId124"/>
    <p:sldId id="418" r:id="rId125"/>
    <p:sldId id="419" r:id="rId126"/>
    <p:sldId id="420" r:id="rId127"/>
    <p:sldId id="421" r:id="rId128"/>
    <p:sldId id="422" r:id="rId129"/>
    <p:sldId id="423" r:id="rId130"/>
    <p:sldId id="424" r:id="rId131"/>
    <p:sldId id="425" r:id="rId132"/>
    <p:sldId id="426" r:id="rId133"/>
    <p:sldId id="427" r:id="rId134"/>
    <p:sldId id="428" r:id="rId135"/>
    <p:sldId id="429" r:id="rId136"/>
    <p:sldId id="430" r:id="rId137"/>
    <p:sldId id="431" r:id="rId138"/>
    <p:sldId id="432" r:id="rId139"/>
    <p:sldId id="433" r:id="rId140"/>
    <p:sldId id="434" r:id="rId141"/>
    <p:sldId id="435" r:id="rId142"/>
    <p:sldId id="436" r:id="rId143"/>
    <p:sldId id="437" r:id="rId144"/>
    <p:sldId id="438" r:id="rId145"/>
    <p:sldId id="439" r:id="rId146"/>
    <p:sldId id="440" r:id="rId147"/>
    <p:sldId id="441" r:id="rId148"/>
    <p:sldId id="442" r:id="rId149"/>
    <p:sldId id="443" r:id="rId150"/>
    <p:sldId id="444" r:id="rId151"/>
    <p:sldId id="445" r:id="rId152"/>
    <p:sldId id="446" r:id="rId153"/>
    <p:sldId id="447" r:id="rId154"/>
    <p:sldId id="448" r:id="rId155"/>
    <p:sldId id="449" r:id="rId156"/>
    <p:sldId id="450" r:id="rId157"/>
    <p:sldId id="451" r:id="rId158"/>
    <p:sldId id="452" r:id="rId15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5" autoAdjust="0"/>
  </p:normalViewPr>
  <p:slideViewPr>
    <p:cSldViewPr>
      <p:cViewPr varScale="1">
        <p:scale>
          <a:sx n="110" d="100"/>
          <a:sy n="110" d="100"/>
        </p:scale>
        <p:origin x="-15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EAE491-3DE3-44A6-A9F0-E2D5B7786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7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6C2B50-5716-4345-B4E2-7F9853DC3CC4}" type="slidenum">
              <a:rPr lang="en-US" altLang="en-US" sz="1200" smtClean="0"/>
              <a:pPr eaLnBrk="1" hangingPunct="1"/>
              <a:t>29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942A1FB-0A1B-4902-807D-A681680F4216}" type="slidenum">
              <a:rPr lang="en-US" altLang="en-US" sz="1200"/>
              <a:pPr eaLnBrk="1" hangingPunct="1"/>
              <a:t>63</a:t>
            </a:fld>
            <a:endParaRPr lang="en-US" altLang="en-US" sz="120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5587B8-EC27-4B80-9FCE-08EE5442F832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BA5472-CD40-497C-865F-DF2BD1484A8A}" type="slidenum">
              <a:rPr lang="en-US" altLang="en-US" smtClean="0"/>
              <a:pPr eaLnBrk="1" hangingPunct="1">
                <a:spcBef>
                  <a:spcPct val="0"/>
                </a:spcBef>
              </a:pPr>
              <a:t>52</a:t>
            </a:fld>
            <a:endParaRPr lang="en-US" altLang="en-US" smtClean="0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B7A0B8-9309-4042-ADA9-5AC94DECF840}" type="slidenum">
              <a:rPr lang="en-US" altLang="en-US" smtClean="0"/>
              <a:pPr eaLnBrk="1" hangingPunct="1">
                <a:spcBef>
                  <a:spcPct val="0"/>
                </a:spcBef>
              </a:pPr>
              <a:t>53</a:t>
            </a:fld>
            <a:endParaRPr lang="en-US" altLang="en-US" smtClean="0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06C125-6038-40BF-A17D-60BCD44FB5EF}" type="slidenum">
              <a:rPr lang="en-US" altLang="en-US" sz="1200" smtClean="0"/>
              <a:pPr eaLnBrk="1" hangingPunct="1"/>
              <a:t>58</a:t>
            </a:fld>
            <a:endParaRPr lang="en-US" altLang="en-US" sz="1200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3394F66-E450-418D-8E49-C62777E67CF2}" type="slidenum">
              <a:rPr lang="en-US" altLang="en-US" sz="1200" smtClean="0"/>
              <a:pPr eaLnBrk="1" hangingPunct="1"/>
              <a:t>59</a:t>
            </a:fld>
            <a:endParaRPr lang="en-US" altLang="en-US" sz="1200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911BFC0-03FA-4039-8094-819649A74CDB}" type="slidenum">
              <a:rPr lang="en-US" altLang="en-US" sz="1200"/>
              <a:pPr eaLnBrk="1" hangingPunct="1"/>
              <a:t>60</a:t>
            </a:fld>
            <a:endParaRPr lang="en-US" altLang="en-US" sz="120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53EFA4-D54B-4080-9712-B2815DCC9766}" type="slidenum">
              <a:rPr lang="en-US" altLang="en-US" sz="1200"/>
              <a:pPr eaLnBrk="1" hangingPunct="1"/>
              <a:t>61</a:t>
            </a:fld>
            <a:endParaRPr lang="en-US" altLang="en-US" sz="120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14F6B0-BCDF-4A63-B578-D7BB43DED632}" type="slidenum">
              <a:rPr lang="en-US" altLang="en-US" sz="1200"/>
              <a:pPr eaLnBrk="1" hangingPunct="1"/>
              <a:t>62</a:t>
            </a:fld>
            <a:endParaRPr lang="en-US" altLang="en-US" sz="120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1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6727D-55B1-4679-BDC1-AC5BAD74F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7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8BD0A-7098-4568-9262-6D28FE4BA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8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65EA7-219E-46E5-B286-BC0E4E4E2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1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9035C-23F8-4251-8813-49354906E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5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5F82D-43C2-4B44-A9A4-CB9A56634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4FC40-5C62-4501-B54C-351AC97F3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0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87294-A04B-40D3-9295-0DBA9F06A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9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1C8C0-C890-4340-8C17-940959C74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9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47E24-BE66-4038-91E3-521DE7E05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8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011F8-1439-481E-BC73-1C805DCAB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5542E-1A30-4660-A6D6-2A6A06451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8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FCB1C22-44E7-4927-87BB-BD26262B1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11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11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11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2390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Mastering NT Greek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64008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28.  Case Revisited:  </a:t>
            </a:r>
            <a:br>
              <a:rPr lang="en-US" b="1" smtClean="0"/>
            </a:br>
            <a:r>
              <a:rPr lang="en-US" b="1" smtClean="0"/>
              <a:t>Genitive and Dative</a:t>
            </a:r>
          </a:p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r>
              <a:rPr lang="en-US" sz="1800" b="1" smtClean="0"/>
              <a:t>By Ted Hildebrandt  </a:t>
            </a:r>
            <a:r>
              <a:rPr lang="en-US" sz="1800" b="1" smtClean="0">
                <a:latin typeface="Times New Roman"/>
                <a:cs typeface="Times New Roman" pitchFamily="18" charset="0"/>
              </a:rPr>
              <a:t>©</a:t>
            </a:r>
            <a:r>
              <a:rPr lang="en-US" sz="1800" b="1" smtClean="0">
                <a:cs typeface="Times New Roman" pitchFamily="18" charset="0"/>
              </a:rPr>
              <a:t> 2003</a:t>
            </a:r>
            <a:endParaRPr lang="en-US" sz="1800" b="1" smtClean="0"/>
          </a:p>
          <a:p>
            <a:pPr eaLnBrk="1" hangingPunct="1">
              <a:defRPr/>
            </a:pPr>
            <a:r>
              <a:rPr lang="en-US" sz="1800" b="1" smtClean="0"/>
              <a:t>Baker Academic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smtClean="0">
                <a:cs typeface="Times New Roman" pitchFamily="18" charset="0"/>
              </a:rPr>
              <a:t>The "is" verb PAI </a:t>
            </a:r>
            <a:r>
              <a:rPr lang="en-US" altLang="en-US" smtClean="0">
                <a:cs typeface="Times New Roman" pitchFamily="18" charset="0"/>
              </a:rPr>
              <a:t> -- </a:t>
            </a:r>
            <a:r>
              <a:rPr lang="el-GR" altLang="en-US" smtClean="0">
                <a:cs typeface="Times New Roman" pitchFamily="18" charset="0"/>
              </a:rPr>
              <a:t>εἰμί </a:t>
            </a:r>
            <a:r>
              <a:rPr lang="en-US" altLang="en-US" smtClean="0">
                <a:cs typeface="Times New Roman" pitchFamily="18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l-GR" altLang="en-US" smtClean="0">
                <a:cs typeface="Times New Roman" pitchFamily="18" charset="0"/>
              </a:rPr>
              <a:t>εἰμί </a:t>
            </a:r>
            <a:r>
              <a:rPr lang="en-US" altLang="en-US" smtClean="0">
                <a:cs typeface="Times New Roman" pitchFamily="18" charset="0"/>
              </a:rPr>
              <a:t>                      	</a:t>
            </a:r>
            <a:r>
              <a:rPr lang="el-GR" altLang="en-US" smtClean="0">
                <a:cs typeface="Times New Roman" pitchFamily="18" charset="0"/>
              </a:rPr>
              <a:t>ἐσμέν</a:t>
            </a:r>
            <a:r>
              <a:rPr lang="en-US" altLang="en-US" smtClean="0">
                <a:cs typeface="Times New Roman" pitchFamily="18" charset="0"/>
              </a:rPr>
              <a:t>  </a:t>
            </a:r>
            <a:br>
              <a:rPr lang="en-US" altLang="en-US" smtClean="0">
                <a:cs typeface="Times New Roman" pitchFamily="18" charset="0"/>
              </a:rPr>
            </a:br>
            <a:r>
              <a:rPr lang="el-GR" altLang="en-US" smtClean="0">
                <a:cs typeface="Times New Roman" pitchFamily="18" charset="0"/>
              </a:rPr>
              <a:t>εἶ </a:t>
            </a:r>
            <a:r>
              <a:rPr lang="en-US" altLang="en-US" smtClean="0">
                <a:cs typeface="Times New Roman" pitchFamily="18" charset="0"/>
              </a:rPr>
              <a:t>                   		</a:t>
            </a:r>
            <a:r>
              <a:rPr lang="el-GR" altLang="en-US" smtClean="0">
                <a:cs typeface="Times New Roman" pitchFamily="18" charset="0"/>
              </a:rPr>
              <a:t>ἐστέ</a:t>
            </a:r>
            <a:r>
              <a:rPr lang="en-US" altLang="en-US" smtClean="0">
                <a:cs typeface="Times New Roman" pitchFamily="18" charset="0"/>
              </a:rPr>
              <a:t>     </a:t>
            </a:r>
            <a:br>
              <a:rPr lang="en-US" altLang="en-US" smtClean="0">
                <a:cs typeface="Times New Roman" pitchFamily="18" charset="0"/>
              </a:rPr>
            </a:br>
            <a:r>
              <a:rPr lang="el-GR" altLang="en-US" smtClean="0">
                <a:cs typeface="Times New Roman" pitchFamily="18" charset="0"/>
              </a:rPr>
              <a:t>ἐστί(ν)</a:t>
            </a:r>
            <a:r>
              <a:rPr lang="en-US" altLang="en-US" smtClean="0">
                <a:cs typeface="Times New Roman" pitchFamily="18" charset="0"/>
              </a:rPr>
              <a:t>       		</a:t>
            </a:r>
            <a:r>
              <a:rPr lang="el-GR" altLang="en-US" smtClean="0">
                <a:cs typeface="Times New Roman" pitchFamily="18" charset="0"/>
              </a:rPr>
              <a:t>εἰσί(ν)</a:t>
            </a:r>
            <a:r>
              <a:rPr lang="en-US" altLang="en-US" smtClean="0"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5068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/>
              <a:t>Chapter 6 Vocabulary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out of, from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ἐν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(Dat.)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in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on, over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>
                <a:cs typeface="Times New Roman" panose="02020603050405020304" pitchFamily="18" charset="0"/>
              </a:rPr>
              <a:t>Dat.)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on, at, against, on the basis of</a:t>
            </a:r>
          </a:p>
        </p:txBody>
      </p:sp>
    </p:spTree>
    <p:extLst>
      <p:ext uri="{BB962C8B-B14F-4D97-AF65-F5344CB8AC3E}">
        <p14:creationId xmlns:p14="http://schemas.microsoft.com/office/powerpoint/2010/main" val="195550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Chapter 6 Vocabulary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on, to, toward, against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κατά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down, against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κατά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according to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μετά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25308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b="1">
                <a:latin typeface="Times" pitchFamily="18" charset="0"/>
              </a:rPr>
              <a:t>Chapter 6 Vocabulary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μετά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after, behind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περί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about, concerning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περί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around, near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πρός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295216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5 -- Vocabulary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8674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love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ἀγάπη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ης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truth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ἀλήθεια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sin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ἁμαρτία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kingdom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βασιλεία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writing, Scripture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γραφή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5" autoUpdateAnimBg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5 -- Vocabulary</a:t>
            </a:r>
            <a:r>
              <a:rPr lang="en-US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10200"/>
          </a:xfrm>
        </p:spPr>
        <p:txBody>
          <a:bodyPr/>
          <a:lstStyle/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raise up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ἐγείρω </a:t>
            </a:r>
            <a:r>
              <a:rPr lang="en-US" dirty="0" smtClean="0">
                <a:cs typeface="Times New Roman" panose="02020603050405020304" pitchFamily="18" charset="0"/>
              </a:rPr>
              <a:t>    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assembly, church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ἐκκλησία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work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ἔργον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τό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disciple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μαθητής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Hour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ὥρα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7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5" autoUpdateAnimBg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b="1"/>
              <a:t>Ch. 4 -- Vocabulary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912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love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ἀγαπάω</a:t>
            </a:r>
            <a:r>
              <a:rPr lang="en-US" dirty="0" smtClean="0">
                <a:cs typeface="Times New Roman" panose="02020603050405020304" pitchFamily="18" charset="0"/>
              </a:rPr>
              <a:t>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write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γράφω</a:t>
            </a:r>
            <a:r>
              <a:rPr lang="en-US" dirty="0" smtClean="0">
                <a:cs typeface="Times New Roman" panose="02020603050405020304" pitchFamily="18" charset="0"/>
              </a:rPr>
              <a:t>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but, and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δέ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servant, slave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δοῦλος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find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l-GR" dirty="0">
                <a:cs typeface="Times New Roman" panose="02020603050405020304" pitchFamily="18" charset="0"/>
              </a:rPr>
              <a:t>ε</a:t>
            </a:r>
            <a:r>
              <a:rPr lang="el-GR" dirty="0" smtClean="0">
                <a:cs typeface="Times New Roman" panose="02020603050405020304" pitchFamily="18" charset="0"/>
              </a:rPr>
              <a:t>ὑρίσκω </a:t>
            </a:r>
            <a:r>
              <a:rPr lang="en-US" dirty="0" smtClean="0">
                <a:cs typeface="Times New Roman" panose="02020603050405020304" pitchFamily="18" charset="0"/>
              </a:rPr>
              <a:t>      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3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5" autoUpdateAnimBg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/>
              <a:t>Ch. 4 -- Vocabulary</a:t>
            </a:r>
            <a:r>
              <a:rPr lang="en-US" sz="5400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7150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temple</a:t>
            </a: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ἱερόν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τό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People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λαός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sz="3200" dirty="0">
                <a:cs typeface="Times New Roman" panose="02020603050405020304" pitchFamily="18" charset="0"/>
              </a:rPr>
              <a:t>law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νόμος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2800" dirty="0">
                <a:cs typeface="Times New Roman" panose="02020603050405020304" pitchFamily="18" charset="0"/>
              </a:rPr>
              <a:t>house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οἶκος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as, about, how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ὡς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26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3 -- Vocabulary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7912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but, yet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ἀλλἀ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apostle, sent one 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ἀπόστολος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I see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βλέπω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for, then 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γάρ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I know </a:t>
            </a:r>
          </a:p>
          <a:p>
            <a:pPr lvl="3"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γινώσκω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32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3 -- Vocabulary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Jesus</a:t>
            </a:r>
          </a:p>
          <a:p>
            <a:pPr lvl="3">
              <a:lnSpc>
                <a:spcPct val="90000"/>
              </a:lnSpc>
              <a:defRPr/>
            </a:pPr>
            <a:r>
              <a:rPr lang="en-US" sz="3200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Ἰησοῦς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take, receive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λαμβάνω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loose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λύω 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heaven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οὐρανός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believe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πιστεύω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6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b="1"/>
              <a:t>Ch. 2 --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brother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ἀδελφός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hear, obey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ἀκούω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glory, fame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δόξα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ης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ἡ </a:t>
            </a:r>
            <a:r>
              <a:rPr lang="en-US" sz="3200" dirty="0" smtClean="0">
                <a:cs typeface="Times New Roman" panose="02020603050405020304" pitchFamily="18" charset="0"/>
              </a:rPr>
              <a:t> 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have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ἔχω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world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κόσμος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49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88988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Imperfect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εἰμί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b="1" dirty="0" smtClean="0">
              <a:cs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ἤμην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	</a:t>
            </a:r>
            <a:r>
              <a:rPr lang="el-GR" dirty="0" smtClean="0">
                <a:cs typeface="Times New Roman" panose="02020603050405020304" pitchFamily="18" charset="0"/>
              </a:rPr>
              <a:t>ἦμεν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l-GR" dirty="0" smtClean="0">
                <a:cs typeface="Times New Roman" panose="02020603050405020304" pitchFamily="18" charset="0"/>
              </a:rPr>
              <a:t>ἦς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    	</a:t>
            </a:r>
            <a:r>
              <a:rPr lang="el-GR" dirty="0" smtClean="0">
                <a:cs typeface="Times New Roman" panose="02020603050405020304" pitchFamily="18" charset="0"/>
              </a:rPr>
              <a:t>ἦτε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l-GR" dirty="0" smtClean="0">
                <a:cs typeface="Times New Roman" panose="02020603050405020304" pitchFamily="18" charset="0"/>
              </a:rPr>
              <a:t>ἦν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     	</a:t>
            </a:r>
            <a:r>
              <a:rPr lang="el-GR" dirty="0" smtClean="0">
                <a:cs typeface="Times New Roman" panose="02020603050405020304" pitchFamily="18" charset="0"/>
              </a:rPr>
              <a:t>ἦσαν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92414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b="1"/>
              <a:t>Ch. 2 -- Vocabulary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60198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Lord, sir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κύριος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word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λόγος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Peter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Πἑτρος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son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υἱός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Pharisee 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Φαρισαῖος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0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1 -- Vocabulary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angel, messenger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ἄγγελος, </a:t>
            </a:r>
            <a:r>
              <a:rPr lang="en-US" sz="3200" dirty="0" smtClean="0">
                <a:cs typeface="Times New Roman" panose="02020603050405020304" pitchFamily="18" charset="0"/>
              </a:rPr>
              <a:t>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verily, truly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ἀμήν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man, humankind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ἄνθρωπος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 I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ἐγώ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God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600" dirty="0" smtClean="0">
                <a:cs typeface="Times New Roman" panose="02020603050405020304" pitchFamily="18" charset="0"/>
              </a:rPr>
              <a:t>θεός</a:t>
            </a:r>
            <a:r>
              <a:rPr lang="en-US" sz="3600" dirty="0" smtClean="0">
                <a:cs typeface="Times New Roman" panose="02020603050405020304" pitchFamily="18" charset="0"/>
              </a:rPr>
              <a:t>, -</a:t>
            </a:r>
            <a:r>
              <a:rPr lang="el-GR" sz="3600" dirty="0" smtClean="0">
                <a:cs typeface="Times New Roman" panose="02020603050405020304" pitchFamily="18" charset="0"/>
              </a:rPr>
              <a:t>οῦ</a:t>
            </a:r>
            <a:r>
              <a:rPr lang="en-US" sz="3600" dirty="0" smtClean="0">
                <a:cs typeface="Times New Roman" panose="02020603050405020304" pitchFamily="18" charset="0"/>
              </a:rPr>
              <a:t>, </a:t>
            </a:r>
            <a:r>
              <a:rPr lang="el-GR" sz="3600" dirty="0" smtClean="0">
                <a:cs typeface="Times New Roman" panose="02020603050405020304" pitchFamily="18" charset="0"/>
              </a:rPr>
              <a:t>ὁ </a:t>
            </a:r>
            <a:r>
              <a:rPr lang="en-US" sz="3600" dirty="0" smtClean="0">
                <a:cs typeface="Times New Roman" panose="02020603050405020304" pitchFamily="18" charset="0"/>
              </a:rPr>
              <a:t>  </a:t>
            </a:r>
            <a:endParaRPr lang="en-US" sz="3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1 -- Vocabulary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and, also, even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καί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heart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καρδία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ας</a:t>
            </a:r>
            <a:r>
              <a:rPr lang="en-US" sz="3200" dirty="0" smtClean="0">
                <a:cs typeface="Times New Roman" panose="02020603050405020304" pitchFamily="18" charset="0"/>
              </a:rPr>
              <a:t>,</a:t>
            </a:r>
            <a:r>
              <a:rPr lang="el-GR" sz="3200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ἡ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 I say               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λέγω  </a:t>
            </a:r>
            <a:endParaRPr lang="en-US" sz="3200" dirty="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cs typeface="Times New Roman" panose="02020603050405020304" pitchFamily="18" charset="0"/>
              </a:rPr>
              <a:t>prophet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προφήτης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Christ, Messiah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Χριστός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7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Order Vocabulary Review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7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1 -- Vocabulary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angel, messenger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ἄγγελος, </a:t>
            </a:r>
            <a:r>
              <a:rPr lang="en-US" sz="3200" dirty="0" smtClean="0">
                <a:cs typeface="Times New Roman" panose="02020603050405020304" pitchFamily="18" charset="0"/>
              </a:rPr>
              <a:t>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verily, truly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ἀμήν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man, humankind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ἄνθρωπος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 I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ἐγώ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God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600" dirty="0" smtClean="0">
                <a:cs typeface="Times New Roman" panose="02020603050405020304" pitchFamily="18" charset="0"/>
              </a:rPr>
              <a:t>θεός</a:t>
            </a:r>
            <a:r>
              <a:rPr lang="en-US" sz="3600" dirty="0" smtClean="0">
                <a:cs typeface="Times New Roman" panose="02020603050405020304" pitchFamily="18" charset="0"/>
              </a:rPr>
              <a:t>, -</a:t>
            </a:r>
            <a:r>
              <a:rPr lang="el-GR" sz="3600" dirty="0" smtClean="0">
                <a:cs typeface="Times New Roman" panose="02020603050405020304" pitchFamily="18" charset="0"/>
              </a:rPr>
              <a:t>οῦ</a:t>
            </a:r>
            <a:r>
              <a:rPr lang="en-US" sz="3600" dirty="0" smtClean="0">
                <a:cs typeface="Times New Roman" panose="02020603050405020304" pitchFamily="18" charset="0"/>
              </a:rPr>
              <a:t>, </a:t>
            </a:r>
            <a:r>
              <a:rPr lang="el-GR" sz="3600" dirty="0" smtClean="0">
                <a:cs typeface="Times New Roman" panose="02020603050405020304" pitchFamily="18" charset="0"/>
              </a:rPr>
              <a:t>ὁ </a:t>
            </a:r>
            <a:r>
              <a:rPr lang="en-US" sz="3600" dirty="0" smtClean="0">
                <a:cs typeface="Times New Roman" panose="02020603050405020304" pitchFamily="18" charset="0"/>
              </a:rPr>
              <a:t>  </a:t>
            </a:r>
            <a:endParaRPr lang="en-US" sz="3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94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1 -- Vocabulary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and, also, even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καί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heart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καρδία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ας</a:t>
            </a:r>
            <a:r>
              <a:rPr lang="en-US" sz="3200" dirty="0" smtClean="0">
                <a:cs typeface="Times New Roman" panose="02020603050405020304" pitchFamily="18" charset="0"/>
              </a:rPr>
              <a:t>,</a:t>
            </a:r>
            <a:r>
              <a:rPr lang="el-GR" sz="3200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ἡ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 I say               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λέγω  </a:t>
            </a:r>
            <a:endParaRPr lang="en-US" sz="3200" dirty="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cs typeface="Times New Roman" panose="02020603050405020304" pitchFamily="18" charset="0"/>
              </a:rPr>
              <a:t>prophet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προφήτης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Christ, Messiah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Χριστός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80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b="1"/>
              <a:t>Ch. 2 --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brother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ἀδελφός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hear, obey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ἀκούω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glory, fame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δόξα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ης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ἡ </a:t>
            </a:r>
            <a:r>
              <a:rPr lang="en-US" sz="3200" dirty="0" smtClean="0">
                <a:cs typeface="Times New Roman" panose="02020603050405020304" pitchFamily="18" charset="0"/>
              </a:rPr>
              <a:t> 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have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ἔχω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world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κόσμος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4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b="1"/>
              <a:t>Ch. 2 -- Vocabulary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60198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Lord, sir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κύριος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word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λόγος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Peter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Πἑτρος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son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υἱός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Pharisee 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Φαρισαῖος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8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3 -- Vocabulary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7912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but, yet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ἀλλἀ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apostle, sent one 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ἀπόστολος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I see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βλέπω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for, then 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γάρ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I know </a:t>
            </a:r>
          </a:p>
          <a:p>
            <a:pPr lvl="3"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γινώσκω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85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3 -- Vocabulary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Jesus</a:t>
            </a:r>
          </a:p>
          <a:p>
            <a:pPr lvl="3">
              <a:lnSpc>
                <a:spcPct val="90000"/>
              </a:lnSpc>
              <a:defRPr/>
            </a:pPr>
            <a:r>
              <a:rPr lang="en-US" sz="3200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Ἰησοῦς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take, receive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λαμβάνω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loose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λύω 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heaven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οὐρανός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believe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πιστεύω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6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 </a:t>
            </a:r>
            <a:r>
              <a:rPr lang="en-US" altLang="en-US" b="1" dirty="0" smtClean="0"/>
              <a:t>Person Personal Pronoun Chant</a:t>
            </a:r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itchFamily="18" charset="0"/>
              </a:rPr>
              <a:t>         Singular                          Plural</a:t>
            </a:r>
          </a:p>
          <a:p>
            <a:pPr eaLnBrk="1" hangingPunct="1">
              <a:defRPr/>
            </a:pPr>
            <a:r>
              <a:rPr lang="en-US" altLang="en-US" b="1" dirty="0" smtClean="0">
                <a:cs typeface="Times New Roman" pitchFamily="18" charset="0"/>
              </a:rPr>
              <a:t>Nom</a:t>
            </a:r>
            <a:r>
              <a:rPr lang="en-US" altLang="en-US" dirty="0" smtClean="0">
                <a:cs typeface="Times New Roman" pitchFamily="18" charset="0"/>
              </a:rPr>
              <a:t>.   </a:t>
            </a:r>
            <a:r>
              <a:rPr lang="el-GR" altLang="en-US" dirty="0" smtClean="0">
                <a:cs typeface="Times New Roman" pitchFamily="18" charset="0"/>
              </a:rPr>
              <a:t>ἐγώ</a:t>
            </a:r>
            <a:r>
              <a:rPr lang="en-US" altLang="en-US" dirty="0" smtClean="0">
                <a:cs typeface="Times New Roman" pitchFamily="18" charset="0"/>
              </a:rPr>
              <a:t>    </a:t>
            </a:r>
            <a:r>
              <a:rPr lang="el-GR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      </a:t>
            </a:r>
            <a:r>
              <a:rPr lang="el-GR" altLang="en-US" dirty="0" smtClean="0">
                <a:cs typeface="Times New Roman" pitchFamily="18" charset="0"/>
              </a:rPr>
              <a:t>σύ</a:t>
            </a:r>
            <a:r>
              <a:rPr lang="en-US" altLang="en-US" dirty="0" smtClean="0">
                <a:cs typeface="Times New Roman" pitchFamily="18" charset="0"/>
              </a:rPr>
              <a:t>    </a:t>
            </a:r>
            <a:r>
              <a:rPr lang="el-GR" altLang="en-US" dirty="0" smtClean="0">
                <a:cs typeface="Times New Roman" pitchFamily="18" charset="0"/>
              </a:rPr>
              <a:t>  </a:t>
            </a:r>
            <a:r>
              <a:rPr lang="en-US" altLang="en-US" dirty="0" smtClean="0">
                <a:cs typeface="Times New Roman" pitchFamily="18" charset="0"/>
              </a:rPr>
              <a:t>    	</a:t>
            </a:r>
            <a:r>
              <a:rPr lang="el-GR" altLang="en-US" dirty="0" smtClean="0">
                <a:cs typeface="Times New Roman" pitchFamily="18" charset="0"/>
              </a:rPr>
              <a:t>ἡμεῖς</a:t>
            </a:r>
          </a:p>
          <a:p>
            <a:pPr eaLnBrk="1" hangingPunct="1">
              <a:defRPr/>
            </a:pPr>
            <a:r>
              <a:rPr lang="en-US" altLang="en-US" b="1" dirty="0" smtClean="0">
                <a:cs typeface="Times New Roman" pitchFamily="18" charset="0"/>
              </a:rPr>
              <a:t>Gen</a:t>
            </a:r>
            <a:r>
              <a:rPr lang="en-US" altLang="en-US" dirty="0" smtClean="0">
                <a:cs typeface="Times New Roman" pitchFamily="18" charset="0"/>
              </a:rPr>
              <a:t>.    </a:t>
            </a:r>
            <a:r>
              <a:rPr lang="el-GR" altLang="en-US" dirty="0" smtClean="0">
                <a:cs typeface="Times New Roman" pitchFamily="18" charset="0"/>
              </a:rPr>
              <a:t>μου</a:t>
            </a:r>
            <a:r>
              <a:rPr lang="en-US" altLang="en-US" dirty="0" smtClean="0">
                <a:cs typeface="Times New Roman" pitchFamily="18" charset="0"/>
              </a:rPr>
              <a:t>      </a:t>
            </a:r>
            <a:r>
              <a:rPr lang="el-GR" altLang="en-US" dirty="0" smtClean="0">
                <a:cs typeface="Times New Roman" pitchFamily="18" charset="0"/>
              </a:rPr>
              <a:t>  </a:t>
            </a:r>
            <a:r>
              <a:rPr lang="en-US" altLang="en-US" dirty="0" smtClean="0">
                <a:cs typeface="Times New Roman" pitchFamily="18" charset="0"/>
              </a:rPr>
              <a:t>   </a:t>
            </a:r>
            <a:r>
              <a:rPr lang="el-GR" altLang="en-US" dirty="0" smtClean="0">
                <a:cs typeface="Times New Roman" pitchFamily="18" charset="0"/>
              </a:rPr>
              <a:t>σου</a:t>
            </a:r>
            <a:r>
              <a:rPr lang="en-US" altLang="en-US" dirty="0" smtClean="0">
                <a:cs typeface="Times New Roman" pitchFamily="18" charset="0"/>
              </a:rPr>
              <a:t>          	</a:t>
            </a:r>
            <a:r>
              <a:rPr lang="el-GR" altLang="en-US" dirty="0" smtClean="0">
                <a:cs typeface="Times New Roman" pitchFamily="18" charset="0"/>
              </a:rPr>
              <a:t>ἡμῶν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br>
              <a:rPr lang="en-US" altLang="en-US" dirty="0" smtClean="0">
                <a:cs typeface="Times New Roman" pitchFamily="18" charset="0"/>
              </a:rPr>
            </a:br>
            <a:r>
              <a:rPr lang="en-US" altLang="en-US" b="1" dirty="0" smtClean="0">
                <a:cs typeface="Times New Roman" pitchFamily="18" charset="0"/>
              </a:rPr>
              <a:t>Dat</a:t>
            </a:r>
            <a:r>
              <a:rPr lang="en-US" altLang="en-US" dirty="0" smtClean="0">
                <a:cs typeface="Times New Roman" pitchFamily="18" charset="0"/>
              </a:rPr>
              <a:t>.     </a:t>
            </a:r>
            <a:r>
              <a:rPr lang="el-GR" altLang="en-US" dirty="0" smtClean="0">
                <a:cs typeface="Times New Roman" pitchFamily="18" charset="0"/>
              </a:rPr>
              <a:t>μοι </a:t>
            </a:r>
            <a:r>
              <a:rPr lang="en-US" altLang="en-US" dirty="0" smtClean="0">
                <a:cs typeface="Times New Roman" pitchFamily="18" charset="0"/>
              </a:rPr>
              <a:t>        </a:t>
            </a:r>
            <a:r>
              <a:rPr lang="el-GR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l-GR" altLang="en-US" dirty="0" smtClean="0">
                <a:cs typeface="Times New Roman" pitchFamily="18" charset="0"/>
              </a:rPr>
              <a:t>σοι</a:t>
            </a:r>
            <a:r>
              <a:rPr lang="en-US" altLang="en-US" dirty="0" smtClean="0">
                <a:cs typeface="Times New Roman" pitchFamily="18" charset="0"/>
              </a:rPr>
              <a:t>            	</a:t>
            </a:r>
            <a:r>
              <a:rPr lang="el-GR" altLang="en-US" dirty="0" smtClean="0">
                <a:cs typeface="Times New Roman" pitchFamily="18" charset="0"/>
              </a:rPr>
              <a:t>ἡμῖν</a:t>
            </a:r>
            <a:r>
              <a:rPr lang="en-US" altLang="en-US" dirty="0" smtClean="0">
                <a:cs typeface="Times New Roman" pitchFamily="18" charset="0"/>
              </a:rPr>
              <a:t>    </a:t>
            </a:r>
            <a:br>
              <a:rPr lang="en-US" altLang="en-US" dirty="0" smtClean="0">
                <a:cs typeface="Times New Roman" pitchFamily="18" charset="0"/>
              </a:rPr>
            </a:br>
            <a:r>
              <a:rPr lang="en-US" altLang="en-US" b="1" dirty="0" smtClean="0">
                <a:cs typeface="Times New Roman" pitchFamily="18" charset="0"/>
              </a:rPr>
              <a:t>Acc</a:t>
            </a:r>
            <a:r>
              <a:rPr lang="en-US" altLang="en-US" dirty="0" smtClean="0">
                <a:cs typeface="Times New Roman" pitchFamily="18" charset="0"/>
              </a:rPr>
              <a:t>.     </a:t>
            </a:r>
            <a:r>
              <a:rPr lang="el-GR" altLang="en-US" dirty="0" smtClean="0">
                <a:cs typeface="Times New Roman" pitchFamily="18" charset="0"/>
              </a:rPr>
              <a:t>με</a:t>
            </a:r>
            <a:r>
              <a:rPr lang="en-US" altLang="en-US" dirty="0" smtClean="0">
                <a:cs typeface="Times New Roman" pitchFamily="18" charset="0"/>
              </a:rPr>
              <a:t>             </a:t>
            </a:r>
            <a:r>
              <a:rPr lang="el-GR" altLang="en-US" dirty="0" smtClean="0">
                <a:cs typeface="Times New Roman" pitchFamily="18" charset="0"/>
              </a:rPr>
              <a:t>σε</a:t>
            </a:r>
            <a:r>
              <a:rPr lang="en-US" altLang="en-US" dirty="0" smtClean="0">
                <a:cs typeface="Times New Roman" pitchFamily="18" charset="0"/>
              </a:rPr>
              <a:t>             	</a:t>
            </a:r>
            <a:r>
              <a:rPr lang="el-GR" altLang="en-US" dirty="0" smtClean="0">
                <a:cs typeface="Times New Roman" pitchFamily="18" charset="0"/>
              </a:rPr>
              <a:t>ἡμάς</a:t>
            </a:r>
            <a:r>
              <a:rPr lang="en-US" altLang="en-US" dirty="0" smtClean="0">
                <a:cs typeface="Times New Roman" pitchFamily="18" charset="0"/>
              </a:rPr>
              <a:t>  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itchFamily="18" charset="0"/>
              </a:rPr>
              <a:t>αὐτός</a:t>
            </a:r>
            <a:r>
              <a:rPr lang="en-US" altLang="en-US" dirty="0" smtClean="0">
                <a:cs typeface="Times New Roman" pitchFamily="18" charset="0"/>
              </a:rPr>
              <a:t>, </a:t>
            </a:r>
            <a:r>
              <a:rPr lang="el-GR" altLang="en-US" dirty="0" smtClean="0">
                <a:cs typeface="Times New Roman" pitchFamily="18" charset="0"/>
              </a:rPr>
              <a:t>αὐτη</a:t>
            </a:r>
            <a:r>
              <a:rPr lang="en-US" altLang="en-US" dirty="0" smtClean="0">
                <a:cs typeface="Times New Roman" pitchFamily="18" charset="0"/>
              </a:rPr>
              <a:t>, </a:t>
            </a:r>
            <a:r>
              <a:rPr lang="el-GR" altLang="en-US" dirty="0" smtClean="0">
                <a:cs typeface="Times New Roman" pitchFamily="18" charset="0"/>
              </a:rPr>
              <a:t>αὐτό</a:t>
            </a:r>
            <a:r>
              <a:rPr lang="en-US" altLang="en-US" dirty="0" smtClean="0">
                <a:cs typeface="Times New Roman" pitchFamily="18" charset="0"/>
              </a:rPr>
              <a:t> (he, she, it)</a:t>
            </a:r>
          </a:p>
        </p:txBody>
      </p:sp>
    </p:spTree>
    <p:extLst>
      <p:ext uri="{BB962C8B-B14F-4D97-AF65-F5344CB8AC3E}">
        <p14:creationId xmlns:p14="http://schemas.microsoft.com/office/powerpoint/2010/main" val="398012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b="1"/>
              <a:t>Ch. 4 -- Vocabulary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912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love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ἀγαπάω</a:t>
            </a:r>
            <a:r>
              <a:rPr lang="en-US" dirty="0" smtClean="0">
                <a:cs typeface="Times New Roman" panose="02020603050405020304" pitchFamily="18" charset="0"/>
              </a:rPr>
              <a:t>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write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γράφω</a:t>
            </a:r>
            <a:r>
              <a:rPr lang="en-US" dirty="0" smtClean="0">
                <a:cs typeface="Times New Roman" panose="02020603050405020304" pitchFamily="18" charset="0"/>
              </a:rPr>
              <a:t>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but, and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δέ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servant, slave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δοῦλος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find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l-GR" dirty="0">
                <a:cs typeface="Times New Roman" panose="02020603050405020304" pitchFamily="18" charset="0"/>
              </a:rPr>
              <a:t>ε</a:t>
            </a:r>
            <a:r>
              <a:rPr lang="el-GR" dirty="0" smtClean="0">
                <a:cs typeface="Times New Roman" panose="02020603050405020304" pitchFamily="18" charset="0"/>
              </a:rPr>
              <a:t>ὑρίσκω </a:t>
            </a:r>
            <a:r>
              <a:rPr lang="en-US" dirty="0" smtClean="0">
                <a:cs typeface="Times New Roman" panose="02020603050405020304" pitchFamily="18" charset="0"/>
              </a:rPr>
              <a:t>      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4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5" autoUpdateAnimBg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/>
              <a:t>Ch. 4 -- Vocabulary</a:t>
            </a:r>
            <a:r>
              <a:rPr lang="en-US" sz="5400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7150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temple</a:t>
            </a: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ἱερόν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τό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People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λαός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sz="3200" dirty="0">
                <a:cs typeface="Times New Roman" panose="02020603050405020304" pitchFamily="18" charset="0"/>
              </a:rPr>
              <a:t>law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νόμος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2800" dirty="0">
                <a:cs typeface="Times New Roman" panose="02020603050405020304" pitchFamily="18" charset="0"/>
              </a:rPr>
              <a:t>house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οἶκος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as, about, how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ὡς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78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5 -- Vocabulary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8674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love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ἀγάπη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ης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truth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ἀλήθεια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sin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ἁμαρτία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kingdom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βασιλεία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writing, Scripture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γραφή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6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5" autoUpdateAnimBg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5 -- Vocabulary</a:t>
            </a:r>
            <a:r>
              <a:rPr lang="en-US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10200"/>
          </a:xfrm>
        </p:spPr>
        <p:txBody>
          <a:bodyPr/>
          <a:lstStyle/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raise up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ἐγείρω </a:t>
            </a:r>
            <a:r>
              <a:rPr lang="en-US" dirty="0" smtClean="0">
                <a:cs typeface="Times New Roman" panose="02020603050405020304" pitchFamily="18" charset="0"/>
              </a:rPr>
              <a:t>    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assembly, church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ἐκκλησία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work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ἔργον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τό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disciple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μαθητής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Hour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ὥρα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5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5" autoUpdateAnimBg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/>
              <a:t>Chapter 6 Vocabulary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305800" cy="48768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ἀπό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from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διά  </a:t>
            </a: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>
                <a:cs typeface="Times New Roman" panose="02020603050405020304" pitchFamily="18" charset="0"/>
              </a:rPr>
              <a:t>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through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διά </a:t>
            </a: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>
                <a:cs typeface="Times New Roman" panose="02020603050405020304" pitchFamily="18" charset="0"/>
              </a:rPr>
              <a:t>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 account of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εἰς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into </a:t>
            </a:r>
          </a:p>
        </p:txBody>
      </p:sp>
    </p:spTree>
    <p:extLst>
      <p:ext uri="{BB962C8B-B14F-4D97-AF65-F5344CB8AC3E}">
        <p14:creationId xmlns:p14="http://schemas.microsoft.com/office/powerpoint/2010/main" val="159522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/>
              <a:t>Chapter 6 Vocabulary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out of, from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ἐν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(Dat.)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in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on, over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>
                <a:cs typeface="Times New Roman" panose="02020603050405020304" pitchFamily="18" charset="0"/>
              </a:rPr>
              <a:t>Dat.)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on, at, against, on the basis of</a:t>
            </a:r>
          </a:p>
        </p:txBody>
      </p:sp>
    </p:spTree>
    <p:extLst>
      <p:ext uri="{BB962C8B-B14F-4D97-AF65-F5344CB8AC3E}">
        <p14:creationId xmlns:p14="http://schemas.microsoft.com/office/powerpoint/2010/main" val="318227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Chapter 6 Vocabulary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on, to, toward, against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κατά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down, against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κατά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according to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μετά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277752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b="1">
                <a:latin typeface="Times" pitchFamily="18" charset="0"/>
              </a:rPr>
              <a:t>Chapter 6 Vocabulary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μετά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after, behind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περί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about, concerning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περί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around, near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πρός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104018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Vocabulary -- Ch. 7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good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ἀγαθός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όν</a:t>
            </a:r>
            <a:r>
              <a:rPr lang="en-US" dirty="0" smtClean="0">
                <a:cs typeface="Times New Roman" panose="02020603050405020304" pitchFamily="18" charset="0"/>
              </a:rPr>
              <a:t> 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Holy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ἅγιος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1" indent="-342900"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righteous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δίκαιοις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n-US" dirty="0">
                <a:latin typeface="Greekth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7455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b="1"/>
              <a:t>Vocabulary – Ch. 7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am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εἰμί 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Jewish, a Jew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Ἰουδαῖος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Great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μέγας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μεγάλη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μέγα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61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5925"/>
            <a:ext cx="83820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anose="02020603050405020304" pitchFamily="18" charset="0"/>
              </a:rPr>
              <a:t>Present Middle/Passive Indicative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λύομαι</a:t>
            </a:r>
            <a:r>
              <a:rPr lang="en-US" altLang="en-US" dirty="0" smtClean="0">
                <a:cs typeface="Times New Roman" panose="02020603050405020304" pitchFamily="18" charset="0"/>
              </a:rPr>
              <a:t>,              </a:t>
            </a:r>
            <a:r>
              <a:rPr lang="el-GR" altLang="en-US" dirty="0" smtClean="0"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cs typeface="Times New Roman" panose="02020603050405020304" pitchFamily="18" charset="0"/>
              </a:rPr>
              <a:t> -</a:t>
            </a:r>
            <a:r>
              <a:rPr lang="el-GR" altLang="en-US" dirty="0" smtClean="0">
                <a:cs typeface="Times New Roman" panose="02020603050405020304" pitchFamily="18" charset="0"/>
              </a:rPr>
              <a:t>ομεθα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ῃ</a:t>
            </a:r>
            <a:r>
              <a:rPr lang="en-US" altLang="en-US" dirty="0" smtClean="0">
                <a:cs typeface="Times New Roman" panose="02020603050405020304" pitchFamily="18" charset="0"/>
              </a:rPr>
              <a:t>,     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εσθε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εται</a:t>
            </a:r>
            <a:r>
              <a:rPr lang="en-US" altLang="en-US" dirty="0" smtClean="0">
                <a:cs typeface="Times New Roman" panose="02020603050405020304" pitchFamily="18" charset="0"/>
              </a:rPr>
              <a:t>,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ονται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I am loosed/am being loosed</a:t>
            </a:r>
          </a:p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I loose myself/am loosing [for myself]</a:t>
            </a:r>
          </a:p>
        </p:txBody>
      </p:sp>
    </p:spTree>
    <p:extLst>
      <p:ext uri="{BB962C8B-B14F-4D97-AF65-F5344CB8AC3E}">
        <p14:creationId xmlns:p14="http://schemas.microsoft.com/office/powerpoint/2010/main" val="69834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b="1"/>
              <a:t>Vocabulary -- Ch. 7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dead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νεκρός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ά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όν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no, not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οὐ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οὐκ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οὐχ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first </a:t>
            </a:r>
          </a:p>
          <a:p>
            <a:pPr>
              <a:defRPr/>
            </a:pPr>
            <a:r>
              <a:rPr lang="el-GR" dirty="0">
                <a:cs typeface="Times New Roman" panose="02020603050405020304" pitchFamily="18" charset="0"/>
              </a:rPr>
              <a:t>π</a:t>
            </a:r>
            <a:r>
              <a:rPr lang="el-GR" dirty="0" smtClean="0">
                <a:cs typeface="Times New Roman" panose="02020603050405020304" pitchFamily="18" charset="0"/>
              </a:rPr>
              <a:t>ρῶτος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η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voice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φωνή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Greekth" pitchFamily="18" charset="0"/>
              </a:rPr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366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he/she/it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αὐτός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-ή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ό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land, earth, region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γῆ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I, we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ἐγώ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ἡμεῖς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day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ἡμέρα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that, so that</a:t>
            </a:r>
            <a:endParaRPr lang="en-US" sz="2800" b="1" dirty="0" smtClean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ὅτι </a:t>
            </a:r>
            <a:r>
              <a:rPr lang="en-US" b="1" dirty="0" smtClean="0">
                <a:cs typeface="Times New Roman" panose="02020603050405020304" pitchFamily="18" charset="0"/>
              </a:rPr>
              <a:t>   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Vocabulary</a:t>
            </a:r>
            <a:r>
              <a:rPr lang="el-GR" dirty="0" smtClean="0"/>
              <a:t> </a:t>
            </a:r>
            <a:r>
              <a:rPr lang="en-US" dirty="0" smtClean="0"/>
              <a:t>Ch. 8</a:t>
            </a:r>
          </a:p>
        </p:txBody>
      </p:sp>
    </p:spTree>
    <p:extLst>
      <p:ext uri="{BB962C8B-B14F-4D97-AF65-F5344CB8AC3E}">
        <p14:creationId xmlns:p14="http://schemas.microsoft.com/office/powerpoint/2010/main" val="41145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so, then, therefore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οὖν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n-US" sz="2000" dirty="0" smtClean="0">
                <a:cs typeface="Times New Roman" panose="02020603050405020304" pitchFamily="18" charset="0"/>
              </a:rPr>
              <a:t>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crowd</a:t>
            </a:r>
            <a:endParaRPr lang="en-US" sz="2400" b="1" dirty="0" smtClean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ὄχλος</a:t>
            </a:r>
            <a:r>
              <a:rPr lang="en-US" sz="2400" dirty="0" smtClean="0">
                <a:cs typeface="Times New Roman" panose="02020603050405020304" pitchFamily="18" charset="0"/>
              </a:rPr>
              <a:t>,  -</a:t>
            </a:r>
            <a:r>
              <a:rPr lang="el-GR" sz="2400" dirty="0" smtClean="0">
                <a:cs typeface="Times New Roman" panose="02020603050405020304" pitchFamily="18" charset="0"/>
              </a:rPr>
              <a:t>ου</a:t>
            </a:r>
            <a:r>
              <a:rPr lang="en-US" sz="2400" dirty="0" smtClean="0">
                <a:cs typeface="Times New Roman" panose="02020603050405020304" pitchFamily="18" charset="0"/>
              </a:rPr>
              <a:t>, </a:t>
            </a:r>
            <a:r>
              <a:rPr lang="el-GR" sz="2400" dirty="0" smtClean="0">
                <a:cs typeface="Times New Roman" panose="02020603050405020304" pitchFamily="18" charset="0"/>
              </a:rPr>
              <a:t>ὁ </a:t>
            </a:r>
            <a:r>
              <a:rPr lang="en-US" sz="2400" dirty="0" smtClean="0">
                <a:cs typeface="Times New Roman" panose="02020603050405020304" pitchFamily="18" charset="0"/>
              </a:rPr>
              <a:t>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from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παρά</a:t>
            </a:r>
            <a:r>
              <a:rPr lang="en-US" sz="2400" b="1" dirty="0" smtClean="0">
                <a:cs typeface="Times New Roman" panose="02020603050405020304" pitchFamily="18" charset="0"/>
              </a:rPr>
              <a:t>   (with Gen.)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beside, with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παρά</a:t>
            </a:r>
            <a:r>
              <a:rPr lang="en-US" sz="2400" b="1" dirty="0" smtClean="0">
                <a:cs typeface="Times New Roman" panose="02020603050405020304" pitchFamily="18" charset="0"/>
              </a:rPr>
              <a:t>   (with Dat.)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alongside, beside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παρά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(with Acc.)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458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96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you / you (</a:t>
            </a:r>
            <a:r>
              <a:rPr lang="en-US" b="1" dirty="0" err="1" smtClean="0">
                <a:cs typeface="Times New Roman" panose="02020603050405020304" pitchFamily="18" charset="0"/>
              </a:rPr>
              <a:t>pl</a:t>
            </a:r>
            <a:r>
              <a:rPr lang="en-US" b="1" dirty="0" smtClean="0"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σύ</a:t>
            </a:r>
            <a:r>
              <a:rPr lang="en-US" b="1" dirty="0" smtClean="0">
                <a:cs typeface="Times New Roman" panose="02020603050405020304" pitchFamily="18" charset="0"/>
              </a:rPr>
              <a:t>  /  </a:t>
            </a:r>
            <a:r>
              <a:rPr lang="el-GR" b="1" dirty="0" smtClean="0">
                <a:cs typeface="Times New Roman" panose="02020603050405020304" pitchFamily="18" charset="0"/>
              </a:rPr>
              <a:t>ὑμεῖς</a:t>
            </a:r>
            <a:r>
              <a:rPr lang="en-US" b="1" dirty="0" smtClean="0">
                <a:cs typeface="Times New Roman" panose="02020603050405020304" pitchFamily="18" charset="0"/>
              </a:rPr>
              <a:t>     </a:t>
            </a:r>
          </a:p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by, at the hands of </a:t>
            </a:r>
          </a:p>
          <a:p>
            <a:pPr lvl="1"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ὑπό</a:t>
            </a:r>
            <a:r>
              <a:rPr lang="el-GR" b="1" dirty="0" smtClean="0"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cs typeface="Times New Roman" panose="02020603050405020304" pitchFamily="18" charset="0"/>
              </a:rPr>
              <a:t>   (with Gen.)               </a:t>
            </a:r>
          </a:p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under, below</a:t>
            </a:r>
          </a:p>
          <a:p>
            <a:pPr lvl="1"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ὑπό</a:t>
            </a:r>
            <a:r>
              <a:rPr lang="el-GR" b="1" dirty="0" smtClean="0"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cs typeface="Times New Roman" panose="02020603050405020304" pitchFamily="18" charset="0"/>
              </a:rPr>
              <a:t>   (with Acc.)</a:t>
            </a:r>
          </a:p>
          <a:p>
            <a:pPr lvl="2"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56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676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Greekth" pitchFamily="18" charset="0"/>
              </a:rPr>
              <a:t> </a:t>
            </a:r>
            <a:r>
              <a:rPr lang="en-US" sz="2800" b="1" dirty="0" smtClean="0">
                <a:cs typeface="Times New Roman" panose="02020603050405020304" pitchFamily="18" charset="0"/>
              </a:rPr>
              <a:t>I answer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ἀποκρίνομαι</a:t>
            </a:r>
            <a:r>
              <a:rPr lang="en-US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send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ἀποστέλλω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throw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βάλλω 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become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γίνομαι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come in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εἰσέρχομαι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58902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I go out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ἐξέρχομαι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come/go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ἔρχομαι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wish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θέλω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thus, so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οὕτως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go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πορεύομαι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76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4512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life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ζωή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death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θάνατος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I judge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κρίνω</a:t>
            </a:r>
            <a:r>
              <a:rPr lang="el-GR" sz="2400" b="1" dirty="0" smtClean="0">
                <a:cs typeface="Times New Roman" panose="02020603050405020304" pitchFamily="18" charset="0"/>
              </a:rPr>
              <a:t> 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I remain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μένω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only, alone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μόνος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η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86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94517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now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νῦν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and not,  nor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οὐδέ</a:t>
            </a:r>
            <a:r>
              <a:rPr lang="el-GR" sz="2400" b="1" dirty="0" smtClean="0"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Paul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Παῦλος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save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σῴζω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then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τότε</a:t>
            </a:r>
            <a:r>
              <a:rPr lang="el-GR" sz="2400" b="1" dirty="0" smtClean="0"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97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7830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11 Vocabulary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ἀπέρχομαι</a:t>
            </a:r>
            <a:r>
              <a:rPr lang="en-US" dirty="0" smtClean="0">
                <a:cs typeface="Times New Roman" panose="02020603050405020304" pitchFamily="18" charset="0"/>
              </a:rPr>
              <a:t>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I go away, leave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ἐκεῖνος</a:t>
            </a:r>
            <a:r>
              <a:rPr lang="en-US" dirty="0" smtClean="0">
                <a:cs typeface="Times New Roman" panose="02020603050405020304" pitchFamily="18" charset="0"/>
              </a:rPr>
              <a:t>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that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Ἰουδαῖος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Jewish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καθώς</a:t>
            </a:r>
            <a:r>
              <a:rPr lang="en-US" dirty="0" smtClean="0">
                <a:cs typeface="Times New Roman" panose="02020603050405020304" pitchFamily="18" charset="0"/>
              </a:rPr>
              <a:t>  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as, just as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796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11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ἥ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ὅ</a:t>
            </a:r>
            <a:r>
              <a:rPr lang="en-US" dirty="0" smtClean="0">
                <a:cs typeface="Times New Roman" panose="02020603050405020304" pitchFamily="18" charset="0"/>
              </a:rPr>
              <a:t>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who, which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ὅταν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when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πάλιν 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again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οὗτος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αὗτη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τοῦτο</a:t>
            </a:r>
            <a:r>
              <a:rPr 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this </a:t>
            </a:r>
          </a:p>
        </p:txBody>
      </p:sp>
    </p:spTree>
    <p:extLst>
      <p:ext uri="{BB962C8B-B14F-4D97-AF65-F5344CB8AC3E}">
        <p14:creationId xmlns:p14="http://schemas.microsoft.com/office/powerpoint/2010/main" val="310465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Shape of the Future in Greek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λύσω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  <a:r>
              <a:rPr lang="el-GR" dirty="0" smtClean="0">
                <a:cs typeface="Times New Roman" panose="02020603050405020304" pitchFamily="18" charset="0"/>
              </a:rPr>
              <a:t>λύσομεν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sz="2400" b="1" dirty="0" smtClean="0">
                <a:cs typeface="Times New Roman" panose="02020603050405020304" pitchFamily="18" charset="0"/>
              </a:rPr>
              <a:t>I will loose                         We will loose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λύσεις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      </a:t>
            </a:r>
            <a:r>
              <a:rPr lang="el-GR" dirty="0" smtClean="0">
                <a:cs typeface="Times New Roman" panose="02020603050405020304" pitchFamily="18" charset="0"/>
              </a:rPr>
              <a:t>λύσετε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sz="2400" b="1" dirty="0" smtClean="0">
                <a:cs typeface="Times New Roman" panose="02020603050405020304" pitchFamily="18" charset="0"/>
              </a:rPr>
              <a:t>You will loose                    You all will loose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λύσει 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  <a:r>
              <a:rPr lang="el-GR" dirty="0" smtClean="0">
                <a:cs typeface="Times New Roman" panose="02020603050405020304" pitchFamily="18" charset="0"/>
              </a:rPr>
              <a:t>λύσουσι(ν)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sz="2400" b="1" dirty="0" smtClean="0">
                <a:cs typeface="Times New Roman" panose="02020603050405020304" pitchFamily="18" charset="0"/>
              </a:rPr>
              <a:t>S/he/it will loose                They will loose</a:t>
            </a:r>
          </a:p>
          <a:p>
            <a:pPr eaLnBrk="1" hangingPunct="1"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Chant this one</a:t>
            </a:r>
          </a:p>
        </p:txBody>
      </p:sp>
    </p:spTree>
    <p:extLst>
      <p:ext uri="{BB962C8B-B14F-4D97-AF65-F5344CB8AC3E}">
        <p14:creationId xmlns:p14="http://schemas.microsoft.com/office/powerpoint/2010/main" val="248710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Chapter 11 Vocabulary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Πέτρος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Peter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ὑπέρ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	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for, about (gen.)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above, beyond (acc.)</a:t>
            </a:r>
          </a:p>
        </p:txBody>
      </p:sp>
    </p:spTree>
    <p:extLst>
      <p:ext uri="{BB962C8B-B14F-4D97-AF65-F5344CB8AC3E}">
        <p14:creationId xmlns:p14="http://schemas.microsoft.com/office/powerpoint/2010/main" val="386748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Chapter 11 Vocabulary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ὑπέρ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	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for, about (gen.)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above, beyond (acc.)</a:t>
            </a:r>
          </a:p>
        </p:txBody>
      </p:sp>
    </p:spTree>
    <p:extLst>
      <p:ext uri="{BB962C8B-B14F-4D97-AF65-F5344CB8AC3E}">
        <p14:creationId xmlns:p14="http://schemas.microsoft.com/office/powerpoint/2010/main" val="351415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ἀποθνῄσκω</a:t>
            </a:r>
            <a:r>
              <a:rPr lang="en-US" dirty="0" smtClean="0">
                <a:cs typeface="Times New Roman" panose="02020603050405020304" pitchFamily="18" charset="0"/>
              </a:rPr>
              <a:t>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I die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ἐκεῖ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there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ἕως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until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ἰδού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behold </a:t>
            </a:r>
          </a:p>
        </p:txBody>
      </p:sp>
    </p:spTree>
    <p:extLst>
      <p:ext uri="{BB962C8B-B14F-4D97-AF65-F5344CB8AC3E}">
        <p14:creationId xmlns:p14="http://schemas.microsoft.com/office/powerpoint/2010/main" val="142768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ἵνα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	in </a:t>
            </a:r>
            <a:r>
              <a:rPr lang="en-US" dirty="0">
                <a:cs typeface="Times New Roman" panose="02020603050405020304" pitchFamily="18" charset="0"/>
              </a:rPr>
              <a:t>order that, that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Ἰωάννης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John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μέν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on the one hand, indeed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ὅλος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η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whole, entire </a:t>
            </a:r>
          </a:p>
        </p:txBody>
      </p:sp>
    </p:spTree>
    <p:extLst>
      <p:ext uri="{BB962C8B-B14F-4D97-AF65-F5344CB8AC3E}">
        <p14:creationId xmlns:p14="http://schemas.microsoft.com/office/powerpoint/2010/main" val="406867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ὅτε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when </a:t>
            </a:r>
            <a:endParaRPr lang="en-US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σύν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with </a:t>
            </a:r>
            <a:endParaRPr lang="en-US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24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13  Vocabulary</a:t>
            </a:r>
            <a:r>
              <a:rPr lang="en-US" smtClean="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ἀνήρ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ἀνδρός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man, husband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βασιλεύς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ἐως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king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δύναμις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εως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power, miracle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ὄνομα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ματος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τό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name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πᾶς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πᾶσα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πᾶν</a:t>
            </a:r>
            <a:r>
              <a:rPr lang="en-US" dirty="0" smtClean="0">
                <a:cs typeface="Times New Roman" panose="02020603050405020304" pitchFamily="18" charset="0"/>
              </a:rPr>
              <a:t>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each, every, all</a:t>
            </a:r>
          </a:p>
        </p:txBody>
      </p:sp>
    </p:spTree>
    <p:extLst>
      <p:ext uri="{BB962C8B-B14F-4D97-AF65-F5344CB8AC3E}">
        <p14:creationId xmlns:p14="http://schemas.microsoft.com/office/powerpoint/2010/main" val="370356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5" autoUpdateAnimBg="0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13  Vocabulary </a:t>
            </a:r>
            <a:r>
              <a:rPr lang="en-US" smtClean="0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πατήρ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πατρός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father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πιστις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πίστεως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faith, belief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πνεῦμα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ατος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τό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spirit, wind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σάρξ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σαρκός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flesh, body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ιτος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grace, kindness</a:t>
            </a:r>
          </a:p>
        </p:txBody>
      </p:sp>
    </p:spTree>
    <p:extLst>
      <p:ext uri="{BB962C8B-B14F-4D97-AF65-F5344CB8AC3E}">
        <p14:creationId xmlns:p14="http://schemas.microsoft.com/office/powerpoint/2010/main" val="196638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5" autoUpdateAnimBg="0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467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14  Vocabulary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61722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αἷμα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ματος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τό</a:t>
            </a: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blood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αἴρω  </a:t>
            </a:r>
            <a:r>
              <a:rPr lang="en-US" altLang="en-US" dirty="0" smtClean="0">
                <a:cs typeface="Times New Roman" panose="02020603050405020304" pitchFamily="18" charset="0"/>
              </a:rPr>
              <a:t>  		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I raise,  take up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διδάσκω  </a:t>
            </a:r>
            <a:r>
              <a:rPr lang="en-US" altLang="en-US" dirty="0" smtClean="0">
                <a:cs typeface="Times New Roman" panose="02020603050405020304" pitchFamily="18" charset="0"/>
              </a:rPr>
              <a:t>  	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I teach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ἴδιος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ον</a:t>
            </a:r>
            <a:r>
              <a:rPr lang="en-US" alt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one's own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καλός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ή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όν</a:t>
            </a:r>
            <a:r>
              <a:rPr lang="en-US" alt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good </a:t>
            </a:r>
          </a:p>
        </p:txBody>
      </p:sp>
    </p:spTree>
    <p:extLst>
      <p:ext uri="{BB962C8B-B14F-4D97-AF65-F5344CB8AC3E}">
        <p14:creationId xmlns:p14="http://schemas.microsoft.com/office/powerpoint/2010/main" val="322137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4" autoUpdateAnimBg="0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14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μέλλω</a:t>
            </a:r>
            <a:r>
              <a:rPr lang="en-US" altLang="en-US" dirty="0" smtClean="0">
                <a:cs typeface="Times New Roman" panose="02020603050405020304" pitchFamily="18" charset="0"/>
              </a:rPr>
              <a:t>  			  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I am about to, intend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ὁδός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οῦ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ἡ</a:t>
            </a:r>
            <a:r>
              <a:rPr lang="en-US" altLang="en-US" dirty="0" smtClean="0">
                <a:cs typeface="Times New Roman" panose="02020603050405020304" pitchFamily="18" charset="0"/>
              </a:rPr>
              <a:t>   	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way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πολύς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πολλή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πολύ</a:t>
            </a:r>
            <a:r>
              <a:rPr lang="en-US" alt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much, many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σῶμα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ματος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τό</a:t>
            </a:r>
            <a:r>
              <a:rPr lang="en-US" altLang="en-US" dirty="0" smtClean="0">
                <a:cs typeface="Times New Roman" panose="02020603050405020304" pitchFamily="18" charset="0"/>
              </a:rPr>
              <a:t>    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body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ψυχή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ῆς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ἡ</a:t>
            </a:r>
            <a:r>
              <a:rPr lang="en-US" altLang="en-US" dirty="0" smtClean="0">
                <a:cs typeface="Times New Roman" panose="02020603050405020304" pitchFamily="18" charset="0"/>
              </a:rPr>
              <a:t>    	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soul, life </a:t>
            </a:r>
          </a:p>
        </p:txBody>
      </p:sp>
    </p:spTree>
    <p:extLst>
      <p:ext uri="{BB962C8B-B14F-4D97-AF65-F5344CB8AC3E}">
        <p14:creationId xmlns:p14="http://schemas.microsoft.com/office/powerpoint/2010/main" val="69388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4" autoUpdateAnimBg="0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2725"/>
            <a:ext cx="7772400" cy="701675"/>
          </a:xfrm>
        </p:spPr>
        <p:txBody>
          <a:bodyPr/>
          <a:lstStyle/>
          <a:p>
            <a:pPr>
              <a:defRPr/>
            </a:pPr>
            <a:r>
              <a:rPr lang="en-US" altLang="en-US" sz="4000" b="1" smtClean="0"/>
              <a:t> Chapter 15  Vocabulary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ἄλλος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η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ο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other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ἄρτος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ου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ὁ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bread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δεῖ 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it is necessary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ἐξουσία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ας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4000" dirty="0">
                <a:cs typeface="Times New Roman" panose="02020603050405020304" pitchFamily="18" charset="0"/>
              </a:rPr>
              <a:t>ἡ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authority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ἕτερος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α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ον</a:t>
            </a:r>
            <a:endParaRPr lang="en-US" altLang="en-US" sz="36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different </a:t>
            </a:r>
          </a:p>
        </p:txBody>
      </p:sp>
    </p:spTree>
    <p:extLst>
      <p:ext uri="{BB962C8B-B14F-4D97-AF65-F5344CB8AC3E}">
        <p14:creationId xmlns:p14="http://schemas.microsoft.com/office/powerpoint/2010/main" val="113737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Future Middle Paradigm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itchFamily="18" charset="0"/>
              </a:rPr>
              <a:t>λύσομαι    </a:t>
            </a:r>
            <a:r>
              <a:rPr lang="en-US" altLang="en-US" dirty="0" smtClean="0">
                <a:cs typeface="Times New Roman" pitchFamily="18" charset="0"/>
              </a:rPr>
              <a:t>                 	          -</a:t>
            </a:r>
            <a:r>
              <a:rPr lang="el-GR" altLang="en-US" dirty="0" smtClean="0">
                <a:cs typeface="Times New Roman" pitchFamily="18" charset="0"/>
              </a:rPr>
              <a:t>όμεθα</a:t>
            </a:r>
            <a:r>
              <a:rPr lang="en-US" altLang="en-US" dirty="0" smtClean="0">
                <a:cs typeface="Times New Roman" pitchFamily="18" charset="0"/>
              </a:rPr>
              <a:t/>
            </a:r>
            <a:br>
              <a:rPr lang="en-US" altLang="en-US" dirty="0" smtClean="0">
                <a:cs typeface="Times New Roman" pitchFamily="18" charset="0"/>
              </a:rPr>
            </a:br>
            <a:r>
              <a:rPr lang="en-US" altLang="en-US" sz="2400" dirty="0" smtClean="0">
                <a:cs typeface="Times New Roman" pitchFamily="18" charset="0"/>
              </a:rPr>
              <a:t>              </a:t>
            </a:r>
            <a:r>
              <a:rPr lang="en-US" altLang="en-US" dirty="0" smtClean="0">
                <a:cs typeface="Times New Roman" pitchFamily="18" charset="0"/>
              </a:rPr>
              <a:t>-</a:t>
            </a:r>
            <a:r>
              <a:rPr lang="el-GR" altLang="en-US" dirty="0" smtClean="0">
                <a:cs typeface="Times New Roman" pitchFamily="18" charset="0"/>
              </a:rPr>
              <a:t>ῃ </a:t>
            </a:r>
            <a:r>
              <a:rPr lang="en-US" altLang="en-US" sz="4000" dirty="0" smtClean="0">
                <a:cs typeface="Times New Roman" pitchFamily="18" charset="0"/>
              </a:rPr>
              <a:t>                            </a:t>
            </a:r>
            <a:r>
              <a:rPr lang="en-US" altLang="en-US" dirty="0" smtClean="0">
                <a:cs typeface="Times New Roman" pitchFamily="18" charset="0"/>
              </a:rPr>
              <a:t>	  -</a:t>
            </a:r>
            <a:r>
              <a:rPr lang="el-GR" altLang="en-US" dirty="0" smtClean="0">
                <a:cs typeface="Times New Roman" pitchFamily="18" charset="0"/>
              </a:rPr>
              <a:t>εσθε</a:t>
            </a:r>
            <a:r>
              <a:rPr lang="en-US" altLang="en-US" dirty="0" smtClean="0">
                <a:cs typeface="Times New Roman" pitchFamily="18" charset="0"/>
              </a:rPr>
              <a:t/>
            </a:r>
            <a:br>
              <a:rPr lang="en-US" altLang="en-US" dirty="0" smtClean="0">
                <a:cs typeface="Times New Roman" pitchFamily="18" charset="0"/>
              </a:rPr>
            </a:br>
            <a:r>
              <a:rPr lang="en-US" altLang="en-US" sz="2400" dirty="0" smtClean="0">
                <a:cs typeface="Times New Roman" pitchFamily="18" charset="0"/>
              </a:rPr>
              <a:t>              </a:t>
            </a:r>
            <a:r>
              <a:rPr lang="en-US" altLang="en-US" dirty="0" smtClean="0">
                <a:cs typeface="Times New Roman" pitchFamily="18" charset="0"/>
              </a:rPr>
              <a:t>-</a:t>
            </a:r>
            <a:r>
              <a:rPr lang="el-GR" altLang="en-US" dirty="0" smtClean="0">
                <a:cs typeface="Times New Roman" pitchFamily="18" charset="0"/>
              </a:rPr>
              <a:t>εται</a:t>
            </a:r>
            <a:r>
              <a:rPr lang="en-US" altLang="en-US" sz="4000" dirty="0" smtClean="0">
                <a:cs typeface="Times New Roman" pitchFamily="18" charset="0"/>
              </a:rPr>
              <a:t>                 </a:t>
            </a:r>
            <a:r>
              <a:rPr lang="en-US" altLang="en-US" dirty="0" smtClean="0">
                <a:cs typeface="Times New Roman" pitchFamily="18" charset="0"/>
              </a:rPr>
              <a:t>		  -</a:t>
            </a:r>
            <a:r>
              <a:rPr lang="el-GR" altLang="en-US" dirty="0" smtClean="0">
                <a:cs typeface="Times New Roman" pitchFamily="18" charset="0"/>
              </a:rPr>
              <a:t>ονται</a:t>
            </a:r>
            <a:endParaRPr lang="en-US" altLang="en-US" dirty="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2400" b="1" dirty="0" smtClean="0"/>
              <a:t>I will loose (for myself)                 We will loose (for ourselves)</a:t>
            </a:r>
            <a:r>
              <a:rPr lang="en-US" altLang="en-US" dirty="0" smtClean="0">
                <a:latin typeface="Greekth" pitchFamily="18" charset="0"/>
              </a:rPr>
              <a:t> …</a:t>
            </a:r>
            <a:br>
              <a:rPr lang="en-US" altLang="en-US" dirty="0" smtClean="0">
                <a:latin typeface="Greekth" pitchFamily="18" charset="0"/>
              </a:rPr>
            </a:br>
            <a:r>
              <a:rPr lang="en-US" altLang="en-US" sz="24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918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b="1" smtClean="0"/>
              <a:t>Chapter 15  </a:t>
            </a:r>
            <a:r>
              <a:rPr lang="en-US" altLang="en-US" sz="4000" b="1" smtClean="0"/>
              <a:t>Vocabulary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447800"/>
            <a:ext cx="7769225" cy="50276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ἔτι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yet, still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ὀφθαλμός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οῦ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ὁ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eye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τέκνον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ου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τό</a:t>
            </a:r>
            <a:endParaRPr lang="en-US" altLang="en-US" sz="3600" dirty="0" smtClean="0"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child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τόπος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ου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ὁ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place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φῶς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φωτός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τό 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light 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3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5" autoUpdateAnimBg="0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2725"/>
            <a:ext cx="7772400" cy="701675"/>
          </a:xfrm>
        </p:spPr>
        <p:txBody>
          <a:bodyPr/>
          <a:lstStyle/>
          <a:p>
            <a:pPr>
              <a:defRPr/>
            </a:pPr>
            <a:r>
              <a:rPr lang="en-US" altLang="en-US" sz="4000" b="1" dirty="0" smtClean="0"/>
              <a:t> Chapter 1</a:t>
            </a:r>
            <a:r>
              <a:rPr lang="el-GR" altLang="en-US" sz="4000" b="1" dirty="0" smtClean="0"/>
              <a:t>6</a:t>
            </a:r>
            <a:r>
              <a:rPr lang="en-US" altLang="en-US" sz="4000" b="1" dirty="0" smtClean="0"/>
              <a:t>  Vocabulary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αἰων, -ῶνος, ὁ 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Age, eternity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ἀλλήλων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one another 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smtClean="0">
                <a:latin typeface="+mj-lt"/>
                <a:cs typeface="Times New Roman" panose="02020603050405020304" pitchFamily="18" charset="0"/>
              </a:rPr>
              <a:t>ἀρχιερεύς</a:t>
            </a: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, -έως, ὁ 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High priest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γυνή</a:t>
            </a:r>
            <a:r>
              <a:rPr lang="en-US" altLang="en-US" sz="4000" dirty="0" smtClean="0">
                <a:latin typeface="+mj-lt"/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αικός</a:t>
            </a:r>
            <a:r>
              <a:rPr lang="en-US" altLang="en-US" sz="40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4000" dirty="0">
                <a:latin typeface="+mj-lt"/>
                <a:cs typeface="Times New Roman" panose="02020603050405020304" pitchFamily="18" charset="0"/>
              </a:rPr>
              <a:t>ἡ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woman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δύναμαι</a:t>
            </a:r>
            <a:endParaRPr lang="en-US" altLang="en-US" sz="36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I can, am able </a:t>
            </a:r>
          </a:p>
        </p:txBody>
      </p:sp>
    </p:spTree>
    <p:extLst>
      <p:ext uri="{BB962C8B-B14F-4D97-AF65-F5344CB8AC3E}">
        <p14:creationId xmlns:p14="http://schemas.microsoft.com/office/powerpoint/2010/main" val="312227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5" autoUpdateAnimBg="0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Chapter 16  </a:t>
            </a:r>
            <a:r>
              <a:rPr lang="en-US" altLang="en-US" sz="4000" b="1" dirty="0" smtClean="0"/>
              <a:t>Vocabulary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447800"/>
            <a:ext cx="7769225" cy="50276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ἔθνος, -ους, τό 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nation  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ὅσος, -η, -ον 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as great as </a:t>
            </a:r>
            <a:r>
              <a:rPr lang="en-US" altLang="en-US" sz="2800" dirty="0" smtClean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πόλις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εως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ἡ </a:t>
            </a:r>
            <a:endParaRPr lang="en-US" altLang="en-US" sz="36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city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τέ   </a:t>
            </a:r>
            <a:endParaRPr lang="en-US" altLang="en-US" sz="36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And, and so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χείρ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χειρός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ἡ  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hand </a:t>
            </a:r>
            <a:r>
              <a:rPr lang="en-US" altLang="en-US" sz="28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en-US" altLang="en-US" dirty="0" smtClean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35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5" autoUpdateAnimBg="0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17 Vocabulary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εἰ </a:t>
            </a:r>
            <a:r>
              <a:rPr lang="en-US" dirty="0" smtClean="0">
                <a:latin typeface="+mj-lt"/>
              </a:rPr>
              <a:t>   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if, that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ἐσθίω </a:t>
            </a:r>
            <a:r>
              <a:rPr lang="en-US" dirty="0" smtClean="0">
                <a:latin typeface="+mj-lt"/>
              </a:rPr>
              <a:t>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eat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ζάω  </a:t>
            </a:r>
            <a:r>
              <a:rPr lang="en-US" dirty="0" smtClean="0">
                <a:latin typeface="+mj-lt"/>
              </a:rPr>
              <a:t>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live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ζητέω  </a:t>
            </a:r>
            <a:r>
              <a:rPr lang="en-US" dirty="0" smtClean="0">
                <a:latin typeface="+mj-lt"/>
              </a:rPr>
              <a:t>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seek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ἤ </a:t>
            </a:r>
            <a:r>
              <a:rPr lang="en-US" dirty="0" smtClean="0">
                <a:latin typeface="+mj-lt"/>
              </a:rPr>
              <a:t>  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or, either </a:t>
            </a:r>
          </a:p>
        </p:txBody>
      </p:sp>
    </p:spTree>
    <p:extLst>
      <p:ext uri="{BB962C8B-B14F-4D97-AF65-F5344CB8AC3E}">
        <p14:creationId xmlns:p14="http://schemas.microsoft.com/office/powerpoint/2010/main" val="52171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4" autoUpdateAnimBg="0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17 Vocabulary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καλέω    </a:t>
            </a:r>
            <a:r>
              <a:rPr lang="en-US" dirty="0" smtClean="0">
                <a:latin typeface="+mj-lt"/>
              </a:rPr>
              <a:t>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call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λαλέω   </a:t>
            </a:r>
            <a:r>
              <a:rPr lang="en-US" dirty="0" smtClean="0">
                <a:latin typeface="+mj-lt"/>
              </a:rPr>
              <a:t>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speak, say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παρακαλέω  </a:t>
            </a:r>
            <a:r>
              <a:rPr lang="en-US" dirty="0" smtClean="0">
                <a:latin typeface="+mj-lt"/>
              </a:rPr>
              <a:t>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urge, exhort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πληρόω  </a:t>
            </a:r>
            <a:r>
              <a:rPr lang="en-US" dirty="0" smtClean="0">
                <a:latin typeface="+mj-lt"/>
              </a:rPr>
              <a:t>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fill, complete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ποιέω   </a:t>
            </a:r>
            <a:r>
              <a:rPr lang="en-US" dirty="0" smtClean="0">
                <a:latin typeface="+mj-lt"/>
              </a:rPr>
              <a:t>  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do, make </a:t>
            </a:r>
          </a:p>
          <a:p>
            <a:pPr eaLnBrk="1" hangingPunct="1"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6806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4" autoUpdateAnimBg="0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5943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18 Vocabulary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45720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genna&lt;w  </a:t>
            </a:r>
          </a:p>
          <a:p>
            <a:pPr eaLnBrk="1" hangingPunct="1">
              <a:defRPr/>
            </a:pPr>
            <a:r>
              <a:rPr lang="en-US" b="1" smtClean="0"/>
              <a:t>        I beget  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dikaiosu&lt;nh,  -hj,  h[  </a:t>
            </a:r>
          </a:p>
          <a:p>
            <a:pPr eaLnBrk="1" hangingPunct="1">
              <a:defRPr/>
            </a:pPr>
            <a:r>
              <a:rPr lang="en-US" b="1" smtClean="0"/>
              <a:t>        righteousness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e]a&lt;n  </a:t>
            </a:r>
          </a:p>
          <a:p>
            <a:pPr eaLnBrk="1" hangingPunct="1">
              <a:defRPr/>
            </a:pPr>
            <a:r>
              <a:rPr lang="en-US" b="1" smtClean="0"/>
              <a:t>        if, when  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ei]rh&lt;nh,  -hj,  h[   </a:t>
            </a:r>
          </a:p>
          <a:p>
            <a:pPr eaLnBrk="1" hangingPunct="1">
              <a:defRPr/>
            </a:pPr>
            <a:r>
              <a:rPr lang="en-US" b="1" smtClean="0"/>
              <a:t>       peace  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oi#da  </a:t>
            </a:r>
          </a:p>
          <a:p>
            <a:pPr eaLnBrk="1" hangingPunct="1">
              <a:defRPr/>
            </a:pPr>
            <a:r>
              <a:rPr lang="en-US" b="1" smtClean="0"/>
              <a:t>       I know  </a:t>
            </a:r>
          </a:p>
        </p:txBody>
      </p:sp>
    </p:spTree>
    <p:extLst>
      <p:ext uri="{BB962C8B-B14F-4D97-AF65-F5344CB8AC3E}">
        <p14:creationId xmlns:p14="http://schemas.microsoft.com/office/powerpoint/2010/main" val="316356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6248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18 Vocabulary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45720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Greekth" pitchFamily="18" charset="0"/>
              </a:rPr>
              <a:t>oi]</a:t>
            </a:r>
            <a:r>
              <a:rPr lang="en-US" dirty="0" err="1" smtClean="0">
                <a:latin typeface="Greekth" pitchFamily="18" charset="0"/>
              </a:rPr>
              <a:t>ki</a:t>
            </a:r>
            <a:r>
              <a:rPr lang="en-US" dirty="0" smtClean="0">
                <a:latin typeface="Greekth" pitchFamily="18" charset="0"/>
              </a:rPr>
              <a:t>&lt;a,  -</a:t>
            </a:r>
            <a:r>
              <a:rPr lang="en-US" dirty="0" err="1" smtClean="0">
                <a:latin typeface="Greekth" pitchFamily="18" charset="0"/>
              </a:rPr>
              <a:t>aj</a:t>
            </a:r>
            <a:r>
              <a:rPr lang="en-US" dirty="0" smtClean="0">
                <a:latin typeface="Greekth" pitchFamily="18" charset="0"/>
              </a:rPr>
              <a:t>,  h[   </a:t>
            </a:r>
          </a:p>
          <a:p>
            <a:pPr eaLnBrk="1" hangingPunct="1">
              <a:defRPr/>
            </a:pPr>
            <a:r>
              <a:rPr lang="en-US" b="1" dirty="0" smtClean="0"/>
              <a:t>       house  </a:t>
            </a:r>
          </a:p>
          <a:p>
            <a:pPr eaLnBrk="1" hangingPunct="1">
              <a:defRPr/>
            </a:pPr>
            <a:r>
              <a:rPr lang="en-US" dirty="0" smtClean="0">
                <a:latin typeface="Greekth" pitchFamily="18" charset="0"/>
              </a:rPr>
              <a:t>o[</a:t>
            </a:r>
            <a:r>
              <a:rPr lang="en-US" dirty="0" err="1" smtClean="0">
                <a:latin typeface="Greekth" pitchFamily="18" charset="0"/>
              </a:rPr>
              <a:t>ra</a:t>
            </a:r>
            <a:r>
              <a:rPr lang="en-US" dirty="0" smtClean="0">
                <a:latin typeface="Greekth" pitchFamily="18" charset="0"/>
              </a:rPr>
              <a:t>&lt;w  </a:t>
            </a:r>
          </a:p>
          <a:p>
            <a:pPr eaLnBrk="1" hangingPunct="1">
              <a:defRPr/>
            </a:pPr>
            <a:r>
              <a:rPr lang="en-US" b="1" dirty="0" smtClean="0"/>
              <a:t>       I see  </a:t>
            </a:r>
          </a:p>
          <a:p>
            <a:pPr eaLnBrk="1" hangingPunct="1">
              <a:defRPr/>
            </a:pPr>
            <a:r>
              <a:rPr lang="en-US" dirty="0" err="1" smtClean="0">
                <a:latin typeface="Greekth" pitchFamily="18" charset="0"/>
              </a:rPr>
              <a:t>peripate</a:t>
            </a:r>
            <a:r>
              <a:rPr lang="en-US" dirty="0" smtClean="0">
                <a:latin typeface="Greekth" pitchFamily="18" charset="0"/>
              </a:rPr>
              <a:t>&lt;w  </a:t>
            </a:r>
          </a:p>
          <a:p>
            <a:pPr eaLnBrk="1" hangingPunct="1">
              <a:defRPr/>
            </a:pPr>
            <a:r>
              <a:rPr lang="en-US" b="1" dirty="0" smtClean="0"/>
              <a:t>       I walk 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n-US" dirty="0" err="1" smtClean="0">
                <a:latin typeface="Greekth" pitchFamily="18" charset="0"/>
              </a:rPr>
              <a:t>pw?j</a:t>
            </a:r>
            <a:r>
              <a:rPr lang="en-US" dirty="0" smtClean="0">
                <a:latin typeface="Greekth" pitchFamily="18" charset="0"/>
              </a:rPr>
              <a:t>   </a:t>
            </a:r>
          </a:p>
          <a:p>
            <a:pPr eaLnBrk="1" hangingPunct="1">
              <a:defRPr/>
            </a:pPr>
            <a:r>
              <a:rPr lang="en-US" b="1" dirty="0" smtClean="0"/>
              <a:t>       how?  </a:t>
            </a:r>
          </a:p>
          <a:p>
            <a:pPr eaLnBrk="1" hangingPunct="1">
              <a:defRPr/>
            </a:pPr>
            <a:r>
              <a:rPr lang="en-US" dirty="0" err="1" smtClean="0">
                <a:latin typeface="Greekth" pitchFamily="18" charset="0"/>
              </a:rPr>
              <a:t>fobe</a:t>
            </a:r>
            <a:r>
              <a:rPr lang="en-US" dirty="0" smtClean="0">
                <a:latin typeface="Greekth" pitchFamily="18" charset="0"/>
              </a:rPr>
              <a:t>&lt;</a:t>
            </a:r>
            <a:r>
              <a:rPr lang="en-US" dirty="0" err="1" smtClean="0">
                <a:latin typeface="Greekth" pitchFamily="18" charset="0"/>
              </a:rPr>
              <a:t>omai</a:t>
            </a:r>
            <a:r>
              <a:rPr lang="en-US" dirty="0" smtClean="0">
                <a:latin typeface="Greekth" pitchFamily="18" charset="0"/>
              </a:rPr>
              <a:t>  </a:t>
            </a:r>
          </a:p>
          <a:p>
            <a:pPr eaLnBrk="1" hangingPunct="1">
              <a:defRPr/>
            </a:pPr>
            <a:r>
              <a:rPr lang="en-US" b="1" dirty="0" smtClean="0"/>
              <a:t>       I fear </a:t>
            </a: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944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6324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19 Vocabulary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ἀκολουθέω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follow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ἐνώπιον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before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θάλασσα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ης</a:t>
            </a:r>
            <a:r>
              <a:rPr lang="en-US" dirty="0" smtClean="0">
                <a:latin typeface="+mj-lt"/>
              </a:rPr>
              <a:t>, </a:t>
            </a:r>
            <a:r>
              <a:rPr lang="el-GR" dirty="0" smtClean="0">
                <a:latin typeface="+mj-lt"/>
              </a:rPr>
              <a:t>ἡ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sea,  lake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κάθημαι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sit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καιρός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οῦ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ὁ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time </a:t>
            </a:r>
          </a:p>
        </p:txBody>
      </p:sp>
    </p:spTree>
    <p:extLst>
      <p:ext uri="{BB962C8B-B14F-4D97-AF65-F5344CB8AC3E}">
        <p14:creationId xmlns:p14="http://schemas.microsoft.com/office/powerpoint/2010/main" val="138089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6096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19 Vocabulary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οὔτε 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and not, nor, neither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πίπτω 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fall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πούς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ποδός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ὁ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foot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προσέρχομαι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come/go to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προσεύχομαι 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pray </a:t>
            </a:r>
          </a:p>
        </p:txBody>
      </p:sp>
    </p:spTree>
    <p:extLst>
      <p:ext uri="{BB962C8B-B14F-4D97-AF65-F5344CB8AC3E}">
        <p14:creationId xmlns:p14="http://schemas.microsoft.com/office/powerpoint/2010/main" val="385700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5794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latin typeface="Times" pitchFamily="18" charset="0"/>
              </a:rPr>
              <a:t>Demonstrative and Relative Pronouns Summary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ἐκεῖνος</a:t>
            </a:r>
            <a:r>
              <a:rPr lang="en-US" dirty="0" smtClean="0">
                <a:cs typeface="Times New Roman" panose="02020603050405020304" pitchFamily="18" charset="0"/>
              </a:rPr>
              <a:t>,      </a:t>
            </a:r>
            <a:r>
              <a:rPr lang="el-GR" dirty="0" smtClean="0">
                <a:cs typeface="Times New Roman" panose="02020603050405020304" pitchFamily="18" charset="0"/>
              </a:rPr>
              <a:t>ἐκείνη</a:t>
            </a:r>
            <a:r>
              <a:rPr lang="en-US" dirty="0" smtClean="0">
                <a:cs typeface="Times New Roman" panose="02020603050405020304" pitchFamily="18" charset="0"/>
              </a:rPr>
              <a:t>,        </a:t>
            </a:r>
            <a:r>
              <a:rPr lang="el-GR" dirty="0" smtClean="0">
                <a:cs typeface="Times New Roman" panose="02020603050405020304" pitchFamily="18" charset="0"/>
              </a:rPr>
              <a:t>ἐκεῖνο</a:t>
            </a:r>
            <a:r>
              <a:rPr lang="en-US" dirty="0" smtClean="0">
                <a:cs typeface="Times New Roman" panose="02020603050405020304" pitchFamily="18" charset="0"/>
              </a:rPr>
              <a:t>  = that</a:t>
            </a:r>
          </a:p>
          <a:p>
            <a:pPr eaLnBrk="1" hangingPunct="1">
              <a:defRPr/>
            </a:pPr>
            <a:r>
              <a:rPr lang="el-GR" dirty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οὗτος</a:t>
            </a:r>
            <a:r>
              <a:rPr lang="en-US" dirty="0" smtClean="0">
                <a:cs typeface="Times New Roman" panose="02020603050405020304" pitchFamily="18" charset="0"/>
              </a:rPr>
              <a:t>,        </a:t>
            </a:r>
            <a:r>
              <a:rPr lang="el-GR" dirty="0" smtClean="0">
                <a:cs typeface="Times New Roman" panose="02020603050405020304" pitchFamily="18" charset="0"/>
              </a:rPr>
              <a:t>αὕτη</a:t>
            </a:r>
            <a:r>
              <a:rPr lang="en-US" dirty="0" smtClean="0">
                <a:cs typeface="Times New Roman" panose="02020603050405020304" pitchFamily="18" charset="0"/>
              </a:rPr>
              <a:t>,         </a:t>
            </a:r>
            <a:r>
              <a:rPr lang="el-GR" dirty="0" smtClean="0">
                <a:cs typeface="Times New Roman" panose="02020603050405020304" pitchFamily="18" charset="0"/>
              </a:rPr>
              <a:t> τοῦτο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l-GR" dirty="0" smtClean="0">
                <a:cs typeface="Times New Roman" panose="02020603050405020304" pitchFamily="18" charset="0"/>
              </a:rPr>
              <a:t>τούτου</a:t>
            </a:r>
            <a:r>
              <a:rPr lang="en-US" dirty="0" smtClean="0">
                <a:cs typeface="Times New Roman" panose="02020603050405020304" pitchFamily="18" charset="0"/>
              </a:rPr>
              <a:t>,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ταύτης</a:t>
            </a:r>
            <a:r>
              <a:rPr lang="en-US" dirty="0" smtClean="0">
                <a:cs typeface="Times New Roman" panose="02020603050405020304" pitchFamily="18" charset="0"/>
              </a:rPr>
              <a:t>,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τούτου</a:t>
            </a:r>
            <a:r>
              <a:rPr lang="en-US" dirty="0" smtClean="0">
                <a:cs typeface="Times New Roman" panose="02020603050405020304" pitchFamily="18" charset="0"/>
              </a:rPr>
              <a:t> = this</a:t>
            </a:r>
          </a:p>
          <a:p>
            <a:pPr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ὅς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cs typeface="Times New Roman" panose="02020603050405020304" pitchFamily="18" charset="0"/>
              </a:rPr>
              <a:t> ἥ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ὅ</a:t>
            </a:r>
            <a:r>
              <a:rPr lang="en-US" dirty="0" smtClean="0">
                <a:cs typeface="Times New Roman" panose="02020603050405020304" pitchFamily="18" charset="0"/>
              </a:rPr>
              <a:t>      = Relative (who, which)</a:t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οὗ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ἧς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οὗ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586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27088"/>
            <a:ext cx="7772400" cy="708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cs typeface="Times New Roman" panose="02020603050405020304" pitchFamily="18" charset="0"/>
              </a:rPr>
              <a:t>Imperfect Active Paradigm of</a:t>
            </a:r>
            <a:r>
              <a:rPr lang="en-US" sz="4000" dirty="0" smtClean="0">
                <a:cs typeface="Times New Roman" panose="02020603050405020304" pitchFamily="18" charset="0"/>
              </a:rPr>
              <a:t> </a:t>
            </a:r>
            <a:r>
              <a:rPr lang="el-GR" sz="4000" dirty="0" smtClean="0">
                <a:cs typeface="Times New Roman" panose="02020603050405020304" pitchFamily="18" charset="0"/>
              </a:rPr>
              <a:t>λύω</a:t>
            </a:r>
            <a:endParaRPr lang="en-US" sz="4000" dirty="0" smtClean="0"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6275"/>
            <a:ext cx="8256588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Chant</a:t>
            </a:r>
            <a:r>
              <a:rPr lang="en-US" sz="2000" dirty="0" smtClean="0">
                <a:cs typeface="Times New Roman" panose="02020603050405020304" pitchFamily="18" charset="0"/>
              </a:rPr>
              <a:t>:  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ἐλυον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ν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ς</a:t>
            </a:r>
            <a:r>
              <a:rPr lang="en-US" dirty="0" smtClean="0">
                <a:cs typeface="Times New Roman" panose="02020603050405020304" pitchFamily="18" charset="0"/>
              </a:rPr>
              <a:t>,   </a:t>
            </a:r>
            <a:r>
              <a:rPr lang="el-GR" dirty="0" smtClean="0">
                <a:cs typeface="Times New Roman" panose="02020603050405020304" pitchFamily="18" charset="0"/>
              </a:rPr>
              <a:t>ε</a:t>
            </a:r>
            <a:r>
              <a:rPr lang="en-US" dirty="0" smtClean="0">
                <a:cs typeface="Times New Roman" panose="02020603050405020304" pitchFamily="18" charset="0"/>
              </a:rPr>
              <a:t>,     </a:t>
            </a:r>
            <a:r>
              <a:rPr lang="el-GR" dirty="0" smtClean="0">
                <a:cs typeface="Times New Roman" panose="02020603050405020304" pitchFamily="18" charset="0"/>
              </a:rPr>
              <a:t>μεν</a:t>
            </a:r>
            <a:r>
              <a:rPr lang="en-US" dirty="0" smtClean="0">
                <a:cs typeface="Times New Roman" panose="02020603050405020304" pitchFamily="18" charset="0"/>
              </a:rPr>
              <a:t>,   </a:t>
            </a:r>
            <a:r>
              <a:rPr lang="el-GR" dirty="0" smtClean="0">
                <a:cs typeface="Times New Roman" panose="02020603050405020304" pitchFamily="18" charset="0"/>
              </a:rPr>
              <a:t>τε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ν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dirty="0" smtClean="0">
                <a:cs typeface="Times New Roman" panose="02020603050405020304" pitchFamily="18" charset="0"/>
              </a:rPr>
              <a:t>I was loosing, …</a:t>
            </a:r>
          </a:p>
        </p:txBody>
      </p:sp>
    </p:spTree>
    <p:extLst>
      <p:ext uri="{BB962C8B-B14F-4D97-AF65-F5344CB8AC3E}">
        <p14:creationId xmlns:p14="http://schemas.microsoft.com/office/powerpoint/2010/main" val="406607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9725"/>
            <a:ext cx="83058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anose="02020603050405020304" pitchFamily="18" charset="0"/>
              </a:rPr>
              <a:t>Imperfect Middle/Passive (IM/PI)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565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Chant</a:t>
            </a:r>
            <a:r>
              <a:rPr lang="en-US" dirty="0" smtClean="0">
                <a:cs typeface="Times New Roman" panose="02020603050405020304" pitchFamily="18" charset="0"/>
              </a:rPr>
              <a:t>:    </a:t>
            </a:r>
            <a:r>
              <a:rPr lang="el-GR" dirty="0" smtClean="0">
                <a:cs typeface="Times New Roman" panose="02020603050405020304" pitchFamily="18" charset="0"/>
              </a:rPr>
              <a:t>ἐλυόμην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dirty="0" smtClean="0">
                <a:cs typeface="Times New Roman" panose="02020603050405020304" pitchFamily="18" charset="0"/>
              </a:rPr>
              <a:t>                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ετο</a:t>
            </a:r>
            <a:r>
              <a:rPr lang="en-US" dirty="0" smtClean="0">
                <a:cs typeface="Times New Roman" panose="02020603050405020304" pitchFamily="18" charset="0"/>
              </a:rPr>
              <a:t>,     </a:t>
            </a:r>
            <a:r>
              <a:rPr lang="el-GR" dirty="0" smtClean="0">
                <a:cs typeface="Times New Roman" panose="02020603050405020304" pitchFamily="18" charset="0"/>
              </a:rPr>
              <a:t>ομεθα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εσθε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οντο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</a:t>
            </a:r>
            <a:r>
              <a:rPr lang="en-US" sz="2800" b="1" dirty="0">
                <a:cs typeface="Times New Roman" panose="02020603050405020304" pitchFamily="18" charset="0"/>
              </a:rPr>
              <a:t>was being loosed </a:t>
            </a:r>
            <a:endParaRPr lang="en-US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22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Second Aorist Active Chant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ἔλαβον</a:t>
            </a:r>
            <a:r>
              <a:rPr lang="en-US" altLang="en-US" dirty="0" smtClean="0"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  </a:t>
            </a:r>
            <a:r>
              <a:rPr lang="el-GR" altLang="en-US" dirty="0" smtClean="0">
                <a:cs typeface="Times New Roman" panose="02020603050405020304" pitchFamily="18" charset="0"/>
              </a:rPr>
              <a:t>ν</a:t>
            </a:r>
            <a:r>
              <a:rPr lang="en-US" altLang="en-US" dirty="0" smtClean="0">
                <a:cs typeface="Times New Roman" panose="02020603050405020304" pitchFamily="18" charset="0"/>
              </a:rPr>
              <a:t>,   </a:t>
            </a:r>
            <a:r>
              <a:rPr lang="el-GR" altLang="en-US" dirty="0" smtClean="0">
                <a:cs typeface="Times New Roman" panose="02020603050405020304" pitchFamily="18" charset="0"/>
              </a:rPr>
              <a:t>σ</a:t>
            </a:r>
            <a:r>
              <a:rPr lang="en-US" altLang="en-US" dirty="0" smtClean="0">
                <a:cs typeface="Times New Roman" panose="02020603050405020304" pitchFamily="18" charset="0"/>
              </a:rPr>
              <a:t>,    </a:t>
            </a:r>
            <a:r>
              <a:rPr lang="el-GR" altLang="en-US" dirty="0" smtClean="0">
                <a:cs typeface="Times New Roman" panose="02020603050405020304" pitchFamily="18" charset="0"/>
              </a:rPr>
              <a:t>ε</a:t>
            </a:r>
            <a:r>
              <a:rPr lang="en-US" altLang="en-US" dirty="0" smtClean="0">
                <a:cs typeface="Times New Roman" panose="02020603050405020304" pitchFamily="18" charset="0"/>
              </a:rPr>
              <a:t>,   </a:t>
            </a:r>
            <a:r>
              <a:rPr lang="el-GR" altLang="en-US" dirty="0" smtClean="0">
                <a:cs typeface="Times New Roman" panose="02020603050405020304" pitchFamily="18" charset="0"/>
              </a:rPr>
              <a:t>μεν</a:t>
            </a:r>
            <a:r>
              <a:rPr lang="en-US" altLang="en-US" dirty="0" smtClean="0">
                <a:cs typeface="Times New Roman" panose="02020603050405020304" pitchFamily="18" charset="0"/>
              </a:rPr>
              <a:t>,    </a:t>
            </a:r>
            <a:r>
              <a:rPr lang="el-GR" altLang="en-US" dirty="0" smtClean="0">
                <a:cs typeface="Times New Roman" panose="02020603050405020304" pitchFamily="18" charset="0"/>
              </a:rPr>
              <a:t>τε</a:t>
            </a:r>
            <a:r>
              <a:rPr lang="en-US" altLang="en-US" dirty="0" smtClean="0">
                <a:cs typeface="Times New Roman" panose="02020603050405020304" pitchFamily="18" charset="0"/>
              </a:rPr>
              <a:t>,    </a:t>
            </a:r>
            <a:r>
              <a:rPr lang="el-GR" altLang="en-US" dirty="0" smtClean="0">
                <a:cs typeface="Times New Roman" panose="02020603050405020304" pitchFamily="18" charset="0"/>
              </a:rPr>
              <a:t>ν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6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0" smtClean="0"/>
              <a:t>Warm-ups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Second Aorist Middle Chant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ἐγενόμην</a:t>
            </a:r>
            <a:r>
              <a:rPr lang="en-US" altLang="en-US" dirty="0" smtClean="0"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ου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ετο</a:t>
            </a:r>
            <a:r>
              <a:rPr lang="en-US" altLang="en-US" dirty="0" smtClean="0">
                <a:cs typeface="Times New Roman" panose="02020603050405020304" pitchFamily="18" charset="0"/>
              </a:rPr>
              <a:t>,     -</a:t>
            </a:r>
            <a:r>
              <a:rPr lang="el-GR" altLang="en-US" dirty="0" smtClean="0">
                <a:cs typeface="Times New Roman" panose="02020603050405020304" pitchFamily="18" charset="0"/>
              </a:rPr>
              <a:t>ομεθα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εσθε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οντο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27088"/>
            <a:ext cx="7772400" cy="708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 smtClean="0">
                <a:cs typeface="Times New Roman" panose="02020603050405020304" pitchFamily="18" charset="0"/>
              </a:rPr>
              <a:t>Aorist Stem Changes -- 8 to know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ἔρχομαι</a:t>
            </a:r>
            <a:r>
              <a:rPr lang="en-US" altLang="en-US" dirty="0" smtClean="0">
                <a:cs typeface="Times New Roman" pitchFamily="18" charset="0"/>
              </a:rPr>
              <a:t>  ==  </a:t>
            </a:r>
            <a:r>
              <a:rPr lang="el-GR" altLang="en-US" dirty="0" smtClean="0">
                <a:cs typeface="Times New Roman" pitchFamily="18" charset="0"/>
              </a:rPr>
              <a:t>ἦλθον</a:t>
            </a:r>
            <a:r>
              <a:rPr lang="en-US" altLang="en-US" dirty="0" smtClean="0">
                <a:cs typeface="Times New Roman" pitchFamily="18" charset="0"/>
              </a:rPr>
              <a:t>   </a:t>
            </a:r>
            <a:r>
              <a:rPr lang="en-US" altLang="en-US" b="1" dirty="0" smtClean="0">
                <a:cs typeface="Times New Roman" pitchFamily="18" charset="0"/>
              </a:rPr>
              <a:t>(I came, went)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βλέπω</a:t>
            </a:r>
            <a:r>
              <a:rPr lang="en-US" altLang="en-US" dirty="0" smtClean="0">
                <a:cs typeface="Times New Roman" pitchFamily="18" charset="0"/>
              </a:rPr>
              <a:t>  ==  </a:t>
            </a:r>
            <a:r>
              <a:rPr lang="el-GR" altLang="en-US" dirty="0" smtClean="0">
                <a:cs typeface="Times New Roman" pitchFamily="18" charset="0"/>
              </a:rPr>
              <a:t>εἶδον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saw)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λέγω</a:t>
            </a:r>
            <a:r>
              <a:rPr lang="en-US" altLang="en-US" dirty="0" smtClean="0">
                <a:cs typeface="Times New Roman" pitchFamily="18" charset="0"/>
              </a:rPr>
              <a:t>  ==  </a:t>
            </a:r>
            <a:r>
              <a:rPr lang="el-GR" altLang="en-US" dirty="0" smtClean="0">
                <a:cs typeface="Times New Roman" pitchFamily="18" charset="0"/>
              </a:rPr>
              <a:t>εἶπον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said) 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γίνομαι</a:t>
            </a:r>
            <a:r>
              <a:rPr lang="en-US" altLang="en-US" dirty="0" smtClean="0">
                <a:cs typeface="Times New Roman" pitchFamily="18" charset="0"/>
              </a:rPr>
              <a:t>  ==  </a:t>
            </a:r>
            <a:r>
              <a:rPr lang="el-GR" altLang="en-US" dirty="0" smtClean="0">
                <a:cs typeface="Times New Roman" pitchFamily="18" charset="0"/>
              </a:rPr>
              <a:t>ἐγενόμην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became)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γινώσκω</a:t>
            </a:r>
            <a:r>
              <a:rPr lang="en-US" altLang="en-US" dirty="0" smtClean="0">
                <a:cs typeface="Times New Roman" pitchFamily="18" charset="0"/>
              </a:rPr>
              <a:t> == </a:t>
            </a:r>
            <a:r>
              <a:rPr lang="el-GR" altLang="en-US" dirty="0" smtClean="0">
                <a:cs typeface="Times New Roman" pitchFamily="18" charset="0"/>
              </a:rPr>
              <a:t>ἔγνων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knew)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ἔχω</a:t>
            </a:r>
            <a:r>
              <a:rPr lang="en-US" altLang="en-US" dirty="0" smtClean="0">
                <a:cs typeface="Times New Roman" pitchFamily="18" charset="0"/>
              </a:rPr>
              <a:t> ==  </a:t>
            </a:r>
            <a:r>
              <a:rPr lang="el-GR" altLang="en-US" dirty="0" smtClean="0">
                <a:cs typeface="Times New Roman" pitchFamily="18" charset="0"/>
              </a:rPr>
              <a:t>ἔσχον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 I had) 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λαμβάνω</a:t>
            </a:r>
            <a:r>
              <a:rPr lang="en-US" altLang="en-US" dirty="0" smtClean="0">
                <a:cs typeface="Times New Roman" pitchFamily="18" charset="0"/>
              </a:rPr>
              <a:t> ==  </a:t>
            </a:r>
            <a:r>
              <a:rPr lang="el-GR" altLang="en-US" dirty="0" smtClean="0">
                <a:cs typeface="Times New Roman" pitchFamily="18" charset="0"/>
              </a:rPr>
              <a:t>ἔλαβον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took)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εὑρίσκω </a:t>
            </a:r>
            <a:r>
              <a:rPr lang="en-US" altLang="en-US" dirty="0" smtClean="0">
                <a:cs typeface="Times New Roman" pitchFamily="18" charset="0"/>
              </a:rPr>
              <a:t> ==  </a:t>
            </a:r>
            <a:r>
              <a:rPr lang="el-GR" altLang="en-US" dirty="0" smtClean="0">
                <a:cs typeface="Times New Roman" pitchFamily="18" charset="0"/>
              </a:rPr>
              <a:t>εὗρον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found) 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7632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77724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1st Aorist Active Paradigm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Learn: </a:t>
            </a:r>
            <a:r>
              <a:rPr lang="el-GR" sz="2400" b="1" dirty="0">
                <a:cs typeface="Times New Roman" panose="02020603050405020304" pitchFamily="18" charset="0"/>
              </a:rPr>
              <a:t> </a:t>
            </a:r>
            <a:r>
              <a:rPr lang="el-GR" sz="4000" dirty="0" smtClean="0">
                <a:cs typeface="Times New Roman" panose="02020603050405020304" pitchFamily="18" charset="0"/>
              </a:rPr>
              <a:t>ἔλυσα</a:t>
            </a:r>
            <a:r>
              <a:rPr lang="en-US" sz="4000" dirty="0" smtClean="0">
                <a:cs typeface="Times New Roman" panose="02020603050405020304" pitchFamily="18" charset="0"/>
              </a:rPr>
              <a:t>:  I loosed…  </a:t>
            </a:r>
            <a:br>
              <a:rPr lang="en-US" sz="4000" dirty="0" smtClean="0">
                <a:cs typeface="Times New Roman" panose="02020603050405020304" pitchFamily="18" charset="0"/>
              </a:rPr>
            </a:br>
            <a:r>
              <a:rPr lang="en-US" sz="4000" dirty="0" smtClean="0">
                <a:cs typeface="Times New Roman" panose="02020603050405020304" pitchFamily="18" charset="0"/>
              </a:rPr>
              <a:t>         --,  </a:t>
            </a:r>
            <a:r>
              <a:rPr lang="el-GR" sz="4000" dirty="0" smtClean="0">
                <a:cs typeface="Times New Roman" panose="02020603050405020304" pitchFamily="18" charset="0"/>
              </a:rPr>
              <a:t>ς</a:t>
            </a:r>
            <a:r>
              <a:rPr lang="en-US" sz="4000" dirty="0" smtClean="0">
                <a:cs typeface="Times New Roman" panose="02020603050405020304" pitchFamily="18" charset="0"/>
              </a:rPr>
              <a:t>,  </a:t>
            </a:r>
            <a:r>
              <a:rPr lang="el-GR" sz="4000" dirty="0" smtClean="0">
                <a:cs typeface="Times New Roman" panose="02020603050405020304" pitchFamily="18" charset="0"/>
              </a:rPr>
              <a:t>ε</a:t>
            </a:r>
            <a:r>
              <a:rPr lang="en-US" sz="4000" dirty="0" smtClean="0">
                <a:cs typeface="Times New Roman" panose="02020603050405020304" pitchFamily="18" charset="0"/>
              </a:rPr>
              <a:t>,       </a:t>
            </a:r>
            <a:r>
              <a:rPr lang="el-GR" sz="4000" dirty="0" smtClean="0">
                <a:cs typeface="Times New Roman" panose="02020603050405020304" pitchFamily="18" charset="0"/>
              </a:rPr>
              <a:t>μεν</a:t>
            </a:r>
            <a:r>
              <a:rPr lang="en-US" sz="4000" dirty="0" smtClean="0">
                <a:cs typeface="Times New Roman" panose="02020603050405020304" pitchFamily="18" charset="0"/>
              </a:rPr>
              <a:t>,   </a:t>
            </a:r>
            <a:r>
              <a:rPr lang="el-GR" sz="4000" dirty="0" smtClean="0">
                <a:cs typeface="Times New Roman" panose="02020603050405020304" pitchFamily="18" charset="0"/>
              </a:rPr>
              <a:t>τε</a:t>
            </a:r>
            <a:r>
              <a:rPr lang="en-US" sz="4000" dirty="0" smtClean="0">
                <a:cs typeface="Times New Roman" panose="02020603050405020304" pitchFamily="18" charset="0"/>
              </a:rPr>
              <a:t>,   </a:t>
            </a:r>
            <a:r>
              <a:rPr lang="el-GR" sz="4000" dirty="0" smtClean="0">
                <a:cs typeface="Times New Roman" panose="02020603050405020304" pitchFamily="18" charset="0"/>
              </a:rPr>
              <a:t>ν</a:t>
            </a:r>
            <a:endParaRPr lang="en-US" sz="40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1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77724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1st Aorist Middle Paradigm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Learn:</a:t>
            </a:r>
            <a:r>
              <a:rPr lang="en-US" sz="2400" b="1" dirty="0" smtClean="0">
                <a:cs typeface="Times New Roman" panose="02020603050405020304" pitchFamily="18" charset="0"/>
              </a:rPr>
              <a:t>  </a:t>
            </a:r>
            <a:r>
              <a:rPr lang="el-GR" sz="4000" dirty="0" smtClean="0">
                <a:cs typeface="Times New Roman" panose="02020603050405020304" pitchFamily="18" charset="0"/>
              </a:rPr>
              <a:t>ἐλυσάμην</a:t>
            </a:r>
            <a:r>
              <a:rPr lang="en-US" sz="4000" dirty="0" smtClean="0">
                <a:cs typeface="Times New Roman" panose="02020603050405020304" pitchFamily="18" charset="0"/>
              </a:rPr>
              <a:t>:  I loosed for myself</a:t>
            </a:r>
            <a:br>
              <a:rPr lang="en-US" sz="4000" dirty="0" smtClean="0">
                <a:cs typeface="Times New Roman" panose="02020603050405020304" pitchFamily="18" charset="0"/>
              </a:rPr>
            </a:br>
            <a:r>
              <a:rPr lang="en-US" sz="4000" dirty="0" smtClean="0">
                <a:cs typeface="Times New Roman" panose="02020603050405020304" pitchFamily="18" charset="0"/>
              </a:rPr>
              <a:t>  -</a:t>
            </a:r>
            <a:r>
              <a:rPr lang="el-GR" sz="4000" dirty="0" smtClean="0">
                <a:cs typeface="Times New Roman" panose="02020603050405020304" pitchFamily="18" charset="0"/>
              </a:rPr>
              <a:t>ω</a:t>
            </a:r>
            <a:r>
              <a:rPr 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sz="4000" dirty="0" smtClean="0">
                <a:cs typeface="Times New Roman" panose="02020603050405020304" pitchFamily="18" charset="0"/>
              </a:rPr>
              <a:t>ατο</a:t>
            </a:r>
            <a:r>
              <a:rPr lang="en-US" sz="4000" dirty="0" smtClean="0">
                <a:cs typeface="Times New Roman" panose="02020603050405020304" pitchFamily="18" charset="0"/>
              </a:rPr>
              <a:t>,    -</a:t>
            </a:r>
            <a:r>
              <a:rPr lang="el-GR" sz="4000" dirty="0" smtClean="0">
                <a:cs typeface="Times New Roman" panose="02020603050405020304" pitchFamily="18" charset="0"/>
              </a:rPr>
              <a:t>αμεθα</a:t>
            </a:r>
            <a:r>
              <a:rPr 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sz="4000" dirty="0" smtClean="0">
                <a:cs typeface="Times New Roman" panose="02020603050405020304" pitchFamily="18" charset="0"/>
              </a:rPr>
              <a:t>ασθε</a:t>
            </a:r>
            <a:r>
              <a:rPr 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sz="4000" dirty="0" smtClean="0">
                <a:cs typeface="Times New Roman" panose="02020603050405020304" pitchFamily="18" charset="0"/>
              </a:rPr>
              <a:t>αντο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163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82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 smtClean="0"/>
              <a:t>Chanting the Present </a:t>
            </a:r>
            <a:r>
              <a:rPr lang="en-US" altLang="en-US" sz="4000" b="1" dirty="0" err="1" smtClean="0"/>
              <a:t>Particple</a:t>
            </a:r>
            <a:r>
              <a:rPr lang="en-US" altLang="en-US" sz="4000" b="1" dirty="0" smtClean="0"/>
              <a:t> Chant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Present  Active:  </a:t>
            </a:r>
            <a:r>
              <a:rPr lang="en-US" b="1" dirty="0" err="1" smtClean="0">
                <a:latin typeface="+mj-lt"/>
              </a:rPr>
              <a:t>ptc</a:t>
            </a:r>
            <a:r>
              <a:rPr lang="en-US" b="1" dirty="0" smtClean="0">
                <a:latin typeface="+mj-lt"/>
              </a:rPr>
              <a:t> = participle </a:t>
            </a: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Nom</a:t>
            </a:r>
            <a:r>
              <a:rPr lang="en-US" dirty="0" smtClean="0">
                <a:latin typeface="+mj-lt"/>
              </a:rPr>
              <a:t>.       </a:t>
            </a:r>
            <a:r>
              <a:rPr lang="el-GR" dirty="0" smtClean="0">
                <a:latin typeface="+mj-lt"/>
              </a:rPr>
              <a:t>λύων  </a:t>
            </a:r>
            <a:r>
              <a:rPr lang="en-US" dirty="0" smtClean="0">
                <a:latin typeface="+mj-lt"/>
              </a:rPr>
              <a:t>          </a:t>
            </a:r>
            <a:r>
              <a:rPr lang="el-GR" dirty="0" smtClean="0">
                <a:latin typeface="+mj-lt"/>
              </a:rPr>
              <a:t>λύουσα  </a:t>
            </a:r>
            <a:r>
              <a:rPr lang="en-US" dirty="0" smtClean="0">
                <a:latin typeface="+mj-lt"/>
              </a:rPr>
              <a:t>       </a:t>
            </a:r>
            <a:r>
              <a:rPr lang="el-GR" dirty="0" smtClean="0">
                <a:latin typeface="+mj-lt"/>
              </a:rPr>
              <a:t>λῦον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Gen</a:t>
            </a:r>
            <a:r>
              <a:rPr lang="en-US" dirty="0" smtClean="0">
                <a:latin typeface="+mj-lt"/>
              </a:rPr>
              <a:t>.        </a:t>
            </a:r>
            <a:r>
              <a:rPr lang="el-GR" dirty="0" smtClean="0">
                <a:latin typeface="+mj-lt"/>
              </a:rPr>
              <a:t>λύοντος 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λύουσης </a:t>
            </a:r>
            <a:r>
              <a:rPr lang="en-US" dirty="0" smtClean="0">
                <a:latin typeface="+mj-lt"/>
              </a:rPr>
              <a:t>      </a:t>
            </a:r>
            <a:r>
              <a:rPr lang="el-GR" dirty="0" smtClean="0">
                <a:latin typeface="+mj-lt"/>
              </a:rPr>
              <a:t>λύοντος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Present  Middle/Passive</a:t>
            </a: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Nom</a:t>
            </a:r>
            <a:r>
              <a:rPr lang="en-US" dirty="0" smtClean="0">
                <a:latin typeface="+mj-lt"/>
              </a:rPr>
              <a:t>.       </a:t>
            </a:r>
            <a:r>
              <a:rPr lang="el-GR" dirty="0" smtClean="0">
                <a:latin typeface="+mj-lt"/>
              </a:rPr>
              <a:t>λυόμενος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λυομένη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λυόμενον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Gen</a:t>
            </a:r>
            <a:r>
              <a:rPr lang="en-US" dirty="0" smtClean="0">
                <a:latin typeface="+mj-lt"/>
              </a:rPr>
              <a:t>.        </a:t>
            </a:r>
            <a:r>
              <a:rPr lang="el-GR" dirty="0" smtClean="0">
                <a:latin typeface="+mj-lt"/>
              </a:rPr>
              <a:t>λυομένου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λυομένης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λυομένου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836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/>
              <a:t>Aorist Participle Chant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8392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First Aorist Active    3-1-3 (chant)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Nom.     </a:t>
            </a:r>
            <a:r>
              <a:rPr lang="el-GR" dirty="0" smtClean="0">
                <a:latin typeface="+mj-lt"/>
              </a:rPr>
              <a:t>λύσας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 </a:t>
            </a:r>
            <a:r>
              <a:rPr lang="el-GR" dirty="0" smtClean="0">
                <a:latin typeface="+mj-lt"/>
              </a:rPr>
              <a:t>λύσασα  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λύσαν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Gen.      </a:t>
            </a:r>
            <a:r>
              <a:rPr lang="el-GR" dirty="0" smtClean="0">
                <a:latin typeface="+mj-lt"/>
              </a:rPr>
              <a:t>λύσαντος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λυσάσης 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λύσαντος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Nom.    </a:t>
            </a:r>
            <a:r>
              <a:rPr lang="el-GR" dirty="0" smtClean="0">
                <a:latin typeface="+mj-lt"/>
              </a:rPr>
              <a:t>λυθείς    </a:t>
            </a:r>
            <a:r>
              <a:rPr lang="en-US" dirty="0" smtClean="0">
                <a:latin typeface="+mj-lt"/>
              </a:rPr>
              <a:t>       </a:t>
            </a:r>
            <a:r>
              <a:rPr lang="el-GR" dirty="0" smtClean="0">
                <a:latin typeface="+mj-lt"/>
              </a:rPr>
              <a:t>λυθεῖσα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 λυθέν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Gen.     </a:t>
            </a:r>
            <a:r>
              <a:rPr lang="el-GR" dirty="0" smtClean="0">
                <a:latin typeface="+mj-lt"/>
              </a:rPr>
              <a:t>λυθέντος 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λυθείσης 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λυθέντος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endParaRPr lang="en-US" dirty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First Aorist Middle    2-1-2 (non-chant)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Nom.    </a:t>
            </a:r>
            <a:r>
              <a:rPr lang="el-GR" dirty="0" smtClean="0">
                <a:latin typeface="+mj-lt"/>
              </a:rPr>
              <a:t>λυσάμενος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  λυσαμένη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λυσάμενον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Gen.     </a:t>
            </a:r>
            <a:r>
              <a:rPr lang="el-GR" dirty="0" smtClean="0">
                <a:latin typeface="+mj-lt"/>
              </a:rPr>
              <a:t>λυσαμένου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λυσαμένης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 λυσαμένου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473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Perfect Participle Chant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Perfect  Active  Participles (know these)</a:t>
            </a:r>
            <a:r>
              <a:rPr lang="en-US" u="sng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         3         	     1     		     3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λελυκώς</a:t>
            </a:r>
            <a:r>
              <a:rPr lang="en-US" dirty="0" smtClean="0">
                <a:latin typeface="+mj-lt"/>
              </a:rPr>
              <a:t> 	</a:t>
            </a:r>
            <a:r>
              <a:rPr lang="el-GR" dirty="0" smtClean="0">
                <a:latin typeface="+mj-lt"/>
              </a:rPr>
              <a:t>λελυκυῖα</a:t>
            </a:r>
            <a:r>
              <a:rPr lang="en-US" dirty="0" smtClean="0">
                <a:latin typeface="+mj-lt"/>
              </a:rPr>
              <a:t> 		</a:t>
            </a:r>
            <a:r>
              <a:rPr lang="el-GR" dirty="0" smtClean="0">
                <a:latin typeface="+mj-lt"/>
              </a:rPr>
              <a:t>λελυκός</a:t>
            </a:r>
            <a:r>
              <a:rPr lang="en-US" dirty="0" smtClean="0">
                <a:latin typeface="+mj-lt"/>
              </a:rPr>
              <a:t>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λελυκότος</a:t>
            </a:r>
            <a:r>
              <a:rPr lang="en-US" dirty="0" smtClean="0">
                <a:latin typeface="+mj-lt"/>
              </a:rPr>
              <a:t>	</a:t>
            </a:r>
            <a:r>
              <a:rPr lang="el-GR" dirty="0" smtClean="0">
                <a:latin typeface="+mj-lt"/>
              </a:rPr>
              <a:t>λελυκυίας</a:t>
            </a:r>
            <a:r>
              <a:rPr lang="en-US" dirty="0" smtClean="0">
                <a:latin typeface="+mj-lt"/>
              </a:rPr>
              <a:t> 	</a:t>
            </a:r>
            <a:r>
              <a:rPr lang="el-GR" dirty="0" smtClean="0">
                <a:latin typeface="+mj-lt"/>
              </a:rPr>
              <a:t>λελυκότος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Perfect  Middle/Passives Participles</a:t>
            </a:r>
            <a:r>
              <a:rPr lang="en-US" u="sng" dirty="0" smtClean="0">
                <a:latin typeface="+mj-lt"/>
              </a:rPr>
              <a:t>   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	        2                    1                            2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λελυμένος</a:t>
            </a:r>
            <a:r>
              <a:rPr lang="en-US" dirty="0" smtClean="0">
                <a:latin typeface="+mj-lt"/>
              </a:rPr>
              <a:t>	</a:t>
            </a:r>
            <a:r>
              <a:rPr lang="el-GR" dirty="0" smtClean="0">
                <a:latin typeface="+mj-lt"/>
              </a:rPr>
              <a:t>        λελυμένη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λελυμένον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λελυμένου</a:t>
            </a:r>
            <a:r>
              <a:rPr lang="en-US" dirty="0" smtClean="0">
                <a:latin typeface="+mj-lt"/>
              </a:rPr>
              <a:t>        </a:t>
            </a:r>
            <a:r>
              <a:rPr lang="el-GR" dirty="0" smtClean="0">
                <a:latin typeface="+mj-lt"/>
              </a:rPr>
              <a:t> λελυμένης  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λελυμένου</a:t>
            </a:r>
            <a:r>
              <a:rPr lang="en-US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306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Infinitive Endings to Chant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772400" cy="3616325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dirty="0" smtClean="0">
                <a:latin typeface="+mj-lt"/>
              </a:rPr>
              <a:t>λύειν  </a:t>
            </a:r>
            <a:r>
              <a:rPr lang="en-US" sz="2800" dirty="0" smtClean="0">
                <a:latin typeface="+mj-lt"/>
              </a:rPr>
              <a:t>(to loose)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Present:              </a:t>
            </a:r>
            <a:r>
              <a:rPr lang="el-GR" sz="2800" dirty="0" smtClean="0">
                <a:latin typeface="+mj-lt"/>
              </a:rPr>
              <a:t>ειν</a:t>
            </a:r>
            <a:r>
              <a:rPr lang="en-US" sz="2800" dirty="0" smtClean="0">
                <a:latin typeface="+mj-lt"/>
              </a:rPr>
              <a:t>       </a:t>
            </a:r>
            <a:r>
              <a:rPr lang="el-GR" sz="2800" dirty="0" smtClean="0">
                <a:latin typeface="+mj-lt"/>
              </a:rPr>
              <a:t>εσθαι</a:t>
            </a:r>
            <a:r>
              <a:rPr lang="en-US" sz="2800" dirty="0" smtClean="0">
                <a:latin typeface="+mj-lt"/>
              </a:rPr>
              <a:t>    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Second Aorist:   </a:t>
            </a:r>
            <a:r>
              <a:rPr lang="el-GR" sz="2800" dirty="0" smtClean="0">
                <a:latin typeface="+mj-lt"/>
              </a:rPr>
              <a:t>εῖν</a:t>
            </a:r>
            <a:r>
              <a:rPr lang="en-US" sz="2800" dirty="0" smtClean="0">
                <a:latin typeface="+mj-lt"/>
              </a:rPr>
              <a:t>       </a:t>
            </a:r>
            <a:r>
              <a:rPr lang="el-GR" sz="2800" dirty="0" smtClean="0">
                <a:latin typeface="+mj-lt"/>
              </a:rPr>
              <a:t>εσθαι  </a:t>
            </a:r>
            <a:r>
              <a:rPr lang="en-US" sz="2800" dirty="0" smtClean="0">
                <a:latin typeface="+mj-lt"/>
              </a:rPr>
              <a:t>   </a:t>
            </a:r>
            <a:r>
              <a:rPr lang="el-G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  </a:t>
            </a:r>
            <a:r>
              <a:rPr lang="el-GR" sz="2800" dirty="0" smtClean="0">
                <a:latin typeface="+mj-lt"/>
              </a:rPr>
              <a:t>ῆναι</a:t>
            </a:r>
            <a:r>
              <a:rPr lang="en-US" sz="2800" dirty="0" smtClean="0">
                <a:latin typeface="+mj-lt"/>
              </a:rPr>
              <a:t>   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First Aorist:       </a:t>
            </a:r>
            <a:r>
              <a:rPr lang="el-GR" sz="2800" dirty="0" smtClean="0">
                <a:latin typeface="+mj-lt"/>
              </a:rPr>
              <a:t>αι</a:t>
            </a:r>
            <a:r>
              <a:rPr lang="en-US" sz="2800" dirty="0" smtClean="0">
                <a:latin typeface="+mj-lt"/>
              </a:rPr>
              <a:t>        </a:t>
            </a:r>
            <a:r>
              <a:rPr lang="el-GR" sz="2800" dirty="0" smtClean="0">
                <a:latin typeface="+mj-lt"/>
              </a:rPr>
              <a:t>ασθαι    </a:t>
            </a:r>
            <a:r>
              <a:rPr lang="en-US" sz="2800" dirty="0" smtClean="0">
                <a:latin typeface="+mj-lt"/>
              </a:rPr>
              <a:t>       </a:t>
            </a:r>
            <a:r>
              <a:rPr lang="el-GR" sz="2800" dirty="0" smtClean="0">
                <a:latin typeface="+mj-lt"/>
              </a:rPr>
              <a:t>ῆναι</a:t>
            </a:r>
            <a:r>
              <a:rPr lang="en-US" sz="2800" dirty="0" smtClean="0">
                <a:latin typeface="+mj-lt"/>
              </a:rPr>
              <a:t>   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Perfect:              </a:t>
            </a:r>
            <a:r>
              <a:rPr lang="el-GR" sz="2800" dirty="0" smtClean="0">
                <a:latin typeface="+mj-lt"/>
              </a:rPr>
              <a:t>ναι</a:t>
            </a:r>
            <a:r>
              <a:rPr lang="en-US" sz="2800" dirty="0" smtClean="0">
                <a:latin typeface="+mj-lt"/>
              </a:rPr>
              <a:t>       </a:t>
            </a:r>
            <a:r>
              <a:rPr lang="el-GR" sz="2800" dirty="0" smtClean="0">
                <a:latin typeface="+mj-lt"/>
              </a:rPr>
              <a:t>σθαι</a:t>
            </a:r>
            <a:r>
              <a:rPr lang="en-US" sz="2800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Hint:  often when seeing an "</a:t>
            </a:r>
            <a:r>
              <a:rPr lang="el-GR" sz="2800" dirty="0" smtClean="0">
                <a:latin typeface="+mj-lt"/>
              </a:rPr>
              <a:t>αι</a:t>
            </a:r>
            <a:r>
              <a:rPr lang="en-US" sz="2800" dirty="0" smtClean="0">
                <a:latin typeface="+mj-lt"/>
              </a:rPr>
              <a:t>" on the end of a verb suspect an infinitive.     </a:t>
            </a:r>
          </a:p>
        </p:txBody>
      </p:sp>
    </p:spTree>
    <p:extLst>
      <p:ext uri="{BB962C8B-B14F-4D97-AF65-F5344CB8AC3E}">
        <p14:creationId xmlns:p14="http://schemas.microsoft.com/office/powerpoint/2010/main" val="133776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          Subjunctive Chant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72400" cy="556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j-lt"/>
              </a:rPr>
              <a:t>PAS </a:t>
            </a:r>
            <a:r>
              <a:rPr lang="el-GR" altLang="en-US" dirty="0" smtClean="0">
                <a:latin typeface="+mj-lt"/>
              </a:rPr>
              <a:t>λύω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λύῃς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λύῃ</a:t>
            </a:r>
            <a:r>
              <a:rPr lang="en-US" altLang="en-US" dirty="0" smtClean="0">
                <a:latin typeface="+mj-lt"/>
              </a:rPr>
              <a:t>,    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             </a:t>
            </a:r>
            <a:r>
              <a:rPr lang="el-GR" altLang="en-US" dirty="0" smtClean="0">
                <a:latin typeface="+mj-lt"/>
              </a:rPr>
              <a:t>λύωμεν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λύητε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λύωσι(ν)</a:t>
            </a:r>
            <a:endParaRPr lang="en-US" altLang="en-US" dirty="0" smtClean="0">
              <a:latin typeface="+mj-lt"/>
            </a:endParaRPr>
          </a:p>
          <a:p>
            <a:pPr eaLnBrk="1" hangingPunct="1"/>
            <a:r>
              <a:rPr lang="en-US" altLang="en-US" dirty="0" smtClean="0">
                <a:latin typeface="+mj-lt"/>
              </a:rPr>
              <a:t>PM/P S </a:t>
            </a:r>
            <a:r>
              <a:rPr lang="el-GR" altLang="en-US" dirty="0" smtClean="0">
                <a:latin typeface="+mj-lt"/>
              </a:rPr>
              <a:t>λύωμαι</a:t>
            </a:r>
            <a:r>
              <a:rPr lang="en-US" altLang="en-US" dirty="0" smtClean="0">
                <a:latin typeface="+mj-lt"/>
              </a:rPr>
              <a:t>, -</a:t>
            </a:r>
            <a:r>
              <a:rPr lang="el-GR" altLang="en-US" dirty="0" smtClean="0">
                <a:latin typeface="+mj-lt"/>
              </a:rPr>
              <a:t>ῃ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ῃται</a:t>
            </a:r>
            <a:r>
              <a:rPr lang="en-US" altLang="en-US" dirty="0" smtClean="0">
                <a:latin typeface="+mj-lt"/>
              </a:rPr>
              <a:t>,  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              -</a:t>
            </a:r>
            <a:r>
              <a:rPr lang="el-GR" altLang="en-US" dirty="0" smtClean="0">
                <a:latin typeface="+mj-lt"/>
              </a:rPr>
              <a:t>ωμεθα</a:t>
            </a:r>
            <a:r>
              <a:rPr lang="en-US" altLang="en-US" dirty="0" smtClean="0">
                <a:latin typeface="+mj-lt"/>
              </a:rPr>
              <a:t>, -</a:t>
            </a:r>
            <a:r>
              <a:rPr lang="el-GR" altLang="en-US" dirty="0" smtClean="0">
                <a:latin typeface="+mj-lt"/>
              </a:rPr>
              <a:t>ησθε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-ωνται</a:t>
            </a:r>
            <a:endParaRPr lang="en-US" alt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014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086600" cy="762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Imperative ending soft shoe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Present Imperative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ε</a:t>
            </a:r>
            <a:r>
              <a:rPr lang="en-US" altLang="en-US" dirty="0" smtClean="0">
                <a:latin typeface="+mj-lt"/>
              </a:rPr>
              <a:t>,       -</a:t>
            </a:r>
            <a:r>
              <a:rPr lang="el-GR" altLang="en-US" dirty="0" smtClean="0">
                <a:latin typeface="+mj-lt"/>
              </a:rPr>
              <a:t>τω</a:t>
            </a:r>
            <a:r>
              <a:rPr lang="en-US" altLang="en-US" dirty="0" smtClean="0">
                <a:latin typeface="+mj-lt"/>
              </a:rPr>
              <a:t>,     -</a:t>
            </a:r>
            <a:r>
              <a:rPr lang="el-GR" altLang="en-US" dirty="0" smtClean="0">
                <a:latin typeface="+mj-lt"/>
              </a:rPr>
              <a:t>τε</a:t>
            </a:r>
            <a:r>
              <a:rPr lang="en-US" altLang="en-US" dirty="0" smtClean="0">
                <a:latin typeface="+mj-lt"/>
              </a:rPr>
              <a:t>,      -</a:t>
            </a:r>
            <a:r>
              <a:rPr lang="el-GR" altLang="en-US" dirty="0" smtClean="0">
                <a:latin typeface="+mj-lt"/>
              </a:rPr>
              <a:t>τωσαν</a:t>
            </a:r>
            <a:r>
              <a:rPr lang="en-US" altLang="en-US" dirty="0" smtClean="0">
                <a:latin typeface="+mj-lt"/>
              </a:rPr>
              <a:t>    (Active)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ου</a:t>
            </a:r>
            <a:r>
              <a:rPr lang="en-US" altLang="en-US" dirty="0" smtClean="0">
                <a:latin typeface="+mj-lt"/>
              </a:rPr>
              <a:t>,    -</a:t>
            </a:r>
            <a:r>
              <a:rPr lang="el-GR" altLang="en-US" dirty="0" smtClean="0">
                <a:latin typeface="+mj-lt"/>
              </a:rPr>
              <a:t>σθω</a:t>
            </a:r>
            <a:r>
              <a:rPr lang="en-US" altLang="en-US" dirty="0" smtClean="0">
                <a:latin typeface="+mj-lt"/>
              </a:rPr>
              <a:t>,   -</a:t>
            </a:r>
            <a:r>
              <a:rPr lang="el-GR" altLang="en-US" dirty="0" smtClean="0">
                <a:latin typeface="+mj-lt"/>
              </a:rPr>
              <a:t>σθε</a:t>
            </a:r>
            <a:r>
              <a:rPr lang="en-US" altLang="en-US" dirty="0" smtClean="0">
                <a:latin typeface="+mj-lt"/>
              </a:rPr>
              <a:t>,   -</a:t>
            </a:r>
            <a:r>
              <a:rPr lang="el-GR" altLang="en-US" dirty="0" smtClean="0">
                <a:latin typeface="+mj-lt"/>
              </a:rPr>
              <a:t>σθωσαν </a:t>
            </a:r>
            <a:r>
              <a:rPr lang="en-US" altLang="en-US" dirty="0" smtClean="0">
                <a:latin typeface="+mj-lt"/>
              </a:rPr>
              <a:t> (M/Pas)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First Aorist Imperative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ν</a:t>
            </a:r>
            <a:r>
              <a:rPr lang="en-US" altLang="en-US" dirty="0" smtClean="0">
                <a:latin typeface="+mj-lt"/>
              </a:rPr>
              <a:t>,       -</a:t>
            </a:r>
            <a:r>
              <a:rPr lang="el-GR" altLang="en-US" dirty="0" smtClean="0">
                <a:latin typeface="+mj-lt"/>
              </a:rPr>
              <a:t>τω</a:t>
            </a:r>
            <a:r>
              <a:rPr lang="en-US" altLang="en-US" dirty="0" smtClean="0">
                <a:latin typeface="+mj-lt"/>
              </a:rPr>
              <a:t>,      -</a:t>
            </a:r>
            <a:r>
              <a:rPr lang="el-GR" altLang="en-US" dirty="0" smtClean="0">
                <a:latin typeface="+mj-lt"/>
              </a:rPr>
              <a:t>τε</a:t>
            </a:r>
            <a:r>
              <a:rPr lang="en-US" altLang="en-US" dirty="0" smtClean="0">
                <a:latin typeface="+mj-lt"/>
              </a:rPr>
              <a:t>,      -</a:t>
            </a:r>
            <a:r>
              <a:rPr lang="el-GR" altLang="en-US" dirty="0" smtClean="0">
                <a:latin typeface="+mj-lt"/>
              </a:rPr>
              <a:t>τωσαν</a:t>
            </a:r>
            <a:r>
              <a:rPr lang="en-US" altLang="en-US" dirty="0" smtClean="0">
                <a:latin typeface="+mj-lt"/>
              </a:rPr>
              <a:t>    (Active)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αι</a:t>
            </a:r>
            <a:r>
              <a:rPr lang="en-US" altLang="en-US" dirty="0" smtClean="0">
                <a:latin typeface="+mj-lt"/>
              </a:rPr>
              <a:t>,     -</a:t>
            </a:r>
            <a:r>
              <a:rPr lang="el-GR" altLang="en-US" dirty="0" smtClean="0">
                <a:latin typeface="+mj-lt"/>
              </a:rPr>
              <a:t>σθω</a:t>
            </a:r>
            <a:r>
              <a:rPr lang="en-US" altLang="en-US" dirty="0" smtClean="0">
                <a:latin typeface="+mj-lt"/>
              </a:rPr>
              <a:t>,   -</a:t>
            </a:r>
            <a:r>
              <a:rPr lang="el-GR" altLang="en-US" dirty="0" smtClean="0">
                <a:latin typeface="+mj-lt"/>
              </a:rPr>
              <a:t>σθε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 </a:t>
            </a:r>
            <a:r>
              <a:rPr lang="el-GR" altLang="en-US" dirty="0" smtClean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σθωσαν</a:t>
            </a:r>
            <a:r>
              <a:rPr lang="en-US" altLang="en-US" dirty="0" smtClean="0">
                <a:latin typeface="+mj-lt"/>
              </a:rPr>
              <a:t>   (Mid)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τι</a:t>
            </a:r>
            <a:r>
              <a:rPr lang="en-US" altLang="en-US" dirty="0" smtClean="0">
                <a:latin typeface="+mj-lt"/>
              </a:rPr>
              <a:t>,      -</a:t>
            </a:r>
            <a:r>
              <a:rPr lang="el-GR" altLang="en-US" dirty="0" smtClean="0">
                <a:latin typeface="+mj-lt"/>
              </a:rPr>
              <a:t>τω</a:t>
            </a:r>
            <a:r>
              <a:rPr lang="en-US" altLang="en-US" dirty="0" smtClean="0">
                <a:latin typeface="+mj-lt"/>
              </a:rPr>
              <a:t>,     -</a:t>
            </a:r>
            <a:r>
              <a:rPr lang="el-GR" altLang="en-US" dirty="0" smtClean="0">
                <a:latin typeface="+mj-lt"/>
              </a:rPr>
              <a:t>τε</a:t>
            </a:r>
            <a:r>
              <a:rPr lang="en-US" altLang="en-US" dirty="0" smtClean="0">
                <a:latin typeface="+mj-lt"/>
              </a:rPr>
              <a:t>,     </a:t>
            </a:r>
            <a:r>
              <a:rPr lang="el-GR" altLang="en-US" dirty="0" smtClean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 -</a:t>
            </a:r>
            <a:r>
              <a:rPr lang="el-GR" altLang="en-US" dirty="0" smtClean="0">
                <a:latin typeface="+mj-lt"/>
              </a:rPr>
              <a:t>τωσαν</a:t>
            </a:r>
            <a:r>
              <a:rPr lang="en-US" altLang="en-US" dirty="0" smtClean="0">
                <a:latin typeface="+mj-lt"/>
              </a:rPr>
              <a:t>     (Pas)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Second Aorist endings = present endings + -</a:t>
            </a:r>
            <a:r>
              <a:rPr lang="el-GR" altLang="en-US" dirty="0" smtClean="0">
                <a:latin typeface="+mj-lt"/>
              </a:rPr>
              <a:t>τι</a:t>
            </a:r>
            <a:r>
              <a:rPr lang="en-US" altLang="en-US" dirty="0" smtClean="0">
                <a:latin typeface="+mj-lt"/>
              </a:rPr>
              <a:t> in the passive</a:t>
            </a:r>
          </a:p>
        </p:txBody>
      </p:sp>
    </p:spTree>
    <p:extLst>
      <p:ext uri="{BB962C8B-B14F-4D97-AF65-F5344CB8AC3E}">
        <p14:creationId xmlns:p14="http://schemas.microsoft.com/office/powerpoint/2010/main" val="45524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anose="02020603050405020304" pitchFamily="18" charset="0"/>
              </a:rPr>
              <a:t>Rapping the Lord’s Prayer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Πάτερ</a:t>
            </a: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ἡμῶν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   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ὁ </a:t>
            </a: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cs typeface="Times New Roman" panose="02020603050405020304" pitchFamily="18" charset="0"/>
              </a:rPr>
              <a:t>ἐν        τοῖς  οὐρανοῖς</a:t>
            </a:r>
            <a:r>
              <a:rPr lang="en-US" altLang="en-US" sz="2800" dirty="0" smtClean="0">
                <a:cs typeface="Times New Roman" panose="02020603050405020304" pitchFamily="18" charset="0"/>
              </a:rPr>
              <a:t/>
            </a:r>
            <a:br>
              <a:rPr lang="en-US" altLang="en-US" sz="2800" dirty="0" smtClean="0">
                <a:cs typeface="Times New Roman" panose="02020603050405020304" pitchFamily="18" charset="0"/>
              </a:rPr>
            </a:br>
            <a:r>
              <a:rPr lang="en-US" altLang="en-US" sz="1800" dirty="0" smtClean="0">
                <a:cs typeface="Times New Roman" panose="02020603050405020304" pitchFamily="18" charset="0"/>
              </a:rPr>
              <a:t>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father         our    </a:t>
            </a:r>
            <a:r>
              <a:rPr lang="el-GR" altLang="en-US" sz="2400" b="1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the one</a:t>
            </a:r>
            <a:r>
              <a:rPr lang="el-GR" altLang="en-US" sz="2400" b="1" dirty="0" smtClean="0">
                <a:cs typeface="Times New Roman" panose="02020603050405020304" pitchFamily="18" charset="0"/>
              </a:rPr>
              <a:t>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in                   heaven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ἁγιασθήτω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        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τὸ  ὄνομά    σου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make holy                   name        your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ἐλθέτω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       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ἡ βασιλεία    σου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let come            kingdom        your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γενηθήτω</a:t>
            </a: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l-GR" altLang="en-US" dirty="0" smtClean="0">
                <a:cs typeface="Times New Roman" panose="02020603050405020304" pitchFamily="18" charset="0"/>
              </a:rPr>
              <a:t>τὸ </a:t>
            </a: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cs typeface="Times New Roman" panose="02020603050405020304" pitchFamily="18" charset="0"/>
              </a:rPr>
              <a:t>θέλημά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   </a:t>
            </a: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cs typeface="Times New Roman" panose="02020603050405020304" pitchFamily="18" charset="0"/>
              </a:rPr>
              <a:t>σου</a:t>
            </a:r>
            <a:r>
              <a:rPr lang="en-US" altLang="en-US" dirty="0" smtClean="0">
                <a:cs typeface="Times New Roman" panose="02020603050405020304" pitchFamily="18" charset="0"/>
              </a:rPr>
              <a:t>,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let be                            will           your </a:t>
            </a:r>
          </a:p>
        </p:txBody>
      </p:sp>
    </p:spTree>
    <p:extLst>
      <p:ext uri="{BB962C8B-B14F-4D97-AF65-F5344CB8AC3E}">
        <p14:creationId xmlns:p14="http://schemas.microsoft.com/office/powerpoint/2010/main" val="402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5 Bad Boys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371600"/>
            <a:ext cx="7772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e@rxomai, e]leu&lt;samai, h#lqon, e]lh&lt;luqa,</a:t>
            </a:r>
            <a:br>
              <a:rPr lang="en-US" smtClean="0">
                <a:latin typeface="Greekth" pitchFamily="18" charset="0"/>
              </a:rPr>
            </a:br>
            <a:r>
              <a:rPr lang="en-US" smtClean="0">
                <a:latin typeface="Greekth" pitchFamily="18" charset="0"/>
              </a:rPr>
              <a:t>      ---, ---</a:t>
            </a:r>
          </a:p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le&lt;gw,  e]rw?,  ei#pon, ei@rhka, ei@rhmai, e]rre&lt;qhn</a:t>
            </a:r>
          </a:p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o[raw,  o@yomai, ei#don, e[w&lt;raka, ---, w@fqhn </a:t>
            </a:r>
          </a:p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fe&lt;rw,  oi@sw, h@negka, ---, ---, h]ne&lt;xqhn</a:t>
            </a:r>
          </a:p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e]sqi&lt;w, fa&lt;gomai, e@fagon, ---, ---, ---</a:t>
            </a:r>
          </a:p>
        </p:txBody>
      </p:sp>
    </p:spTree>
    <p:extLst>
      <p:ext uri="{BB962C8B-B14F-4D97-AF65-F5344CB8AC3E}">
        <p14:creationId xmlns:p14="http://schemas.microsoft.com/office/powerpoint/2010/main" val="239560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Cardinal counting chant: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6754812" cy="3616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εἷς   </a:t>
            </a:r>
            <a:r>
              <a:rPr lang="en-US" dirty="0" smtClean="0">
                <a:latin typeface="+mj-lt"/>
              </a:rPr>
              <a:t>             1              </a:t>
            </a:r>
            <a:r>
              <a:rPr lang="el-GR" dirty="0" smtClean="0">
                <a:latin typeface="+mj-lt"/>
              </a:rPr>
              <a:t>ἕξ </a:t>
            </a:r>
            <a:r>
              <a:rPr lang="en-US" dirty="0" smtClean="0">
                <a:latin typeface="+mj-lt"/>
              </a:rPr>
              <a:t>             6</a:t>
            </a:r>
            <a:br>
              <a:rPr lang="en-US" dirty="0" smtClean="0">
                <a:latin typeface="+mj-lt"/>
              </a:rPr>
            </a:br>
            <a:r>
              <a:rPr lang="el-GR" dirty="0" smtClean="0">
                <a:latin typeface="+mj-lt"/>
              </a:rPr>
              <a:t>δύο </a:t>
            </a:r>
            <a:r>
              <a:rPr lang="en-US" dirty="0" smtClean="0">
                <a:latin typeface="+mj-lt"/>
              </a:rPr>
              <a:t>              2             </a:t>
            </a:r>
            <a:r>
              <a:rPr lang="el-GR" dirty="0" smtClean="0">
                <a:latin typeface="+mj-lt"/>
              </a:rPr>
              <a:t>ἑπτά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7</a:t>
            </a:r>
            <a:br>
              <a:rPr lang="en-US" dirty="0" smtClean="0">
                <a:latin typeface="+mj-lt"/>
              </a:rPr>
            </a:br>
            <a:r>
              <a:rPr lang="el-GR" dirty="0" smtClean="0">
                <a:latin typeface="+mj-lt"/>
              </a:rPr>
              <a:t>τρῖς  </a:t>
            </a:r>
            <a:r>
              <a:rPr lang="en-US" dirty="0" smtClean="0">
                <a:latin typeface="+mj-lt"/>
              </a:rPr>
              <a:t>            3             </a:t>
            </a:r>
            <a:r>
              <a:rPr lang="el-GR" dirty="0" smtClean="0">
                <a:latin typeface="+mj-lt"/>
              </a:rPr>
              <a:t>ὀκτώ  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8</a:t>
            </a:r>
            <a:br>
              <a:rPr lang="en-US" dirty="0" smtClean="0">
                <a:latin typeface="+mj-lt"/>
              </a:rPr>
            </a:br>
            <a:r>
              <a:rPr lang="el-GR" dirty="0" smtClean="0">
                <a:latin typeface="+mj-lt"/>
              </a:rPr>
              <a:t>τέσσαρες  </a:t>
            </a:r>
            <a:r>
              <a:rPr lang="en-US" dirty="0" smtClean="0">
                <a:latin typeface="+mj-lt"/>
              </a:rPr>
              <a:t>   4              </a:t>
            </a:r>
            <a:r>
              <a:rPr lang="el-GR" dirty="0" smtClean="0">
                <a:latin typeface="+mj-lt"/>
              </a:rPr>
              <a:t>ἐννέα   </a:t>
            </a:r>
            <a:r>
              <a:rPr lang="en-US" dirty="0" smtClean="0">
                <a:latin typeface="+mj-lt"/>
              </a:rPr>
              <a:t>      9</a:t>
            </a:r>
            <a:br>
              <a:rPr lang="en-US" dirty="0" smtClean="0">
                <a:latin typeface="+mj-lt"/>
              </a:rPr>
            </a:br>
            <a:r>
              <a:rPr lang="el-GR" dirty="0" smtClean="0">
                <a:latin typeface="+mj-lt"/>
              </a:rPr>
              <a:t>πέντε </a:t>
            </a:r>
            <a:r>
              <a:rPr lang="en-US" dirty="0" smtClean="0">
                <a:latin typeface="+mj-lt"/>
              </a:rPr>
              <a:t>           5              </a:t>
            </a:r>
            <a:r>
              <a:rPr lang="el-GR" dirty="0" smtClean="0">
                <a:latin typeface="+mj-lt"/>
              </a:rPr>
              <a:t>δέκα  </a:t>
            </a:r>
            <a:r>
              <a:rPr lang="en-US" dirty="0" smtClean="0">
                <a:latin typeface="+mj-lt"/>
              </a:rPr>
              <a:t>       10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ἑκατόν</a:t>
            </a:r>
            <a:r>
              <a:rPr lang="en-US" dirty="0" smtClean="0">
                <a:latin typeface="+mj-lt"/>
              </a:rPr>
              <a:t> (100),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χίλιοι</a:t>
            </a:r>
            <a:r>
              <a:rPr lang="en-US" dirty="0" smtClean="0">
                <a:latin typeface="+mj-lt"/>
              </a:rPr>
              <a:t> (1000)</a:t>
            </a:r>
          </a:p>
        </p:txBody>
      </p:sp>
    </p:spTree>
    <p:extLst>
      <p:ext uri="{BB962C8B-B14F-4D97-AF65-F5344CB8AC3E}">
        <p14:creationId xmlns:p14="http://schemas.microsoft.com/office/powerpoint/2010/main" val="10816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Case Revisited</a:t>
            </a:r>
            <a:r>
              <a:rPr lang="en-US" b="0" smtClean="0">
                <a:latin typeface="Greekth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Introduction:  Case Revisited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7630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Greek's five cases:  </a:t>
            </a:r>
          </a:p>
          <a:p>
            <a:pPr lvl="1" eaLnBrk="1" hangingPunct="1">
              <a:defRPr/>
            </a:pPr>
            <a:r>
              <a:rPr lang="en-US" sz="3200" b="1" dirty="0" smtClean="0"/>
              <a:t>Nominative = subject</a:t>
            </a:r>
          </a:p>
          <a:p>
            <a:pPr lvl="1" eaLnBrk="1" hangingPunct="1">
              <a:defRPr/>
            </a:pPr>
            <a:r>
              <a:rPr lang="en-US" sz="3200" b="1" dirty="0" smtClean="0"/>
              <a:t>Genitive = possessive "of"</a:t>
            </a:r>
          </a:p>
          <a:p>
            <a:pPr lvl="1" eaLnBrk="1" hangingPunct="1">
              <a:defRPr/>
            </a:pPr>
            <a:r>
              <a:rPr lang="en-US" sz="3200" b="1" dirty="0" smtClean="0"/>
              <a:t>Dative = indirect object "to, by, for, at, with"</a:t>
            </a:r>
          </a:p>
          <a:p>
            <a:pPr lvl="1" eaLnBrk="1" hangingPunct="1">
              <a:defRPr/>
            </a:pPr>
            <a:r>
              <a:rPr lang="en-US" sz="3200" b="1" dirty="0" smtClean="0"/>
              <a:t>Accusative = object</a:t>
            </a:r>
          </a:p>
          <a:p>
            <a:pPr lvl="1" eaLnBrk="1" hangingPunct="1">
              <a:defRPr/>
            </a:pPr>
            <a:r>
              <a:rPr lang="en-US" sz="3200" b="1" dirty="0" smtClean="0"/>
              <a:t>Vocative = direct address</a:t>
            </a:r>
          </a:p>
          <a:p>
            <a:pPr eaLnBrk="1" hangingPunct="1">
              <a:defRPr/>
            </a:pPr>
            <a:r>
              <a:rPr lang="en-US" b="1" dirty="0" smtClean="0"/>
              <a:t>Nuances -- moving beyond the first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7620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Genitive Summary:  TP  ROADS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382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Time 		–  within/during which</a:t>
            </a:r>
          </a:p>
          <a:p>
            <a:pPr eaLnBrk="1" hangingPunct="1">
              <a:defRPr/>
            </a:pPr>
            <a:r>
              <a:rPr lang="en-US" b="1" dirty="0" smtClean="0"/>
              <a:t>Possessive 	– mother’s womb</a:t>
            </a:r>
          </a:p>
          <a:p>
            <a:pPr eaLnBrk="1" hangingPunct="1">
              <a:defRPr/>
            </a:pPr>
            <a:r>
              <a:rPr lang="en-US" b="1" dirty="0" smtClean="0"/>
              <a:t>Relational 	–  brother of John</a:t>
            </a:r>
          </a:p>
          <a:p>
            <a:pPr eaLnBrk="1" hangingPunct="1">
              <a:defRPr/>
            </a:pPr>
            <a:r>
              <a:rPr lang="en-US" b="1" dirty="0" smtClean="0"/>
              <a:t>Objective 	–  blasphemy of God</a:t>
            </a:r>
          </a:p>
          <a:p>
            <a:pPr eaLnBrk="1" hangingPunct="1">
              <a:defRPr/>
            </a:pPr>
            <a:r>
              <a:rPr lang="en-US" b="1" dirty="0" smtClean="0"/>
              <a:t>Agency 		– taught of (by) God</a:t>
            </a:r>
          </a:p>
          <a:p>
            <a:pPr eaLnBrk="1" hangingPunct="1">
              <a:defRPr/>
            </a:pPr>
            <a:r>
              <a:rPr lang="en-US" b="1" dirty="0" smtClean="0"/>
              <a:t>Descriptive 	– temple of his body</a:t>
            </a:r>
          </a:p>
          <a:p>
            <a:pPr eaLnBrk="1" hangingPunct="1">
              <a:defRPr/>
            </a:pPr>
            <a:r>
              <a:rPr lang="en-US" b="1" dirty="0" smtClean="0"/>
              <a:t>Subjective 	– lust of the flesh—flesh’s lust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8305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Genitive:  Possessive &amp; Relational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Possessive</a:t>
            </a:r>
          </a:p>
          <a:p>
            <a:pPr lvl="1" eaLnBrk="1" hangingPunct="1">
              <a:defRPr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τὴν  δόξαν αὐτοῦ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 his glory </a:t>
            </a:r>
          </a:p>
          <a:p>
            <a:pPr lvl="1" eaLnBrk="1" hangingPunct="1">
              <a:defRPr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τὴν  κοιλίαν τῆς μητρὸς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mother's womb</a:t>
            </a:r>
          </a:p>
          <a:p>
            <a:pPr eaLnBrk="1" hangingPunct="1">
              <a:defRPr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Genitive</a:t>
            </a:r>
          </a:p>
          <a:p>
            <a:pPr lvl="1" eaLnBrk="1" hangingPunct="1">
              <a:defRPr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  μήτηρ αὐτοῦ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 his mother</a:t>
            </a:r>
          </a:p>
          <a:p>
            <a:pPr lvl="1" eaLnBrk="1" hangingPunct="1">
              <a:defRPr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Μαρία  ἡ τοῦ  Κλωπᾶ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Mary the [wife] of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Clopas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Genitive:  Descriptive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ζῆλος τοῦ οἴκου σου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zeal of your house (specifies the focus of the zeal)</a:t>
            </a:r>
          </a:p>
          <a:p>
            <a:pPr lvl="1" eaLnBrk="1" hangingPunct="1">
              <a:defRPr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τοῦ  ναοῦ τοῦ σώματος αὐτοῦ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temple of his body (specifies which temple)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Genitive:  Subjective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Genitive functions like the subject of a verbal idea</a:t>
            </a: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 ὲπιθυμία  τῆς  σαρκός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lust of the flesh -- the flesh lusts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4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Genitive:  Objective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Genitives functions like the object of a verbal idea</a:t>
            </a: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  δὲ τοῦ  πνεύματος βλασφημία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the blasphemy against the Spirit -- blaspheme the Spirit (object)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take: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τὴν ἀγάπην τοῦ θεοῦ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5:42) –objective or subjective?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What’s the difference?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4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Genitive:  Time &amp; Agency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time within which</a:t>
            </a: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ἦλθεν πρὸς αὐτὸν νυκτός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came to him during the night</a:t>
            </a:r>
          </a:p>
          <a:p>
            <a:pPr eaLnBrk="1" hangingPunct="1">
              <a:defRPr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Agency: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identifies agency:  "by"</a:t>
            </a: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ἔσονται πάντες διδακτοὶ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[adj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.]</a:t>
            </a:r>
            <a:r>
              <a:rPr lang="el-GR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anose="02020603050405020304" pitchFamily="18" charset="0"/>
              </a:rPr>
              <a:t>θεοῦ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shall all be taught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73138"/>
            <a:ext cx="7772400" cy="641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4000" b="1" smtClean="0"/>
              <a:t>Rapping the Lord’s Prayer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ὡς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ἐν    οὐρανῷ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καὶ   ἐπὶ   γῆς·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n-US" altLang="en-US" sz="2000" b="1" dirty="0" smtClean="0">
                <a:cs typeface="Times New Roman" panose="02020603050405020304" pitchFamily="18" charset="0"/>
              </a:rPr>
              <a:t>as       in            heaven          also      on       earth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τὸν     ἄρτον      ἥμῶν    τὸν </a:t>
            </a:r>
            <a:r>
              <a:rPr lang="en-US" altLang="en-US" dirty="0" smtClean="0"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the       bread            our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l-GR" altLang="en-US" dirty="0" smtClean="0">
                <a:cs typeface="Times New Roman" panose="02020603050405020304" pitchFamily="18" charset="0"/>
              </a:rPr>
              <a:t>ἐπιούσιον</a:t>
            </a: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l-GR" altLang="en-US" dirty="0" smtClean="0">
                <a:cs typeface="Times New Roman" panose="02020603050405020304" pitchFamily="18" charset="0"/>
              </a:rPr>
              <a:t>  δὸς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ἡμῖν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 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σήμερον·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 daily               give        us               today</a:t>
            </a:r>
          </a:p>
        </p:txBody>
      </p:sp>
    </p:spTree>
    <p:extLst>
      <p:ext uri="{BB962C8B-B14F-4D97-AF65-F5344CB8AC3E}">
        <p14:creationId xmlns:p14="http://schemas.microsoft.com/office/powerpoint/2010/main" val="61354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7620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Genitive Summary:  TP  ROADS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382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Time 		–  within/during which</a:t>
            </a:r>
          </a:p>
          <a:p>
            <a:pPr eaLnBrk="1" hangingPunct="1">
              <a:defRPr/>
            </a:pPr>
            <a:r>
              <a:rPr lang="en-US" b="1" smtClean="0"/>
              <a:t>Possessive 	– God's glory</a:t>
            </a:r>
          </a:p>
          <a:p>
            <a:pPr eaLnBrk="1" hangingPunct="1">
              <a:defRPr/>
            </a:pPr>
            <a:r>
              <a:rPr lang="en-US" b="1" smtClean="0"/>
              <a:t>Relational 	–  brother of John</a:t>
            </a:r>
          </a:p>
          <a:p>
            <a:pPr eaLnBrk="1" hangingPunct="1">
              <a:defRPr/>
            </a:pPr>
            <a:r>
              <a:rPr lang="en-US" b="1" smtClean="0"/>
              <a:t>Objective 	–  blasphemy of God</a:t>
            </a:r>
          </a:p>
          <a:p>
            <a:pPr eaLnBrk="1" hangingPunct="1">
              <a:defRPr/>
            </a:pPr>
            <a:r>
              <a:rPr lang="en-US" b="1" smtClean="0"/>
              <a:t>Agency 		– taught by God</a:t>
            </a:r>
          </a:p>
          <a:p>
            <a:pPr eaLnBrk="1" hangingPunct="1">
              <a:defRPr/>
            </a:pPr>
            <a:r>
              <a:rPr lang="en-US" b="1" smtClean="0"/>
              <a:t>Descriptive 	– temple of his body</a:t>
            </a:r>
          </a:p>
          <a:p>
            <a:pPr eaLnBrk="1" hangingPunct="1">
              <a:defRPr/>
            </a:pPr>
            <a:r>
              <a:rPr lang="en-US" b="1" smtClean="0"/>
              <a:t>Subjective 	– lust of the flesh—flesh’s lust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Dative Summary:   I I  LIST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Indirect object:    He gave it to him</a:t>
            </a:r>
          </a:p>
          <a:p>
            <a:pPr eaLnBrk="1" hangingPunct="1">
              <a:defRPr/>
            </a:pPr>
            <a:r>
              <a:rPr lang="en-US" b="1" smtClean="0"/>
              <a:t>Interest:              store for yourselves</a:t>
            </a:r>
          </a:p>
          <a:p>
            <a:pPr eaLnBrk="1" hangingPunct="1">
              <a:defRPr/>
            </a:pPr>
            <a:r>
              <a:rPr lang="en-US" b="1" smtClean="0"/>
              <a:t>Location:             in a small boat</a:t>
            </a:r>
          </a:p>
          <a:p>
            <a:pPr eaLnBrk="1" hangingPunct="1">
              <a:defRPr/>
            </a:pPr>
            <a:r>
              <a:rPr lang="en-US" b="1" smtClean="0"/>
              <a:t>Instrumental:       saved by grace</a:t>
            </a:r>
          </a:p>
          <a:p>
            <a:pPr eaLnBrk="1" hangingPunct="1">
              <a:defRPr/>
            </a:pPr>
            <a:r>
              <a:rPr lang="en-US" b="1" smtClean="0"/>
              <a:t>Sphere:                knew in his spirit</a:t>
            </a:r>
          </a:p>
          <a:p>
            <a:pPr eaLnBrk="1" hangingPunct="1">
              <a:defRPr/>
            </a:pPr>
            <a:r>
              <a:rPr lang="en-US" b="1" smtClean="0"/>
              <a:t>Time: point of time—on third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00200" y="76200"/>
            <a:ext cx="6324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Dative:  Indirect object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You gave the ball </a:t>
            </a:r>
            <a:r>
              <a:rPr lang="en-US" b="1" u="sng" smtClean="0"/>
              <a:t>to him</a:t>
            </a:r>
          </a:p>
          <a:p>
            <a:pPr eaLnBrk="1" hangingPunct="1">
              <a:defRPr/>
            </a:pPr>
            <a:r>
              <a:rPr lang="en-US" b="1" smtClean="0"/>
              <a:t>She spoke </a:t>
            </a:r>
            <a:r>
              <a:rPr lang="en-US" b="1" u="sng" smtClean="0"/>
              <a:t>to him</a:t>
            </a:r>
            <a:r>
              <a:rPr lang="en-US" b="1" smtClean="0"/>
              <a:t> saying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Dative:  Interest &amp; Location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7526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Dative of Interest: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advantage or disadvantage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Μὴ θησαυρίζετε ὑμῖν θησαυροὺς ἐπὶ τῆς γῆς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store up for yourselves treasure on earth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Dative of location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πρός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...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μαθηταὶ τῷ πλοιαρίῳ ἤλθον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disciples...came in a small boat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95400" y="152400"/>
            <a:ext cx="7239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Dative:  Instrument &amp;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Instrumental: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means by which</a:t>
            </a: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χάριτί  ἐστε σεσῳσμένοι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been saved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grace</a:t>
            </a:r>
          </a:p>
          <a:p>
            <a:pPr eaLnBrk="1" hangingPunct="1">
              <a:defRPr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Dative of time: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point of time</a:t>
            </a: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Καὶ τῇ ἡμέρᾳ τῇ τρίτῃ γάμος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(wedding)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ἐγένετο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third day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there was a wedding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0" y="228600"/>
            <a:ext cx="4343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Dative:  Sphere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Dative of Sphere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abstract realm of idea (contra specific location [dative of location])</a:t>
            </a: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καὶ  εὐθὺς ἐπιγνοὺς ὁ  Ἰησοῦς τῷ πνεύματι αὐτοῦ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immediately Jesus knew in [the sphere of] his spirit.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Dative Summary:   I I  LIST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Indirect object:    He gave it to him</a:t>
            </a:r>
          </a:p>
          <a:p>
            <a:pPr eaLnBrk="1" hangingPunct="1">
              <a:defRPr/>
            </a:pPr>
            <a:r>
              <a:rPr lang="en-US" b="1" smtClean="0"/>
              <a:t>Interest:              store for yourselves</a:t>
            </a:r>
          </a:p>
          <a:p>
            <a:pPr eaLnBrk="1" hangingPunct="1">
              <a:defRPr/>
            </a:pPr>
            <a:r>
              <a:rPr lang="en-US" b="1" smtClean="0"/>
              <a:t>Location:             in a small boat</a:t>
            </a:r>
          </a:p>
          <a:p>
            <a:pPr eaLnBrk="1" hangingPunct="1">
              <a:defRPr/>
            </a:pPr>
            <a:r>
              <a:rPr lang="en-US" b="1" smtClean="0"/>
              <a:t>Instrumental:       saved by grace</a:t>
            </a:r>
          </a:p>
          <a:p>
            <a:pPr eaLnBrk="1" hangingPunct="1">
              <a:defRPr/>
            </a:pPr>
            <a:r>
              <a:rPr lang="en-US" b="1" smtClean="0"/>
              <a:t>Sphere:                knew in his spirit</a:t>
            </a:r>
          </a:p>
          <a:p>
            <a:pPr eaLnBrk="1" hangingPunct="1">
              <a:defRPr/>
            </a:pPr>
            <a:r>
              <a:rPr lang="en-US" b="1" smtClean="0"/>
              <a:t>Time: point of time—on third day</a:t>
            </a:r>
          </a:p>
          <a:p>
            <a:pPr eaLnBrk="1" hangingPunct="1">
              <a:defRPr/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00200" y="152400"/>
            <a:ext cx="5943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Chapter 28 Vocabulary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ἀσπάζομαι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greet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δέχομαι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take, receive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διδάσκαλος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ἐπερωτάω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θεωρέω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look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76400" y="152400"/>
            <a:ext cx="6172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Chapter 28 Vocabulary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λίθος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συνάγω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gather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τοιοῦτος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αύτη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οῦτον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ὑπάρχω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am, exist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χαρά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ᾶς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90800" y="381000"/>
            <a:ext cx="502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Vocabulary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smtClean="0"/>
              <a:t>Rapping the Lord’s Prayer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41475"/>
            <a:ext cx="91440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καὶ</a:t>
            </a:r>
            <a:r>
              <a:rPr lang="en-US" sz="3600" dirty="0" smtClean="0">
                <a:latin typeface="+mj-lt"/>
              </a:rPr>
              <a:t>   </a:t>
            </a:r>
            <a:r>
              <a:rPr lang="el-GR" sz="3600" dirty="0" smtClean="0">
                <a:latin typeface="+mj-lt"/>
              </a:rPr>
              <a:t>ἄφες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ἡμῖν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τὰ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ὀφειλήματα ἡμῶν</a:t>
            </a:r>
            <a:r>
              <a:rPr lang="en-US" sz="3600" dirty="0" smtClean="0">
                <a:latin typeface="+mj-lt"/>
              </a:rPr>
              <a:t>  </a:t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> and    forgive       us          trespasses         our</a:t>
            </a:r>
          </a:p>
          <a:p>
            <a:pPr eaLnBrk="1" hangingPunct="1">
              <a:defRPr/>
            </a:pPr>
            <a:r>
              <a:rPr lang="el-GR" sz="3600" dirty="0" smtClean="0">
                <a:latin typeface="+mj-lt"/>
              </a:rPr>
              <a:t> 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ὡς </a:t>
            </a:r>
            <a:r>
              <a:rPr lang="en-US" sz="3600" dirty="0" smtClean="0">
                <a:latin typeface="+mj-lt"/>
              </a:rPr>
              <a:t>   </a:t>
            </a:r>
            <a:r>
              <a:rPr lang="el-GR" sz="3600" dirty="0" smtClean="0">
                <a:latin typeface="+mj-lt"/>
              </a:rPr>
              <a:t>καὶ</a:t>
            </a:r>
            <a:r>
              <a:rPr lang="en-US" sz="3600" dirty="0" smtClean="0">
                <a:latin typeface="+mj-lt"/>
              </a:rPr>
              <a:t>     </a:t>
            </a:r>
            <a:r>
              <a:rPr lang="el-GR" sz="3600" dirty="0" smtClean="0">
                <a:latin typeface="+mj-lt"/>
              </a:rPr>
              <a:t>ἡμεῖς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ἀφήκαμεν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      </a:t>
            </a:r>
            <a:r>
              <a:rPr lang="en-US" sz="2800" b="1" dirty="0" smtClean="0">
                <a:latin typeface="+mj-lt"/>
              </a:rPr>
              <a:t>  as     also         we        have forgiven </a:t>
            </a:r>
          </a:p>
          <a:p>
            <a:pPr eaLnBrk="1" hangingPunct="1">
              <a:defRPr/>
            </a:pPr>
            <a:r>
              <a:rPr lang="en-US" sz="3600" dirty="0" smtClean="0">
                <a:latin typeface="+mj-lt"/>
              </a:rPr>
              <a:t>    </a:t>
            </a:r>
            <a:r>
              <a:rPr lang="el-GR" sz="3600" dirty="0" smtClean="0">
                <a:latin typeface="+mj-lt"/>
              </a:rPr>
              <a:t>τοῖς</a:t>
            </a:r>
            <a:r>
              <a:rPr lang="en-US" sz="3600" dirty="0" smtClean="0">
                <a:latin typeface="+mj-lt"/>
              </a:rPr>
              <a:t>     </a:t>
            </a:r>
            <a:r>
              <a:rPr lang="el-GR" sz="3600" dirty="0" smtClean="0">
                <a:latin typeface="+mj-lt"/>
              </a:rPr>
              <a:t>    ὀφειλέταις</a:t>
            </a:r>
            <a:r>
              <a:rPr lang="en-US" sz="3600" dirty="0" smtClean="0">
                <a:latin typeface="+mj-lt"/>
              </a:rPr>
              <a:t>    </a:t>
            </a:r>
            <a:r>
              <a:rPr lang="el-GR" sz="3600" dirty="0" smtClean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ἡμῶν </a:t>
            </a:r>
            <a:r>
              <a:rPr lang="en-US" sz="3600" dirty="0" smtClean="0">
                <a:latin typeface="+mj-lt"/>
              </a:rPr>
              <a:t>  </a:t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  </a:t>
            </a:r>
            <a:r>
              <a:rPr lang="en-US" sz="2800" b="1" dirty="0" smtClean="0">
                <a:latin typeface="+mj-lt"/>
              </a:rPr>
              <a:t> the ones         trespassing            us</a:t>
            </a:r>
          </a:p>
        </p:txBody>
      </p:sp>
    </p:spTree>
    <p:extLst>
      <p:ext uri="{BB962C8B-B14F-4D97-AF65-F5344CB8AC3E}">
        <p14:creationId xmlns:p14="http://schemas.microsoft.com/office/powerpoint/2010/main" val="410920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00200" y="152400"/>
            <a:ext cx="5943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Chapter 28 Vocabulary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ἀσπάζομαι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greet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δέχομαι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take, receive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διδάσκαλος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ἐπερωτάω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θεωρέω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look at</a:t>
            </a:r>
          </a:p>
        </p:txBody>
      </p:sp>
    </p:spTree>
    <p:extLst>
      <p:ext uri="{BB962C8B-B14F-4D97-AF65-F5344CB8AC3E}">
        <p14:creationId xmlns:p14="http://schemas.microsoft.com/office/powerpoint/2010/main" val="343613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76400" y="152400"/>
            <a:ext cx="6172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Chapter 28 Vocabulary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λίθος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συνάγω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gather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τοιοῦτος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αύτη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οῦτον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ὑπάρχω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am, exist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χαρά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ᾶς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</a:t>
            </a:r>
          </a:p>
        </p:txBody>
      </p:sp>
    </p:spTree>
    <p:extLst>
      <p:ext uri="{BB962C8B-B14F-4D97-AF65-F5344CB8AC3E}">
        <p14:creationId xmlns:p14="http://schemas.microsoft.com/office/powerpoint/2010/main" val="290477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019800" cy="762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27 Vocabulary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δύο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two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δώδεκα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twelve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εἷς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μία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ἕν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ἑκατόν 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one hundred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ἑπτά 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270540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5867400" cy="762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27 Vocabulary</a:t>
            </a:r>
            <a:r>
              <a:rPr lang="en-US" altLang="en-US" smtClean="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μηδείς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μηδεμία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μηδέν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no, no 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οὐδείς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οὐδεμία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οὐδέν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no, no 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πέντε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five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τρεῖς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τρία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three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χιλιάς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άδος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ἡ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thousand</a:t>
            </a:r>
          </a:p>
        </p:txBody>
      </p:sp>
    </p:spTree>
    <p:extLst>
      <p:ext uri="{BB962C8B-B14F-4D97-AF65-F5344CB8AC3E}">
        <p14:creationId xmlns:p14="http://schemas.microsoft.com/office/powerpoint/2010/main" val="64333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26 Vocabulary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4621213" cy="59436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ἑαυτοῦ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ῆς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of him/her/itself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ἐμός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ή</a:t>
            </a:r>
            <a:r>
              <a:rPr lang="en-US" altLang="en-US" dirty="0" smtClean="0">
                <a:latin typeface="+mj-lt"/>
              </a:rPr>
              <a:t>, -</a:t>
            </a:r>
            <a:r>
              <a:rPr lang="el-GR" altLang="en-US" dirty="0" smtClean="0">
                <a:latin typeface="+mj-lt"/>
              </a:rPr>
              <a:t>όν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my, mine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ἱμάτιον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ου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τό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garment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νύξ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νυκτός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ἡ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night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ὅστις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ἥτις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ὅτι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whoever </a:t>
            </a:r>
          </a:p>
        </p:txBody>
      </p:sp>
    </p:spTree>
    <p:extLst>
      <p:ext uri="{BB962C8B-B14F-4D97-AF65-F5344CB8AC3E}">
        <p14:creationId xmlns:p14="http://schemas.microsoft.com/office/powerpoint/2010/main" val="246142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bldLvl="5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26 Vocabulary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5535613" cy="59436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ποῦ 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where?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προσκυνέω  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I worship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τις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τι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someone, something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τίς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τί 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who?  which?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ὧδε </a:t>
            </a:r>
            <a:r>
              <a:rPr lang="en-US" altLang="en-US" dirty="0" smtClean="0">
                <a:latin typeface="+mj-lt"/>
              </a:rPr>
              <a:t>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here, hither </a:t>
            </a:r>
          </a:p>
        </p:txBody>
      </p:sp>
    </p:spTree>
    <p:extLst>
      <p:ext uri="{BB962C8B-B14F-4D97-AF65-F5344CB8AC3E}">
        <p14:creationId xmlns:p14="http://schemas.microsoft.com/office/powerpoint/2010/main" val="415416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4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6019800" cy="609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25 Vocabulary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4724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ἀνίστημι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raise, erect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ἀπόλλυμι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destroy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ἀφίημι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let go, dismiss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δίδωμι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give, put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ἤδη </a:t>
            </a:r>
            <a:r>
              <a:rPr lang="en-US" alt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now, already </a:t>
            </a:r>
          </a:p>
        </p:txBody>
      </p:sp>
    </p:spTree>
    <p:extLst>
      <p:ext uri="{BB962C8B-B14F-4D97-AF65-F5344CB8AC3E}">
        <p14:creationId xmlns:p14="http://schemas.microsoft.com/office/powerpoint/2010/main" val="395294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5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6019800" cy="685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25 Vocabulary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4876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ἵστημι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set, stand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κηρύσσω 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proclaim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παραδίδωμι 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entrust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τίθημι  </a:t>
            </a:r>
            <a:endParaRPr lang="en-US" alt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put, place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φημί 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say </a:t>
            </a:r>
          </a:p>
        </p:txBody>
      </p:sp>
    </p:spTree>
    <p:extLst>
      <p:ext uri="{BB962C8B-B14F-4D97-AF65-F5344CB8AC3E}">
        <p14:creationId xmlns:p14="http://schemas.microsoft.com/office/powerpoint/2010/main" val="69774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5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6400800" cy="990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24 Vocabulary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ἀγαπητός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ή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όν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beloved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γραμματεύς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έως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ὁ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scribe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δαιμόνιον</a:t>
            </a:r>
            <a:r>
              <a:rPr lang="en-US" altLang="en-US" dirty="0" smtClean="0">
                <a:latin typeface="+mj-lt"/>
              </a:rPr>
              <a:t>, -</a:t>
            </a:r>
            <a:r>
              <a:rPr lang="el-GR" altLang="en-US" dirty="0" smtClean="0">
                <a:latin typeface="+mj-lt"/>
              </a:rPr>
              <a:t>ου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τό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demon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δοκέω 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I think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δοξάζω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I glorify, honor</a:t>
            </a:r>
          </a:p>
        </p:txBody>
      </p:sp>
    </p:spTree>
    <p:extLst>
      <p:ext uri="{BB962C8B-B14F-4D97-AF65-F5344CB8AC3E}">
        <p14:creationId xmlns:p14="http://schemas.microsoft.com/office/powerpoint/2010/main" val="320392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bldLvl="4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5943600" cy="685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24 Vocabulary</a:t>
            </a:r>
            <a:r>
              <a:rPr lang="en-US" altLang="en-US" smtClean="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ἔξω </a:t>
            </a:r>
            <a:r>
              <a:rPr lang="en-US" alt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outside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ἐρωτάω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I ask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θέλημα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ατος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τό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will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θρόνος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ου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ὁ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throne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ὄρος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ους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τό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mountain</a:t>
            </a:r>
          </a:p>
        </p:txBody>
      </p:sp>
    </p:spTree>
    <p:extLst>
      <p:ext uri="{BB962C8B-B14F-4D97-AF65-F5344CB8AC3E}">
        <p14:creationId xmlns:p14="http://schemas.microsoft.com/office/powerpoint/2010/main" val="395763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4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858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4000" b="1" smtClean="0"/>
              <a:t>Rapping the Lord’s Prayer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καὶ         μὴ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εἰσενέγκῃς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  ἡμᾶς</a:t>
            </a:r>
            <a:r>
              <a:rPr lang="en-US" dirty="0" smtClean="0">
                <a:latin typeface="+mj-lt"/>
              </a:rPr>
              <a:t> 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and         do not </a:t>
            </a:r>
            <a:r>
              <a:rPr lang="el-GR" sz="2400" b="1" dirty="0" smtClean="0">
                <a:latin typeface="+mj-lt"/>
              </a:rPr>
              <a:t>      </a:t>
            </a:r>
            <a:r>
              <a:rPr lang="en-US" sz="2400" b="1" dirty="0" smtClean="0">
                <a:latin typeface="+mj-lt"/>
              </a:rPr>
              <a:t> lead      </a:t>
            </a:r>
            <a:r>
              <a:rPr lang="el-GR" sz="2400" b="1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       </a:t>
            </a:r>
            <a:r>
              <a:rPr lang="el-GR" sz="2400" b="1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    us   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           </a:t>
            </a:r>
            <a:r>
              <a:rPr lang="en-US" sz="2000" dirty="0" smtClean="0">
                <a:latin typeface="+mj-lt"/>
              </a:rPr>
              <a:t>               </a:t>
            </a:r>
            <a:br>
              <a:rPr lang="en-US" sz="2000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        </a:t>
            </a:r>
            <a:r>
              <a:rPr lang="el-GR" dirty="0" smtClean="0">
                <a:latin typeface="+mj-lt"/>
              </a:rPr>
              <a:t>εἰς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  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πειρασμόν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                     </a:t>
            </a:r>
            <a:r>
              <a:rPr lang="en-US" sz="2400" b="1" dirty="0" smtClean="0">
                <a:latin typeface="+mj-lt"/>
              </a:rPr>
              <a:t>into           temptation 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ἀλλὰ     ῥῦσαι     ἡμᾶς    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ἀπὸ </a:t>
            </a:r>
            <a:r>
              <a:rPr lang="en-US" sz="3600" dirty="0" smtClean="0">
                <a:latin typeface="+mj-lt"/>
              </a:rPr>
              <a:t>   </a:t>
            </a:r>
            <a:br>
              <a:rPr lang="en-US" sz="3600" dirty="0" smtClean="0">
                <a:latin typeface="+mj-lt"/>
              </a:rPr>
            </a:br>
            <a:r>
              <a:rPr lang="en-US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 but            deliver           us             from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              </a:t>
            </a:r>
            <a:r>
              <a:rPr lang="el-GR" sz="3600" dirty="0" smtClean="0">
                <a:latin typeface="+mj-lt"/>
              </a:rPr>
              <a:t>τοῦ    πονηροῦ</a:t>
            </a:r>
            <a:r>
              <a:rPr lang="en-US" dirty="0" smtClean="0">
                <a:latin typeface="+mj-lt"/>
              </a:rPr>
              <a:t>    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                   </a:t>
            </a:r>
            <a:r>
              <a:rPr lang="en-US" sz="2400" b="1" dirty="0" smtClean="0">
                <a:latin typeface="+mj-lt"/>
              </a:rPr>
              <a:t>the evil one</a:t>
            </a:r>
          </a:p>
        </p:txBody>
      </p:sp>
    </p:spTree>
    <p:extLst>
      <p:ext uri="{BB962C8B-B14F-4D97-AF65-F5344CB8AC3E}">
        <p14:creationId xmlns:p14="http://schemas.microsoft.com/office/powerpoint/2010/main" val="131532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6096000" cy="8572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23 Vocabulary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ἄγω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lead, bring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ἀπολύω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set free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εἴτε   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if, whether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ἐντολή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ῆς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ἡ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commandment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καρπός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οῦ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ὁ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fruit</a:t>
            </a:r>
          </a:p>
        </p:txBody>
      </p:sp>
    </p:spTree>
    <p:extLst>
      <p:ext uri="{BB962C8B-B14F-4D97-AF65-F5344CB8AC3E}">
        <p14:creationId xmlns:p14="http://schemas.microsoft.com/office/powerpoint/2010/main" val="390281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61722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23 Vocabulary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πιστός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ή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όν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faithful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πρεσβύτερος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ον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elder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ῥῆμα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ατος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word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σάββατον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</a:t>
            </a:r>
            <a:r>
              <a:rPr lang="el-GR" dirty="0" smtClean="0">
                <a:latin typeface="+mj-lt"/>
              </a:rPr>
              <a:t>τό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Sabbath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φέρω 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bear, carry</a:t>
            </a:r>
          </a:p>
        </p:txBody>
      </p:sp>
    </p:spTree>
    <p:extLst>
      <p:ext uri="{BB962C8B-B14F-4D97-AF65-F5344CB8AC3E}">
        <p14:creationId xmlns:p14="http://schemas.microsoft.com/office/powerpoint/2010/main" val="306618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6248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22 Vocabulary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αἰτέω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ask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αἰώνιος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ον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eternal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ἀποκτείνω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kill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κεφαλή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ῆς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ἡ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head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πίνω 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drink</a:t>
            </a:r>
          </a:p>
        </p:txBody>
      </p:sp>
    </p:spTree>
    <p:extLst>
      <p:ext uri="{BB962C8B-B14F-4D97-AF65-F5344CB8AC3E}">
        <p14:creationId xmlns:p14="http://schemas.microsoft.com/office/powerpoint/2010/main" val="34113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6172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22 Vocabulary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57912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πλοῖον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boat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πῦρ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ός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fire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τηρέω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keep, guard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ὕδωρ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ατος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water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χαίρω  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rejoice</a:t>
            </a:r>
          </a:p>
        </p:txBody>
      </p:sp>
    </p:spTree>
    <p:extLst>
      <p:ext uri="{BB962C8B-B14F-4D97-AF65-F5344CB8AC3E}">
        <p14:creationId xmlns:p14="http://schemas.microsoft.com/office/powerpoint/2010/main" val="139469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b="1" smtClean="0"/>
              <a:t> Chapter 21 Vocabulary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ἀνοίγω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I open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βαπτίζω 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I baptize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εὐαγγέλιον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gospel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μαρτυρέω 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I witness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πέμπω 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I send </a:t>
            </a:r>
          </a:p>
        </p:txBody>
      </p:sp>
    </p:spTree>
    <p:extLst>
      <p:ext uri="{BB962C8B-B14F-4D97-AF65-F5344CB8AC3E}">
        <p14:creationId xmlns:p14="http://schemas.microsoft.com/office/powerpoint/2010/main" val="295136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4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21 Vocabulary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προνηρός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ά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όν</a:t>
            </a:r>
            <a:r>
              <a:rPr lang="en-US" dirty="0" smtClean="0">
                <a:latin typeface="+mj-lt"/>
              </a:rPr>
              <a:t>  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evil, bad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πρόσωπον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face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σημεῖον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sign, miracle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στόμα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ατος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mouth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ὑπάγω </a:t>
            </a:r>
            <a:r>
              <a:rPr 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I go away </a:t>
            </a:r>
          </a:p>
        </p:txBody>
      </p:sp>
    </p:spTree>
    <p:extLst>
      <p:ext uri="{BB962C8B-B14F-4D97-AF65-F5344CB8AC3E}">
        <p14:creationId xmlns:p14="http://schemas.microsoft.com/office/powerpoint/2010/main" val="382452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4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5715000" cy="5603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Chapter 20 Vocabulary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l-GR" b="1" dirty="0" smtClean="0">
                <a:latin typeface="Greekth" pitchFamily="18" charset="0"/>
              </a:rPr>
              <a:t> </a:t>
            </a:r>
            <a:r>
              <a:rPr lang="el-GR" dirty="0" smtClean="0">
                <a:latin typeface="+mj-lt"/>
              </a:rPr>
              <a:t>ἀναβαίνω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/>
              <a:t>I go up 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ἄρχω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/>
              <a:t>I rule,  begin (in mid.)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ἕκαστος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ον</a:t>
            </a:r>
            <a:r>
              <a:rPr lang="en-US" dirty="0" smtClean="0">
                <a:latin typeface="+mj-lt"/>
              </a:rPr>
              <a:t>  </a:t>
            </a:r>
          </a:p>
          <a:p>
            <a:pPr lvl="1" eaLnBrk="1" hangingPunct="1">
              <a:defRPr/>
            </a:pPr>
            <a:r>
              <a:rPr lang="en-US" b="1" dirty="0" smtClean="0"/>
              <a:t>each, every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ἐκβάλλω 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/>
              <a:t>I drive out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κἀγώ   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/>
              <a:t>and I, but I </a:t>
            </a:r>
          </a:p>
        </p:txBody>
      </p:sp>
    </p:spTree>
    <p:extLst>
      <p:ext uri="{BB962C8B-B14F-4D97-AF65-F5344CB8AC3E}">
        <p14:creationId xmlns:p14="http://schemas.microsoft.com/office/powerpoint/2010/main" val="249086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3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5715000" cy="7016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Chapter 20 Vocabulary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καταβαίνω 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defRPr/>
            </a:pPr>
            <a:r>
              <a:rPr lang="en-US" b="1" dirty="0" smtClean="0"/>
              <a:t>I go down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μᾶλλον 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defRPr/>
            </a:pPr>
            <a:r>
              <a:rPr lang="en-US" b="1" dirty="0" smtClean="0"/>
              <a:t>more, rather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μήτηρ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ός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ἡ 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/>
              <a:t>mother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ὅπου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defRPr/>
            </a:pPr>
            <a:r>
              <a:rPr lang="en-US" b="1" dirty="0" smtClean="0"/>
              <a:t>where, since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ὥστε 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/>
              <a:t>therefore, so that </a:t>
            </a:r>
          </a:p>
        </p:txBody>
      </p:sp>
    </p:spTree>
    <p:extLst>
      <p:ext uri="{BB962C8B-B14F-4D97-AF65-F5344CB8AC3E}">
        <p14:creationId xmlns:p14="http://schemas.microsoft.com/office/powerpoint/2010/main" val="338235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5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6324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19 Vocabulary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ἀκολουθέω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follow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ἐνώπιον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before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θάλασσα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ης</a:t>
            </a:r>
            <a:r>
              <a:rPr lang="en-US" dirty="0" smtClean="0">
                <a:latin typeface="+mj-lt"/>
              </a:rPr>
              <a:t>, </a:t>
            </a:r>
            <a:r>
              <a:rPr lang="el-GR" dirty="0" smtClean="0">
                <a:latin typeface="+mj-lt"/>
              </a:rPr>
              <a:t>ἡ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sea,  lake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κάθημαι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sit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καιρός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οῦ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ὁ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time </a:t>
            </a:r>
          </a:p>
        </p:txBody>
      </p:sp>
    </p:spTree>
    <p:extLst>
      <p:ext uri="{BB962C8B-B14F-4D97-AF65-F5344CB8AC3E}">
        <p14:creationId xmlns:p14="http://schemas.microsoft.com/office/powerpoint/2010/main" val="213574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6096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19 Vocabulary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οὔτε 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and not, nor, neither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πίπτω 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fall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πούς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ποδός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ὁ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foot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προσέρχομαι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come/go to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προσεύχομαι 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pray </a:t>
            </a:r>
          </a:p>
        </p:txBody>
      </p:sp>
    </p:spTree>
    <p:extLst>
      <p:ext uri="{BB962C8B-B14F-4D97-AF65-F5344CB8AC3E}">
        <p14:creationId xmlns:p14="http://schemas.microsoft.com/office/powerpoint/2010/main" val="84366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2-1-2 Paradigms - Chant this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192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  2                     1                     2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λόγος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cs typeface="Times New Roman" panose="02020603050405020304" pitchFamily="18" charset="0"/>
              </a:rPr>
              <a:t>γραφή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ἱερόν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λόγου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cs typeface="Times New Roman" panose="02020603050405020304" pitchFamily="18" charset="0"/>
              </a:rPr>
              <a:t>γραφῆς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ἱεροῦ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λόγῳ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  <a:r>
              <a:rPr lang="el-GR" dirty="0" smtClean="0">
                <a:cs typeface="Times New Roman" panose="02020603050405020304" pitchFamily="18" charset="0"/>
              </a:rPr>
              <a:t>γραφῇ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   ἱερῷ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λόγον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cs typeface="Times New Roman" panose="02020603050405020304" pitchFamily="18" charset="0"/>
              </a:rPr>
              <a:t>γραφήν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ἱερόν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λόγοι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  <a:r>
              <a:rPr lang="el-GR" dirty="0" smtClean="0">
                <a:cs typeface="Times New Roman" panose="02020603050405020304" pitchFamily="18" charset="0"/>
              </a:rPr>
              <a:t>γραφαί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ἱερά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λόγων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γραφῶν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ἱερῶν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λόγοις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γραφαῖς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  ἱεροῖς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λόγους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γραφάς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ἱερά </a:t>
            </a:r>
            <a:endParaRPr lang="en-US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5943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18 Vocabulary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45720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genna&lt;w  </a:t>
            </a:r>
          </a:p>
          <a:p>
            <a:pPr eaLnBrk="1" hangingPunct="1">
              <a:defRPr/>
            </a:pPr>
            <a:r>
              <a:rPr lang="en-US" b="1" smtClean="0"/>
              <a:t>        I beget  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dikaiosu&lt;nh,  -hj,  h[  </a:t>
            </a:r>
          </a:p>
          <a:p>
            <a:pPr eaLnBrk="1" hangingPunct="1">
              <a:defRPr/>
            </a:pPr>
            <a:r>
              <a:rPr lang="en-US" b="1" smtClean="0"/>
              <a:t>        righteousness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e]a&lt;n  </a:t>
            </a:r>
          </a:p>
          <a:p>
            <a:pPr eaLnBrk="1" hangingPunct="1">
              <a:defRPr/>
            </a:pPr>
            <a:r>
              <a:rPr lang="en-US" b="1" smtClean="0"/>
              <a:t>        if, when  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ei]rh&lt;nh,  -hj,  h[   </a:t>
            </a:r>
          </a:p>
          <a:p>
            <a:pPr eaLnBrk="1" hangingPunct="1">
              <a:defRPr/>
            </a:pPr>
            <a:r>
              <a:rPr lang="en-US" b="1" smtClean="0"/>
              <a:t>       peace  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oi#da  </a:t>
            </a:r>
          </a:p>
          <a:p>
            <a:pPr eaLnBrk="1" hangingPunct="1">
              <a:defRPr/>
            </a:pPr>
            <a:r>
              <a:rPr lang="en-US" b="1" smtClean="0"/>
              <a:t>       I know  </a:t>
            </a:r>
          </a:p>
        </p:txBody>
      </p:sp>
    </p:spTree>
    <p:extLst>
      <p:ext uri="{BB962C8B-B14F-4D97-AF65-F5344CB8AC3E}">
        <p14:creationId xmlns:p14="http://schemas.microsoft.com/office/powerpoint/2010/main" val="304987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6248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18 Vocabulary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45720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Greekth" pitchFamily="18" charset="0"/>
              </a:rPr>
              <a:t>oi]</a:t>
            </a:r>
            <a:r>
              <a:rPr lang="en-US" dirty="0" err="1" smtClean="0">
                <a:latin typeface="Greekth" pitchFamily="18" charset="0"/>
              </a:rPr>
              <a:t>ki</a:t>
            </a:r>
            <a:r>
              <a:rPr lang="en-US" dirty="0" smtClean="0">
                <a:latin typeface="Greekth" pitchFamily="18" charset="0"/>
              </a:rPr>
              <a:t>&lt;a,  -</a:t>
            </a:r>
            <a:r>
              <a:rPr lang="en-US" dirty="0" err="1" smtClean="0">
                <a:latin typeface="Greekth" pitchFamily="18" charset="0"/>
              </a:rPr>
              <a:t>aj</a:t>
            </a:r>
            <a:r>
              <a:rPr lang="en-US" dirty="0" smtClean="0">
                <a:latin typeface="Greekth" pitchFamily="18" charset="0"/>
              </a:rPr>
              <a:t>,  h[   </a:t>
            </a:r>
          </a:p>
          <a:p>
            <a:pPr eaLnBrk="1" hangingPunct="1">
              <a:defRPr/>
            </a:pPr>
            <a:r>
              <a:rPr lang="en-US" b="1" dirty="0" smtClean="0"/>
              <a:t>       house  </a:t>
            </a:r>
          </a:p>
          <a:p>
            <a:pPr eaLnBrk="1" hangingPunct="1">
              <a:defRPr/>
            </a:pPr>
            <a:r>
              <a:rPr lang="en-US" dirty="0" smtClean="0">
                <a:latin typeface="Greekth" pitchFamily="18" charset="0"/>
              </a:rPr>
              <a:t>o[</a:t>
            </a:r>
            <a:r>
              <a:rPr lang="en-US" dirty="0" err="1" smtClean="0">
                <a:latin typeface="Greekth" pitchFamily="18" charset="0"/>
              </a:rPr>
              <a:t>ra</a:t>
            </a:r>
            <a:r>
              <a:rPr lang="en-US" dirty="0" smtClean="0">
                <a:latin typeface="Greekth" pitchFamily="18" charset="0"/>
              </a:rPr>
              <a:t>&lt;w  </a:t>
            </a:r>
          </a:p>
          <a:p>
            <a:pPr eaLnBrk="1" hangingPunct="1">
              <a:defRPr/>
            </a:pPr>
            <a:r>
              <a:rPr lang="en-US" b="1" dirty="0" smtClean="0"/>
              <a:t>       I see  </a:t>
            </a:r>
          </a:p>
          <a:p>
            <a:pPr eaLnBrk="1" hangingPunct="1">
              <a:defRPr/>
            </a:pPr>
            <a:r>
              <a:rPr lang="en-US" dirty="0" err="1" smtClean="0">
                <a:latin typeface="Greekth" pitchFamily="18" charset="0"/>
              </a:rPr>
              <a:t>peripate</a:t>
            </a:r>
            <a:r>
              <a:rPr lang="en-US" dirty="0" smtClean="0">
                <a:latin typeface="Greekth" pitchFamily="18" charset="0"/>
              </a:rPr>
              <a:t>&lt;w  </a:t>
            </a:r>
          </a:p>
          <a:p>
            <a:pPr eaLnBrk="1" hangingPunct="1">
              <a:defRPr/>
            </a:pPr>
            <a:r>
              <a:rPr lang="en-US" b="1" dirty="0" smtClean="0"/>
              <a:t>       I walk 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n-US" dirty="0" err="1" smtClean="0">
                <a:latin typeface="Greekth" pitchFamily="18" charset="0"/>
              </a:rPr>
              <a:t>pw?j</a:t>
            </a:r>
            <a:r>
              <a:rPr lang="en-US" dirty="0" smtClean="0">
                <a:latin typeface="Greekth" pitchFamily="18" charset="0"/>
              </a:rPr>
              <a:t>   </a:t>
            </a:r>
          </a:p>
          <a:p>
            <a:pPr eaLnBrk="1" hangingPunct="1">
              <a:defRPr/>
            </a:pPr>
            <a:r>
              <a:rPr lang="en-US" b="1" dirty="0" smtClean="0"/>
              <a:t>       how?  </a:t>
            </a:r>
          </a:p>
          <a:p>
            <a:pPr eaLnBrk="1" hangingPunct="1">
              <a:defRPr/>
            </a:pPr>
            <a:r>
              <a:rPr lang="en-US" dirty="0" err="1" smtClean="0">
                <a:latin typeface="Greekth" pitchFamily="18" charset="0"/>
              </a:rPr>
              <a:t>fobe</a:t>
            </a:r>
            <a:r>
              <a:rPr lang="en-US" dirty="0" smtClean="0">
                <a:latin typeface="Greekth" pitchFamily="18" charset="0"/>
              </a:rPr>
              <a:t>&lt;</a:t>
            </a:r>
            <a:r>
              <a:rPr lang="en-US" dirty="0" err="1" smtClean="0">
                <a:latin typeface="Greekth" pitchFamily="18" charset="0"/>
              </a:rPr>
              <a:t>omai</a:t>
            </a:r>
            <a:r>
              <a:rPr lang="en-US" dirty="0" smtClean="0">
                <a:latin typeface="Greekth" pitchFamily="18" charset="0"/>
              </a:rPr>
              <a:t>  </a:t>
            </a:r>
          </a:p>
          <a:p>
            <a:pPr eaLnBrk="1" hangingPunct="1">
              <a:defRPr/>
            </a:pPr>
            <a:r>
              <a:rPr lang="en-US" b="1" dirty="0" smtClean="0"/>
              <a:t>       I fear </a:t>
            </a: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77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17 Vocabulary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εἰ </a:t>
            </a:r>
            <a:r>
              <a:rPr lang="en-US" dirty="0" smtClean="0">
                <a:latin typeface="+mj-lt"/>
              </a:rPr>
              <a:t>   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if, that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ἐσθίω </a:t>
            </a:r>
            <a:r>
              <a:rPr lang="en-US" dirty="0" smtClean="0">
                <a:latin typeface="+mj-lt"/>
              </a:rPr>
              <a:t>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eat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ζάω  </a:t>
            </a:r>
            <a:r>
              <a:rPr lang="en-US" dirty="0" smtClean="0">
                <a:latin typeface="+mj-lt"/>
              </a:rPr>
              <a:t>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live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ζητέω  </a:t>
            </a:r>
            <a:r>
              <a:rPr lang="en-US" dirty="0" smtClean="0">
                <a:latin typeface="+mj-lt"/>
              </a:rPr>
              <a:t>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seek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ἤ </a:t>
            </a:r>
            <a:r>
              <a:rPr lang="en-US" dirty="0" smtClean="0">
                <a:latin typeface="+mj-lt"/>
              </a:rPr>
              <a:t>  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or, either </a:t>
            </a:r>
          </a:p>
        </p:txBody>
      </p:sp>
    </p:spTree>
    <p:extLst>
      <p:ext uri="{BB962C8B-B14F-4D97-AF65-F5344CB8AC3E}">
        <p14:creationId xmlns:p14="http://schemas.microsoft.com/office/powerpoint/2010/main" val="260988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4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17 Vocabulary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καλέω    </a:t>
            </a:r>
            <a:r>
              <a:rPr lang="en-US" dirty="0" smtClean="0">
                <a:latin typeface="+mj-lt"/>
              </a:rPr>
              <a:t>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call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λαλέω   </a:t>
            </a:r>
            <a:r>
              <a:rPr lang="en-US" dirty="0" smtClean="0">
                <a:latin typeface="+mj-lt"/>
              </a:rPr>
              <a:t>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speak, say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παρακαλέω  </a:t>
            </a:r>
            <a:r>
              <a:rPr lang="en-US" dirty="0" smtClean="0">
                <a:latin typeface="+mj-lt"/>
              </a:rPr>
              <a:t>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urge, exhort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πληρόω  </a:t>
            </a:r>
            <a:r>
              <a:rPr lang="en-US" dirty="0" smtClean="0">
                <a:latin typeface="+mj-lt"/>
              </a:rPr>
              <a:t>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fill, complete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ποιέω   </a:t>
            </a:r>
            <a:r>
              <a:rPr lang="en-US" dirty="0" smtClean="0">
                <a:latin typeface="+mj-lt"/>
              </a:rPr>
              <a:t>  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do, make </a:t>
            </a:r>
          </a:p>
          <a:p>
            <a:pPr eaLnBrk="1" hangingPunct="1"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5891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4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2725"/>
            <a:ext cx="7772400" cy="701675"/>
          </a:xfrm>
        </p:spPr>
        <p:txBody>
          <a:bodyPr/>
          <a:lstStyle/>
          <a:p>
            <a:pPr>
              <a:defRPr/>
            </a:pPr>
            <a:r>
              <a:rPr lang="en-US" altLang="en-US" sz="4000" b="1" dirty="0" smtClean="0"/>
              <a:t> Chapter 1</a:t>
            </a:r>
            <a:r>
              <a:rPr lang="el-GR" altLang="en-US" sz="4000" b="1" dirty="0" smtClean="0"/>
              <a:t>6</a:t>
            </a:r>
            <a:r>
              <a:rPr lang="en-US" altLang="en-US" sz="4000" b="1" dirty="0" smtClean="0"/>
              <a:t>  Vocabulary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αἰων, -ῶνος, ὁ 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Age, eternity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ἀλλήλων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one another 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ἀριερεύς, -έως, ὁ 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High priest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γυνή</a:t>
            </a:r>
            <a:r>
              <a:rPr lang="en-US" altLang="en-US" sz="4000" dirty="0" smtClean="0">
                <a:latin typeface="+mj-lt"/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αικός</a:t>
            </a:r>
            <a:r>
              <a:rPr lang="en-US" altLang="en-US" sz="40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4000" dirty="0">
                <a:latin typeface="+mj-lt"/>
                <a:cs typeface="Times New Roman" panose="02020603050405020304" pitchFamily="18" charset="0"/>
              </a:rPr>
              <a:t>ἡ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woman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δύναμαι</a:t>
            </a:r>
            <a:endParaRPr lang="en-US" altLang="en-US" sz="36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I can, am able </a:t>
            </a:r>
          </a:p>
        </p:txBody>
      </p:sp>
    </p:spTree>
    <p:extLst>
      <p:ext uri="{BB962C8B-B14F-4D97-AF65-F5344CB8AC3E}">
        <p14:creationId xmlns:p14="http://schemas.microsoft.com/office/powerpoint/2010/main" val="391625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5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Chapter 16  </a:t>
            </a:r>
            <a:r>
              <a:rPr lang="en-US" altLang="en-US" sz="4000" b="1" dirty="0" smtClean="0"/>
              <a:t>Vocabulary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447800"/>
            <a:ext cx="7769225" cy="50276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ἔθνος, -ους, τό 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nation  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ὅσος, -η, -ον 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as great as </a:t>
            </a:r>
            <a:r>
              <a:rPr lang="en-US" altLang="en-US" sz="2800" dirty="0" smtClean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πόλις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εως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ἡ </a:t>
            </a:r>
            <a:endParaRPr lang="en-US" altLang="en-US" sz="36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city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τέ   </a:t>
            </a:r>
            <a:endParaRPr lang="en-US" altLang="en-US" sz="36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And, and so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χείρ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χειρός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ἡ  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hand </a:t>
            </a:r>
            <a:r>
              <a:rPr lang="en-US" altLang="en-US" sz="28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en-US" altLang="en-US" dirty="0" smtClean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29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5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2725"/>
            <a:ext cx="7772400" cy="701675"/>
          </a:xfrm>
        </p:spPr>
        <p:txBody>
          <a:bodyPr/>
          <a:lstStyle/>
          <a:p>
            <a:pPr>
              <a:defRPr/>
            </a:pPr>
            <a:r>
              <a:rPr lang="en-US" altLang="en-US" sz="4000" b="1" smtClean="0"/>
              <a:t> Chapter 15  Vocabulary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ἄλλος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η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ο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other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ἄρτος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ου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ὁ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bread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δεῖ 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it is necessary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ἐξουσία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ας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4000" dirty="0">
                <a:cs typeface="Times New Roman" panose="02020603050405020304" pitchFamily="18" charset="0"/>
              </a:rPr>
              <a:t>ἡ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authority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ἕτερος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α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ον</a:t>
            </a:r>
            <a:endParaRPr lang="en-US" altLang="en-US" sz="36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different </a:t>
            </a:r>
          </a:p>
        </p:txBody>
      </p:sp>
    </p:spTree>
    <p:extLst>
      <p:ext uri="{BB962C8B-B14F-4D97-AF65-F5344CB8AC3E}">
        <p14:creationId xmlns:p14="http://schemas.microsoft.com/office/powerpoint/2010/main" val="411844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5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b="1" smtClean="0"/>
              <a:t>Chapter 15  </a:t>
            </a:r>
            <a:r>
              <a:rPr lang="en-US" altLang="en-US" sz="4000" b="1" smtClean="0"/>
              <a:t>Vocabulary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447800"/>
            <a:ext cx="7769225" cy="50276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ἔτι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yet, still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ὀφθαλμός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οῦ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ὁ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eye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τέκνον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ου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τό</a:t>
            </a:r>
            <a:endParaRPr lang="en-US" altLang="en-US" sz="3600" dirty="0" smtClean="0"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child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τόπος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ου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ὁ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place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φῶς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φωτός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τό 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light 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87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5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467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14  Vocabulary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61722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αἷμα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ματος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τό</a:t>
            </a: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blood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αἴρω  </a:t>
            </a:r>
            <a:r>
              <a:rPr lang="en-US" altLang="en-US" dirty="0" smtClean="0">
                <a:cs typeface="Times New Roman" panose="02020603050405020304" pitchFamily="18" charset="0"/>
              </a:rPr>
              <a:t>  		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I raise,  take up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διδάσκω  </a:t>
            </a:r>
            <a:r>
              <a:rPr lang="en-US" altLang="en-US" dirty="0" smtClean="0">
                <a:cs typeface="Times New Roman" panose="02020603050405020304" pitchFamily="18" charset="0"/>
              </a:rPr>
              <a:t>  	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I teach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ἴδιος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ον</a:t>
            </a:r>
            <a:r>
              <a:rPr lang="en-US" alt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one's own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καλός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ή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όν</a:t>
            </a:r>
            <a:r>
              <a:rPr lang="en-US" alt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good </a:t>
            </a:r>
          </a:p>
        </p:txBody>
      </p:sp>
    </p:spTree>
    <p:extLst>
      <p:ext uri="{BB962C8B-B14F-4D97-AF65-F5344CB8AC3E}">
        <p14:creationId xmlns:p14="http://schemas.microsoft.com/office/powerpoint/2010/main" val="167743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4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14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μέλλω</a:t>
            </a:r>
            <a:r>
              <a:rPr lang="en-US" altLang="en-US" dirty="0" smtClean="0">
                <a:cs typeface="Times New Roman" panose="02020603050405020304" pitchFamily="18" charset="0"/>
              </a:rPr>
              <a:t>  			  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I am about to, intend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ὁδός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οῦ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ἡ</a:t>
            </a:r>
            <a:r>
              <a:rPr lang="en-US" altLang="en-US" dirty="0" smtClean="0">
                <a:cs typeface="Times New Roman" panose="02020603050405020304" pitchFamily="18" charset="0"/>
              </a:rPr>
              <a:t>   	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way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πολύς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πολλή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πολύ</a:t>
            </a:r>
            <a:r>
              <a:rPr lang="en-US" alt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much, many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σῶμα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ματος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τό</a:t>
            </a:r>
            <a:r>
              <a:rPr lang="en-US" altLang="en-US" dirty="0" smtClean="0">
                <a:cs typeface="Times New Roman" panose="02020603050405020304" pitchFamily="18" charset="0"/>
              </a:rPr>
              <a:t>    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body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ψυχή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ῆς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ἡ</a:t>
            </a:r>
            <a:r>
              <a:rPr lang="en-US" altLang="en-US" dirty="0" smtClean="0">
                <a:cs typeface="Times New Roman" panose="02020603050405020304" pitchFamily="18" charset="0"/>
              </a:rPr>
              <a:t>    	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soul, life </a:t>
            </a:r>
          </a:p>
        </p:txBody>
      </p:sp>
    </p:spTree>
    <p:extLst>
      <p:ext uri="{BB962C8B-B14F-4D97-AF65-F5344CB8AC3E}">
        <p14:creationId xmlns:p14="http://schemas.microsoft.com/office/powerpoint/2010/main" val="281549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3</a:t>
            </a:r>
            <a:r>
              <a:rPr lang="en-US" altLang="en-US" baseline="30000" dirty="0" smtClean="0">
                <a:cs typeface="Times New Roman" panose="02020603050405020304" pitchFamily="18" charset="0"/>
              </a:rPr>
              <a:t>rd</a:t>
            </a:r>
            <a:r>
              <a:rPr lang="en-US" altLang="en-US" dirty="0" smtClean="0">
                <a:cs typeface="Times New Roman" panose="02020603050405020304" pitchFamily="18" charset="0"/>
              </a:rPr>
              <a:t> Declension </a:t>
            </a:r>
            <a:r>
              <a:rPr lang="en-US" altLang="en-US" dirty="0" err="1" smtClean="0">
                <a:cs typeface="Times New Roman" panose="02020603050405020304" pitchFamily="18" charset="0"/>
              </a:rPr>
              <a:t>Chantables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80388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χαρίς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ὄνομα</a:t>
            </a:r>
            <a:r>
              <a:rPr lang="en-US" dirty="0" smtClean="0">
                <a:cs typeface="Times New Roman" panose="02020603050405020304" pitchFamily="18" charset="0"/>
              </a:rPr>
              <a:t>,   </a:t>
            </a:r>
            <a:r>
              <a:rPr lang="el-GR" dirty="0" smtClean="0">
                <a:cs typeface="Times New Roman" panose="02020603050405020304" pitchFamily="18" charset="0"/>
              </a:rPr>
              <a:t>πίστις</a:t>
            </a:r>
            <a:r>
              <a:rPr lang="en-US" b="1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χάρις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ὄνομα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          </a:t>
            </a:r>
            <a:r>
              <a:rPr lang="el-GR" dirty="0" smtClean="0">
                <a:cs typeface="Times New Roman" panose="02020603050405020304" pitchFamily="18" charset="0"/>
              </a:rPr>
              <a:t>πίστις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χάριτος 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ὀνόματος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πίστεως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χάριτι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ὀνόματι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cs typeface="Times New Roman" panose="02020603050405020304" pitchFamily="18" charset="0"/>
              </a:rPr>
              <a:t>πίστει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χάριτα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ὄνομα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          </a:t>
            </a:r>
            <a:r>
              <a:rPr lang="el-GR" dirty="0" smtClean="0">
                <a:cs typeface="Times New Roman" panose="02020603050405020304" pitchFamily="18" charset="0"/>
              </a:rPr>
              <a:t>πίστιν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χάριτες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ὀνόματα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cs typeface="Times New Roman" panose="02020603050405020304" pitchFamily="18" charset="0"/>
              </a:rPr>
              <a:t>πίστεις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χαρίτων  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ὀνομάτων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cs typeface="Times New Roman" panose="02020603050405020304" pitchFamily="18" charset="0"/>
              </a:rPr>
              <a:t>πίστεων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χάρισι(ν) 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ὀνόμασι(ν) 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πίστεσι(ν)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χάριτας   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ὀνόματα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  <a:r>
              <a:rPr lang="el-GR" dirty="0" smtClean="0">
                <a:cs typeface="Times New Roman" panose="02020603050405020304" pitchFamily="18" charset="0"/>
              </a:rPr>
              <a:t>πίστεις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6050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13  Vocabulary</a:t>
            </a:r>
            <a:r>
              <a:rPr lang="en-US" smtClean="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ἀνήρ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ἀνδρός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man, husband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βασιλεύς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ἐως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king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δύναμις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εως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power, miracle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ὄνομα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ματος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τό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name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πᾶς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πᾶσα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πᾶν</a:t>
            </a:r>
            <a:r>
              <a:rPr lang="en-US" dirty="0" smtClean="0">
                <a:cs typeface="Times New Roman" panose="02020603050405020304" pitchFamily="18" charset="0"/>
              </a:rPr>
              <a:t>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each, every, all</a:t>
            </a:r>
          </a:p>
        </p:txBody>
      </p:sp>
    </p:spTree>
    <p:extLst>
      <p:ext uri="{BB962C8B-B14F-4D97-AF65-F5344CB8AC3E}">
        <p14:creationId xmlns:p14="http://schemas.microsoft.com/office/powerpoint/2010/main" val="178884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5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13  Vocabulary </a:t>
            </a:r>
            <a:r>
              <a:rPr lang="en-US" smtClean="0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πατήρ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πατρός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father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πιστις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πίστεως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faith, belief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πνεῦμα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ατος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τό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spirit, wind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σάρξ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σαρκός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flesh, body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ιτος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grace, kindness</a:t>
            </a:r>
          </a:p>
        </p:txBody>
      </p:sp>
    </p:spTree>
    <p:extLst>
      <p:ext uri="{BB962C8B-B14F-4D97-AF65-F5344CB8AC3E}">
        <p14:creationId xmlns:p14="http://schemas.microsoft.com/office/powerpoint/2010/main" val="404674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5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ἀποθνῄσκω</a:t>
            </a:r>
            <a:r>
              <a:rPr lang="en-US" dirty="0" smtClean="0">
                <a:cs typeface="Times New Roman" panose="02020603050405020304" pitchFamily="18" charset="0"/>
              </a:rPr>
              <a:t>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I die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ἐκεῖ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there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ἕως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until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ἰδού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behold </a:t>
            </a:r>
          </a:p>
        </p:txBody>
      </p:sp>
    </p:spTree>
    <p:extLst>
      <p:ext uri="{BB962C8B-B14F-4D97-AF65-F5344CB8AC3E}">
        <p14:creationId xmlns:p14="http://schemas.microsoft.com/office/powerpoint/2010/main" val="70743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ἵνα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	in </a:t>
            </a:r>
            <a:r>
              <a:rPr lang="en-US" dirty="0">
                <a:cs typeface="Times New Roman" panose="02020603050405020304" pitchFamily="18" charset="0"/>
              </a:rPr>
              <a:t>order that, that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Ἰωάννης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John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μέν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on the one hand, indeed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ὅλος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η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whole, entire </a:t>
            </a:r>
          </a:p>
        </p:txBody>
      </p:sp>
    </p:spTree>
    <p:extLst>
      <p:ext uri="{BB962C8B-B14F-4D97-AF65-F5344CB8AC3E}">
        <p14:creationId xmlns:p14="http://schemas.microsoft.com/office/powerpoint/2010/main" val="138977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ὅτε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when </a:t>
            </a:r>
            <a:endParaRPr lang="en-US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σύν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with </a:t>
            </a:r>
            <a:endParaRPr lang="en-US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9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11 Vocabulary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ἀπέρχομαι</a:t>
            </a:r>
            <a:r>
              <a:rPr lang="en-US" dirty="0" smtClean="0">
                <a:cs typeface="Times New Roman" panose="02020603050405020304" pitchFamily="18" charset="0"/>
              </a:rPr>
              <a:t>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I go away, leave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ἐκεῖνος</a:t>
            </a:r>
            <a:r>
              <a:rPr lang="en-US" dirty="0" smtClean="0">
                <a:cs typeface="Times New Roman" panose="02020603050405020304" pitchFamily="18" charset="0"/>
              </a:rPr>
              <a:t>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that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Ἰουδαῖος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Jewish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καθώς</a:t>
            </a:r>
            <a:r>
              <a:rPr lang="en-US" dirty="0" smtClean="0">
                <a:cs typeface="Times New Roman" panose="02020603050405020304" pitchFamily="18" charset="0"/>
              </a:rPr>
              <a:t>  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as, just as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609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11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ἥ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ὅ</a:t>
            </a:r>
            <a:r>
              <a:rPr lang="en-US" dirty="0" smtClean="0">
                <a:cs typeface="Times New Roman" panose="02020603050405020304" pitchFamily="18" charset="0"/>
              </a:rPr>
              <a:t>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who, which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ὅταν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when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πάλιν 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again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οὗτος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αὗτη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τοῦτο</a:t>
            </a:r>
            <a:r>
              <a:rPr 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this </a:t>
            </a:r>
          </a:p>
        </p:txBody>
      </p:sp>
    </p:spTree>
    <p:extLst>
      <p:ext uri="{BB962C8B-B14F-4D97-AF65-F5344CB8AC3E}">
        <p14:creationId xmlns:p14="http://schemas.microsoft.com/office/powerpoint/2010/main" val="9152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Chapter 11 Vocabulary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Πέτρος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Peter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ὑπέρ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	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for, about (gen.)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above, beyond (acc.)</a:t>
            </a:r>
          </a:p>
        </p:txBody>
      </p:sp>
    </p:spTree>
    <p:extLst>
      <p:ext uri="{BB962C8B-B14F-4D97-AF65-F5344CB8AC3E}">
        <p14:creationId xmlns:p14="http://schemas.microsoft.com/office/powerpoint/2010/main" val="174967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Chapter 11 Vocabulary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ὑπέρ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	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for, about (gen.)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above, beyond (acc.)</a:t>
            </a:r>
          </a:p>
        </p:txBody>
      </p:sp>
    </p:spTree>
    <p:extLst>
      <p:ext uri="{BB962C8B-B14F-4D97-AF65-F5344CB8AC3E}">
        <p14:creationId xmlns:p14="http://schemas.microsoft.com/office/powerpoint/2010/main" val="49198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life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ζωή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death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θάνατος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I judge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κρίνω</a:t>
            </a:r>
            <a:r>
              <a:rPr lang="el-GR" sz="2400" b="1" dirty="0" smtClean="0">
                <a:cs typeface="Times New Roman" panose="02020603050405020304" pitchFamily="18" charset="0"/>
              </a:rPr>
              <a:t> 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I remain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μένω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only, alone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μόνος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η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86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03552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anose="02020603050405020304" pitchFamily="18" charset="0"/>
              </a:rPr>
              <a:t>PAI Verb Chant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n-US" sz="3600" smtClean="0">
                <a:cs typeface="Times New Roman" pitchFamily="18" charset="0"/>
              </a:rPr>
              <a:t>λύω</a:t>
            </a:r>
            <a:r>
              <a:rPr lang="en-US" altLang="en-US" sz="3600" smtClean="0">
                <a:cs typeface="Times New Roman" pitchFamily="18" charset="0"/>
              </a:rPr>
              <a:t>			</a:t>
            </a:r>
            <a:r>
              <a:rPr lang="el-GR" altLang="en-US" sz="3600" smtClean="0">
                <a:cs typeface="Times New Roman" pitchFamily="18" charset="0"/>
              </a:rPr>
              <a:t>λύομεν</a:t>
            </a:r>
            <a:r>
              <a:rPr lang="en-US" altLang="en-US" sz="3600" smtClean="0"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l-GR" altLang="en-US" sz="3600" smtClean="0">
                <a:cs typeface="Times New Roman" pitchFamily="18" charset="0"/>
              </a:rPr>
              <a:t>λύεις</a:t>
            </a:r>
            <a:r>
              <a:rPr lang="en-US" altLang="en-US" sz="3600" smtClean="0">
                <a:cs typeface="Times New Roman" pitchFamily="18" charset="0"/>
              </a:rPr>
              <a:t>			</a:t>
            </a:r>
            <a:r>
              <a:rPr lang="el-GR" altLang="en-US" sz="3600" smtClean="0">
                <a:cs typeface="Times New Roman" pitchFamily="18" charset="0"/>
              </a:rPr>
              <a:t>λύετε</a:t>
            </a:r>
            <a:endParaRPr lang="en-US" altLang="en-US" sz="360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l-GR" altLang="en-US" sz="3600" smtClean="0">
                <a:cs typeface="Times New Roman" pitchFamily="18" charset="0"/>
              </a:rPr>
              <a:t>λύει</a:t>
            </a:r>
            <a:r>
              <a:rPr lang="en-US" altLang="en-US" sz="3600" smtClean="0">
                <a:cs typeface="Times New Roman" pitchFamily="18" charset="0"/>
              </a:rPr>
              <a:t>			</a:t>
            </a:r>
            <a:r>
              <a:rPr lang="el-GR" altLang="en-US" sz="3600" smtClean="0">
                <a:cs typeface="Times New Roman" pitchFamily="18" charset="0"/>
              </a:rPr>
              <a:t>λύουσι(ν) </a:t>
            </a:r>
            <a:endParaRPr lang="en-US" altLang="en-US" sz="360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2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now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νῦν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and not,  nor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οὐδέ</a:t>
            </a:r>
            <a:r>
              <a:rPr lang="el-GR" sz="2400" b="1" dirty="0" smtClean="0"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Paul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Παῦλος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save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σῴζω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then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τότε</a:t>
            </a:r>
            <a:r>
              <a:rPr lang="el-GR" sz="2400" b="1" dirty="0" smtClean="0"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97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6243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Greekth" pitchFamily="18" charset="0"/>
              </a:rPr>
              <a:t> </a:t>
            </a:r>
            <a:r>
              <a:rPr lang="en-US" sz="2800" b="1" dirty="0" smtClean="0">
                <a:cs typeface="Times New Roman" panose="02020603050405020304" pitchFamily="18" charset="0"/>
              </a:rPr>
              <a:t>I answer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ἀποκρίνομαι</a:t>
            </a:r>
            <a:r>
              <a:rPr lang="en-US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send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ἀποστέλλω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throw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βάλλω 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become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γίνομαι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come in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εἰσέρχομαι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35383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I go out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ἐξέρχομαι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come/go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ἔρχομαι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wish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θέλω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thus, so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οὕτως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go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πορεύομαι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76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8420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he/she/it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αὐτός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-ή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ό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land, earth, region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γῆ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I, we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ἐγώ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ἡμεῖς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day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ἡμέρα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that, so that</a:t>
            </a:r>
            <a:endParaRPr lang="en-US" sz="2800" b="1" dirty="0" smtClean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ὅτι </a:t>
            </a:r>
            <a:r>
              <a:rPr lang="en-US" b="1" dirty="0" smtClean="0">
                <a:cs typeface="Times New Roman" panose="02020603050405020304" pitchFamily="18" charset="0"/>
              </a:rPr>
              <a:t>   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Vocabulary</a:t>
            </a:r>
            <a:r>
              <a:rPr lang="el-GR" dirty="0" smtClean="0"/>
              <a:t> </a:t>
            </a:r>
            <a:r>
              <a:rPr lang="en-US" dirty="0" smtClean="0"/>
              <a:t>Ch. 8</a:t>
            </a:r>
          </a:p>
        </p:txBody>
      </p:sp>
    </p:spTree>
    <p:extLst>
      <p:ext uri="{BB962C8B-B14F-4D97-AF65-F5344CB8AC3E}">
        <p14:creationId xmlns:p14="http://schemas.microsoft.com/office/powerpoint/2010/main" val="35277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so, then, therefore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οὖν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n-US" sz="2000" dirty="0" smtClean="0">
                <a:cs typeface="Times New Roman" panose="02020603050405020304" pitchFamily="18" charset="0"/>
              </a:rPr>
              <a:t>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crowd</a:t>
            </a:r>
            <a:endParaRPr lang="en-US" sz="2400" b="1" dirty="0" smtClean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ὄχλος</a:t>
            </a:r>
            <a:r>
              <a:rPr lang="en-US" sz="2400" dirty="0" smtClean="0">
                <a:cs typeface="Times New Roman" panose="02020603050405020304" pitchFamily="18" charset="0"/>
              </a:rPr>
              <a:t>,  -</a:t>
            </a:r>
            <a:r>
              <a:rPr lang="el-GR" sz="2400" dirty="0" smtClean="0">
                <a:cs typeface="Times New Roman" panose="02020603050405020304" pitchFamily="18" charset="0"/>
              </a:rPr>
              <a:t>ου</a:t>
            </a:r>
            <a:r>
              <a:rPr lang="en-US" sz="2400" dirty="0" smtClean="0">
                <a:cs typeface="Times New Roman" panose="02020603050405020304" pitchFamily="18" charset="0"/>
              </a:rPr>
              <a:t>, </a:t>
            </a:r>
            <a:r>
              <a:rPr lang="el-GR" sz="2400" dirty="0" smtClean="0">
                <a:cs typeface="Times New Roman" panose="02020603050405020304" pitchFamily="18" charset="0"/>
              </a:rPr>
              <a:t>ὁ </a:t>
            </a:r>
            <a:r>
              <a:rPr lang="en-US" sz="2400" dirty="0" smtClean="0">
                <a:cs typeface="Times New Roman" panose="02020603050405020304" pitchFamily="18" charset="0"/>
              </a:rPr>
              <a:t>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from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παρά</a:t>
            </a:r>
            <a:r>
              <a:rPr lang="en-US" sz="2400" b="1" dirty="0" smtClean="0">
                <a:cs typeface="Times New Roman" panose="02020603050405020304" pitchFamily="18" charset="0"/>
              </a:rPr>
              <a:t>   (with Gen.)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beside, with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παρά</a:t>
            </a:r>
            <a:r>
              <a:rPr lang="en-US" sz="2400" b="1" dirty="0" smtClean="0">
                <a:cs typeface="Times New Roman" panose="02020603050405020304" pitchFamily="18" charset="0"/>
              </a:rPr>
              <a:t>   (with Dat.)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alongside, beside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παρά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(with Acc.)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458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607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you / you (</a:t>
            </a:r>
            <a:r>
              <a:rPr lang="en-US" b="1" dirty="0" err="1" smtClean="0">
                <a:cs typeface="Times New Roman" panose="02020603050405020304" pitchFamily="18" charset="0"/>
              </a:rPr>
              <a:t>pl</a:t>
            </a:r>
            <a:r>
              <a:rPr lang="en-US" b="1" dirty="0" smtClean="0"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σύ</a:t>
            </a:r>
            <a:r>
              <a:rPr lang="en-US" b="1" dirty="0" smtClean="0">
                <a:cs typeface="Times New Roman" panose="02020603050405020304" pitchFamily="18" charset="0"/>
              </a:rPr>
              <a:t>  /  </a:t>
            </a:r>
            <a:r>
              <a:rPr lang="el-GR" b="1" dirty="0" smtClean="0">
                <a:cs typeface="Times New Roman" panose="02020603050405020304" pitchFamily="18" charset="0"/>
              </a:rPr>
              <a:t>ὑμεῖς</a:t>
            </a:r>
            <a:r>
              <a:rPr lang="en-US" b="1" dirty="0" smtClean="0">
                <a:cs typeface="Times New Roman" panose="02020603050405020304" pitchFamily="18" charset="0"/>
              </a:rPr>
              <a:t>     </a:t>
            </a:r>
          </a:p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by, at the hands of </a:t>
            </a:r>
          </a:p>
          <a:p>
            <a:pPr lvl="1"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ὑπό</a:t>
            </a:r>
            <a:r>
              <a:rPr lang="el-GR" b="1" dirty="0" smtClean="0"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cs typeface="Times New Roman" panose="02020603050405020304" pitchFamily="18" charset="0"/>
              </a:rPr>
              <a:t>   (with Gen.)               </a:t>
            </a:r>
          </a:p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under, below</a:t>
            </a:r>
          </a:p>
          <a:p>
            <a:pPr lvl="1"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ὑπό</a:t>
            </a:r>
            <a:r>
              <a:rPr lang="el-GR" b="1" dirty="0" smtClean="0"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cs typeface="Times New Roman" panose="02020603050405020304" pitchFamily="18" charset="0"/>
              </a:rPr>
              <a:t>   (with Acc.)</a:t>
            </a:r>
          </a:p>
          <a:p>
            <a:pPr lvl="2"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56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945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Vocabulary -- Ch. 7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good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ἀγαθός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όν</a:t>
            </a:r>
            <a:r>
              <a:rPr lang="en-US" dirty="0" smtClean="0">
                <a:cs typeface="Times New Roman" panose="02020603050405020304" pitchFamily="18" charset="0"/>
              </a:rPr>
              <a:t> 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Holy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ἅγιος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1" indent="-342900"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righteous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δίκαιοις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n-US" dirty="0">
                <a:latin typeface="Greekth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9211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b="1"/>
              <a:t>Vocabulary – Ch. 7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am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εἰμί 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Jewish, a Jew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Ἰουδαῖος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Great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μέγας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μεγάλη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μέγα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3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b="1"/>
              <a:t>Vocabulary -- Ch. 7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dead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νεκρός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ά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όν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no, not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οὐ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οὐκ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οὐχ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first </a:t>
            </a:r>
          </a:p>
          <a:p>
            <a:pPr>
              <a:defRPr/>
            </a:pPr>
            <a:r>
              <a:rPr lang="el-GR" dirty="0">
                <a:cs typeface="Times New Roman" panose="02020603050405020304" pitchFamily="18" charset="0"/>
              </a:rPr>
              <a:t>π</a:t>
            </a:r>
            <a:r>
              <a:rPr lang="el-GR" dirty="0" smtClean="0">
                <a:cs typeface="Times New Roman" panose="02020603050405020304" pitchFamily="18" charset="0"/>
              </a:rPr>
              <a:t>ρῶτος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η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voice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φωνή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Greekth" pitchFamily="18" charset="0"/>
              </a:rPr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669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/>
              <a:t>Chapter 6 Vocabulary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305800" cy="48768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ἀπό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from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διά  </a:t>
            </a: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>
                <a:cs typeface="Times New Roman" panose="02020603050405020304" pitchFamily="18" charset="0"/>
              </a:rPr>
              <a:t>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through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διά </a:t>
            </a: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>
                <a:cs typeface="Times New Roman" panose="02020603050405020304" pitchFamily="18" charset="0"/>
              </a:rPr>
              <a:t>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 account of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εἰς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into </a:t>
            </a:r>
          </a:p>
        </p:txBody>
      </p:sp>
    </p:spTree>
    <p:extLst>
      <p:ext uri="{BB962C8B-B14F-4D97-AF65-F5344CB8AC3E}">
        <p14:creationId xmlns:p14="http://schemas.microsoft.com/office/powerpoint/2010/main" val="75025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1073</TotalTime>
  <Words>3912</Words>
  <Application>Microsoft Office PowerPoint</Application>
  <PresentationFormat>On-screen Show (4:3)</PresentationFormat>
  <Paragraphs>1354</Paragraphs>
  <Slides>158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158</vt:i4>
      </vt:variant>
    </vt:vector>
  </HeadingPairs>
  <TitlesOfParts>
    <vt:vector size="164" baseType="lpstr">
      <vt:lpstr>Garamond</vt:lpstr>
      <vt:lpstr>Arial</vt:lpstr>
      <vt:lpstr>Wingdings</vt:lpstr>
      <vt:lpstr>Times New Roman</vt:lpstr>
      <vt:lpstr>Greekth</vt:lpstr>
      <vt:lpstr>Stream</vt:lpstr>
      <vt:lpstr>Mastering NT Greek</vt:lpstr>
      <vt:lpstr>Warm-ups</vt:lpstr>
      <vt:lpstr>Rapping the Lord’s Prayer</vt:lpstr>
      <vt:lpstr>Rapping the Lord’s Prayer</vt:lpstr>
      <vt:lpstr>Rapping the Lord’s Prayer</vt:lpstr>
      <vt:lpstr>Rapping the Lord’s Prayer</vt:lpstr>
      <vt:lpstr>2-1-2 Paradigms - Chant this</vt:lpstr>
      <vt:lpstr>3rd Declension Chantables</vt:lpstr>
      <vt:lpstr>PAI Verb Chant</vt:lpstr>
      <vt:lpstr>The "is" verb PAI  -- εἰμί  </vt:lpstr>
      <vt:lpstr>Imperfect εἰμί       </vt:lpstr>
      <vt:lpstr> Person Personal Pronoun Chant</vt:lpstr>
      <vt:lpstr>Present Middle/Passive Indicative </vt:lpstr>
      <vt:lpstr>Shape of the Future in Greek</vt:lpstr>
      <vt:lpstr>Future Middle Paradigm</vt:lpstr>
      <vt:lpstr>Demonstrative and Relative Pronouns Summary</vt:lpstr>
      <vt:lpstr>Imperfect Active Paradigm of λύω</vt:lpstr>
      <vt:lpstr>Imperfect Middle/Passive (IM/PI) </vt:lpstr>
      <vt:lpstr>Second Aorist Active Chant</vt:lpstr>
      <vt:lpstr>Second Aorist Middle Chant</vt:lpstr>
      <vt:lpstr>Aorist Stem Changes -- 8 to know</vt:lpstr>
      <vt:lpstr>1st Aorist Active Paradigm </vt:lpstr>
      <vt:lpstr>1st Aorist Middle Paradigm </vt:lpstr>
      <vt:lpstr>Chanting the Present Particple Chant </vt:lpstr>
      <vt:lpstr>Aorist Participle Chant </vt:lpstr>
      <vt:lpstr>Perfect Participle Chant</vt:lpstr>
      <vt:lpstr>Infinitive Endings to Chant</vt:lpstr>
      <vt:lpstr>          Subjunctive Chant</vt:lpstr>
      <vt:lpstr>Imperative ending soft shoe</vt:lpstr>
      <vt:lpstr>5 Bad Boys </vt:lpstr>
      <vt:lpstr>Cardinal counting chant:</vt:lpstr>
      <vt:lpstr>Case Revisited </vt:lpstr>
      <vt:lpstr>Introduction:  Case Revisited</vt:lpstr>
      <vt:lpstr>Genitive Summary:  TP  ROADS</vt:lpstr>
      <vt:lpstr>Genitive:  Possessive &amp; Relational</vt:lpstr>
      <vt:lpstr>Genitive:  Descriptive</vt:lpstr>
      <vt:lpstr>Genitive:  Subjective</vt:lpstr>
      <vt:lpstr>Genitive:  Objective</vt:lpstr>
      <vt:lpstr>Genitive:  Time &amp; Agency</vt:lpstr>
      <vt:lpstr>Genitive Summary:  TP  ROADS</vt:lpstr>
      <vt:lpstr>Dative Summary:   I I  LIST</vt:lpstr>
      <vt:lpstr>Dative:  Indirect object</vt:lpstr>
      <vt:lpstr>Dative:  Interest &amp; Location</vt:lpstr>
      <vt:lpstr>Dative:  Instrument &amp; Time</vt:lpstr>
      <vt:lpstr>Dative:  Sphere</vt:lpstr>
      <vt:lpstr>Dative Summary:   I I  LIST</vt:lpstr>
      <vt:lpstr>Chapter 28 Vocabulary</vt:lpstr>
      <vt:lpstr>Chapter 28 Vocabulary</vt:lpstr>
      <vt:lpstr>Vocabulary Review</vt:lpstr>
      <vt:lpstr>Chapter 28 Vocabulary</vt:lpstr>
      <vt:lpstr>Chapter 28 Vocabulary</vt:lpstr>
      <vt:lpstr>Chapter 27 Vocabulary </vt:lpstr>
      <vt:lpstr>Chapter 27 Vocabulary </vt:lpstr>
      <vt:lpstr>Chapter 26 Vocabulary</vt:lpstr>
      <vt:lpstr>Chapter 26 Vocabulary</vt:lpstr>
      <vt:lpstr>Chapter 25 Vocabulary</vt:lpstr>
      <vt:lpstr>Chapter 25 Vocabulary</vt:lpstr>
      <vt:lpstr>Chapter 24 Vocabulary</vt:lpstr>
      <vt:lpstr>Chapter 24 Vocabulary </vt:lpstr>
      <vt:lpstr>Chapter 23 Vocabulary </vt:lpstr>
      <vt:lpstr>Chapter 23 Vocabulary </vt:lpstr>
      <vt:lpstr>Chapter 22 Vocabulary</vt:lpstr>
      <vt:lpstr>Chapter 22 Vocabulary</vt:lpstr>
      <vt:lpstr>  Chapter 21 Vocabulary</vt:lpstr>
      <vt:lpstr>Chapter 21 Vocabulary </vt:lpstr>
      <vt:lpstr>Chapter 20 Vocabulary</vt:lpstr>
      <vt:lpstr>Chapter 20 Vocabulary</vt:lpstr>
      <vt:lpstr>Chapter 19 Vocabulary</vt:lpstr>
      <vt:lpstr>Chapter 19 Vocabulary</vt:lpstr>
      <vt:lpstr>Chapter 18 Vocabulary</vt:lpstr>
      <vt:lpstr>Chapter 18 Vocabulary</vt:lpstr>
      <vt:lpstr>Chapter 17 Vocabulary</vt:lpstr>
      <vt:lpstr>Chapter 17 Vocabulary</vt:lpstr>
      <vt:lpstr> Chapter 16  Vocabulary</vt:lpstr>
      <vt:lpstr>Chapter 16  Vocabulary</vt:lpstr>
      <vt:lpstr> Chapter 15  Vocabulary</vt:lpstr>
      <vt:lpstr>Chapter 15  Vocabulary</vt:lpstr>
      <vt:lpstr>Chapter 14  Vocabulary</vt:lpstr>
      <vt:lpstr>Chapter 14 Vocabulary</vt:lpstr>
      <vt:lpstr>Chapter 13  Vocabulary </vt:lpstr>
      <vt:lpstr>Chapter 13  Vocabulary  </vt:lpstr>
      <vt:lpstr>Chapter 12 Vocabulary </vt:lpstr>
      <vt:lpstr>Chapter 12 Vocabulary </vt:lpstr>
      <vt:lpstr>Chapter 12 Vocabulary</vt:lpstr>
      <vt:lpstr>Chapter 11 Vocabulary</vt:lpstr>
      <vt:lpstr>Chapter 11 Vocabulary</vt:lpstr>
      <vt:lpstr>Chapter 11 Vocabulary</vt:lpstr>
      <vt:lpstr>Chapter 11 Vocabulary</vt:lpstr>
      <vt:lpstr>Vocabulary Ch. 10</vt:lpstr>
      <vt:lpstr>Vocabulary Ch. 10</vt:lpstr>
      <vt:lpstr>Vocabulary Ch. 9</vt:lpstr>
      <vt:lpstr>Vocabulary Ch. 9</vt:lpstr>
      <vt:lpstr>Vocabulary Ch. 8</vt:lpstr>
      <vt:lpstr>Vocabulary Ch. 8</vt:lpstr>
      <vt:lpstr>Vocabulary Ch. 8</vt:lpstr>
      <vt:lpstr>Vocabulary -- Ch. 7</vt:lpstr>
      <vt:lpstr>Vocabulary – Ch. 7</vt:lpstr>
      <vt:lpstr>Vocabulary -- Ch. 7</vt:lpstr>
      <vt:lpstr>Chapter 6 Vocabulary</vt:lpstr>
      <vt:lpstr>Chapter 6 Vocabulary</vt:lpstr>
      <vt:lpstr>Chapter 6 Vocabulary </vt:lpstr>
      <vt:lpstr>Chapter 6 Vocabulary</vt:lpstr>
      <vt:lpstr>Ch. 5 -- Vocabulary </vt:lpstr>
      <vt:lpstr>Ch. 5 -- Vocabulary </vt:lpstr>
      <vt:lpstr>Ch. 4 -- Vocabulary</vt:lpstr>
      <vt:lpstr>Ch. 4 -- Vocabulary </vt:lpstr>
      <vt:lpstr>Ch. 3 -- Vocabulary</vt:lpstr>
      <vt:lpstr>Ch. 3 -- Vocabulary</vt:lpstr>
      <vt:lpstr>Ch. 2 -- Vocabulary</vt:lpstr>
      <vt:lpstr>Ch. 2 -- Vocabulary</vt:lpstr>
      <vt:lpstr>Ch. 1 -- Vocabulary</vt:lpstr>
      <vt:lpstr>Ch. 1 -- Vocabulary </vt:lpstr>
      <vt:lpstr>In Order Vocabulary Review</vt:lpstr>
      <vt:lpstr>Ch. 1 -- Vocabulary</vt:lpstr>
      <vt:lpstr>Ch. 1 -- Vocabulary </vt:lpstr>
      <vt:lpstr>Ch. 2 -- Vocabulary</vt:lpstr>
      <vt:lpstr>Ch. 2 -- Vocabulary</vt:lpstr>
      <vt:lpstr>Ch. 3 -- Vocabulary</vt:lpstr>
      <vt:lpstr>Ch. 3 -- Vocabulary</vt:lpstr>
      <vt:lpstr>Ch. 4 -- Vocabulary</vt:lpstr>
      <vt:lpstr>Ch. 4 -- Vocabulary </vt:lpstr>
      <vt:lpstr>Ch. 5 -- Vocabulary </vt:lpstr>
      <vt:lpstr>Ch. 5 -- Vocabulary </vt:lpstr>
      <vt:lpstr>Chapter 6 Vocabulary</vt:lpstr>
      <vt:lpstr>Chapter 6 Vocabulary</vt:lpstr>
      <vt:lpstr>Chapter 6 Vocabulary </vt:lpstr>
      <vt:lpstr>Chapter 6 Vocabulary</vt:lpstr>
      <vt:lpstr>Vocabulary -- Ch. 7</vt:lpstr>
      <vt:lpstr>Vocabulary – Ch. 7</vt:lpstr>
      <vt:lpstr>Vocabulary -- Ch. 7</vt:lpstr>
      <vt:lpstr>Vocabulary Ch. 8</vt:lpstr>
      <vt:lpstr>Vocabulary Ch. 8</vt:lpstr>
      <vt:lpstr>Vocabulary Ch. 8</vt:lpstr>
      <vt:lpstr>Vocabulary Ch. 9</vt:lpstr>
      <vt:lpstr>Vocabulary Ch. 9</vt:lpstr>
      <vt:lpstr>Vocabulary Ch. 10</vt:lpstr>
      <vt:lpstr>Vocabulary Ch. 10</vt:lpstr>
      <vt:lpstr>Chapter 11 Vocabulary</vt:lpstr>
      <vt:lpstr>Chapter 11 Vocabulary</vt:lpstr>
      <vt:lpstr>Chapter 11 Vocabulary</vt:lpstr>
      <vt:lpstr>Chapter 11 Vocabulary</vt:lpstr>
      <vt:lpstr>Chapter 12 Vocabulary </vt:lpstr>
      <vt:lpstr>Chapter 12 Vocabulary </vt:lpstr>
      <vt:lpstr>Chapter 12 Vocabulary</vt:lpstr>
      <vt:lpstr>Chapter 13  Vocabulary </vt:lpstr>
      <vt:lpstr>Chapter 13  Vocabulary  </vt:lpstr>
      <vt:lpstr>Chapter 14  Vocabulary</vt:lpstr>
      <vt:lpstr>Chapter 14 Vocabulary</vt:lpstr>
      <vt:lpstr> Chapter 15  Vocabulary</vt:lpstr>
      <vt:lpstr>Chapter 15  Vocabulary</vt:lpstr>
      <vt:lpstr> Chapter 16  Vocabulary</vt:lpstr>
      <vt:lpstr>Chapter 16  Vocabulary</vt:lpstr>
      <vt:lpstr>Chapter 17 Vocabulary</vt:lpstr>
      <vt:lpstr>Chapter 17 Vocabulary</vt:lpstr>
      <vt:lpstr>Chapter 18 Vocabulary</vt:lpstr>
      <vt:lpstr>Chapter 18 Vocabulary</vt:lpstr>
      <vt:lpstr>Chapter 19 Vocabulary</vt:lpstr>
      <vt:lpstr>Chapter 19 Vocabulary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Revisited:  Gen./Dat.</dc:title>
  <dc:creator>Ted Hildebrandt</dc:creator>
  <cp:lastModifiedBy>ted</cp:lastModifiedBy>
  <cp:revision>71</cp:revision>
  <dcterms:created xsi:type="dcterms:W3CDTF">2002-03-04T12:17:39Z</dcterms:created>
  <dcterms:modified xsi:type="dcterms:W3CDTF">2015-11-25T16:17:48Z</dcterms:modified>
</cp:coreProperties>
</file>