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3"/>
  </p:notesMasterIdLst>
  <p:sldIdLst>
    <p:sldId id="299" r:id="rId2"/>
    <p:sldId id="324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257" r:id="rId31"/>
    <p:sldId id="269" r:id="rId32"/>
    <p:sldId id="270" r:id="rId33"/>
    <p:sldId id="271" r:id="rId34"/>
    <p:sldId id="272" r:id="rId35"/>
    <p:sldId id="284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340" r:id="rId46"/>
    <p:sldId id="267" r:id="rId47"/>
    <p:sldId id="326" r:id="rId48"/>
    <p:sldId id="327" r:id="rId49"/>
    <p:sldId id="328" r:id="rId50"/>
    <p:sldId id="329" r:id="rId51"/>
    <p:sldId id="268" r:id="rId52"/>
    <p:sldId id="330" r:id="rId53"/>
    <p:sldId id="331" r:id="rId54"/>
    <p:sldId id="332" r:id="rId55"/>
    <p:sldId id="333" r:id="rId56"/>
    <p:sldId id="303" r:id="rId57"/>
    <p:sldId id="471" r:id="rId58"/>
    <p:sldId id="472" r:id="rId59"/>
    <p:sldId id="469" r:id="rId60"/>
    <p:sldId id="470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91" r:id="rId85"/>
    <p:sldId id="392" r:id="rId86"/>
    <p:sldId id="393" r:id="rId87"/>
    <p:sldId id="394" r:id="rId88"/>
    <p:sldId id="395" r:id="rId89"/>
    <p:sldId id="396" r:id="rId90"/>
    <p:sldId id="397" r:id="rId91"/>
    <p:sldId id="398" r:id="rId92"/>
    <p:sldId id="399" r:id="rId93"/>
    <p:sldId id="400" r:id="rId94"/>
    <p:sldId id="401" r:id="rId95"/>
    <p:sldId id="402" r:id="rId96"/>
    <p:sldId id="403" r:id="rId97"/>
    <p:sldId id="404" r:id="rId98"/>
    <p:sldId id="405" r:id="rId99"/>
    <p:sldId id="406" r:id="rId100"/>
    <p:sldId id="407" r:id="rId101"/>
    <p:sldId id="408" r:id="rId102"/>
    <p:sldId id="409" r:id="rId103"/>
    <p:sldId id="410" r:id="rId104"/>
    <p:sldId id="411" r:id="rId105"/>
    <p:sldId id="412" r:id="rId106"/>
    <p:sldId id="413" r:id="rId107"/>
    <p:sldId id="414" r:id="rId108"/>
    <p:sldId id="415" r:id="rId109"/>
    <p:sldId id="416" r:id="rId110"/>
    <p:sldId id="417" r:id="rId111"/>
    <p:sldId id="418" r:id="rId112"/>
    <p:sldId id="419" r:id="rId113"/>
    <p:sldId id="420" r:id="rId114"/>
    <p:sldId id="421" r:id="rId115"/>
    <p:sldId id="422" r:id="rId116"/>
    <p:sldId id="423" r:id="rId117"/>
    <p:sldId id="424" r:id="rId118"/>
    <p:sldId id="425" r:id="rId119"/>
    <p:sldId id="426" r:id="rId120"/>
    <p:sldId id="427" r:id="rId121"/>
    <p:sldId id="428" r:id="rId122"/>
    <p:sldId id="429" r:id="rId123"/>
    <p:sldId id="430" r:id="rId124"/>
    <p:sldId id="431" r:id="rId125"/>
    <p:sldId id="432" r:id="rId126"/>
    <p:sldId id="433" r:id="rId127"/>
    <p:sldId id="434" r:id="rId128"/>
    <p:sldId id="435" r:id="rId129"/>
    <p:sldId id="436" r:id="rId130"/>
    <p:sldId id="437" r:id="rId131"/>
    <p:sldId id="438" r:id="rId132"/>
    <p:sldId id="439" r:id="rId133"/>
    <p:sldId id="440" r:id="rId134"/>
    <p:sldId id="441" r:id="rId135"/>
    <p:sldId id="442" r:id="rId136"/>
    <p:sldId id="443" r:id="rId137"/>
    <p:sldId id="444" r:id="rId138"/>
    <p:sldId id="445" r:id="rId139"/>
    <p:sldId id="446" r:id="rId140"/>
    <p:sldId id="447" r:id="rId141"/>
    <p:sldId id="448" r:id="rId142"/>
    <p:sldId id="449" r:id="rId143"/>
    <p:sldId id="450" r:id="rId144"/>
    <p:sldId id="451" r:id="rId145"/>
    <p:sldId id="452" r:id="rId146"/>
    <p:sldId id="453" r:id="rId147"/>
    <p:sldId id="454" r:id="rId148"/>
    <p:sldId id="455" r:id="rId149"/>
    <p:sldId id="456" r:id="rId150"/>
    <p:sldId id="457" r:id="rId151"/>
    <p:sldId id="458" r:id="rId152"/>
    <p:sldId id="459" r:id="rId153"/>
    <p:sldId id="460" r:id="rId154"/>
    <p:sldId id="461" r:id="rId155"/>
    <p:sldId id="462" r:id="rId156"/>
    <p:sldId id="463" r:id="rId157"/>
    <p:sldId id="464" r:id="rId158"/>
    <p:sldId id="465" r:id="rId159"/>
    <p:sldId id="466" r:id="rId160"/>
    <p:sldId id="467" r:id="rId161"/>
    <p:sldId id="468" r:id="rId1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2" autoAdjust="0"/>
    <p:restoredTop sz="94747" autoAdjust="0"/>
  </p:normalViewPr>
  <p:slideViewPr>
    <p:cSldViewPr>
      <p:cViewPr varScale="1">
        <p:scale>
          <a:sx n="111" d="100"/>
          <a:sy n="111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1EEC53-960D-40E4-89B0-DB6B344F9001}" type="datetimeFigureOut">
              <a:rPr lang="en-US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911808-0784-48EA-8965-090252D61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7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6C2B50-5716-4345-B4E2-7F9853DC3CC4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5587B8-EC27-4B80-9FCE-08EE5442F832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06C125-6038-40BF-A17D-60BCD44FB5EF}" type="slidenum">
              <a:rPr lang="en-US" altLang="en-US" sz="1200" smtClean="0"/>
              <a:pPr eaLnBrk="1" hangingPunct="1"/>
              <a:t>61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394F66-E450-418D-8E49-C62777E67CF2}" type="slidenum">
              <a:rPr lang="en-US" altLang="en-US" sz="1200" smtClean="0"/>
              <a:pPr eaLnBrk="1" hangingPunct="1"/>
              <a:t>62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1BFC0-03FA-4039-8094-819649A74CDB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53EFA4-D54B-4080-9712-B2815DCC9766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14F6B0-BCDF-4A63-B578-D7BB43DED632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42A1FB-0A1B-4902-807D-A681680F4216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925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CA59F1-2254-40E7-B68F-5BE3D9A94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3E3E-7685-42AE-A146-5D88EE7B2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C8F4-AAAF-4172-9FFC-7E745AAB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9F5F-2CA9-4458-A9A5-36A96A7D3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A6E9-2F0D-4930-9A2A-2B3248975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0736-645A-4914-A9CA-170D7AFD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395A-F321-4899-B75B-003E1C03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B7D7-EF9B-4F87-AD3A-41375D809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03EF-345F-4C80-AC26-9BE82DCC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35C9-6D01-4B41-8566-858947E91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4A44-5EC6-45AF-89C2-D2795E254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2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2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133D65-9506-4771-A582-192F93D3D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26.  Numbers and Interrogatives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cs typeface="Times New Roman" pitchFamily="18" charset="0"/>
              </a:rPr>
              <a:t>The "is" verb PAI </a:t>
            </a:r>
            <a:r>
              <a:rPr lang="en-US" altLang="en-US" smtClean="0">
                <a:cs typeface="Times New Roman" pitchFamily="18" charset="0"/>
              </a:rPr>
              <a:t> -- </a:t>
            </a: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                     	</a:t>
            </a:r>
            <a:r>
              <a:rPr lang="el-GR" altLang="en-US" smtClean="0">
                <a:cs typeface="Times New Roman" pitchFamily="18" charset="0"/>
              </a:rPr>
              <a:t>ἐσμέν</a:t>
            </a:r>
            <a:r>
              <a:rPr lang="en-US" altLang="en-US" smtClean="0">
                <a:cs typeface="Times New Roman" pitchFamily="18" charset="0"/>
              </a:rPr>
              <a:t>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εἶ </a:t>
            </a:r>
            <a:r>
              <a:rPr lang="en-US" altLang="en-US" smtClean="0">
                <a:cs typeface="Times New Roman" pitchFamily="18" charset="0"/>
              </a:rPr>
              <a:t>                   		</a:t>
            </a:r>
            <a:r>
              <a:rPr lang="el-GR" altLang="en-US" smtClean="0">
                <a:cs typeface="Times New Roman" pitchFamily="18" charset="0"/>
              </a:rPr>
              <a:t>ἐστέ</a:t>
            </a:r>
            <a:r>
              <a:rPr lang="en-US" altLang="en-US" smtClean="0">
                <a:cs typeface="Times New Roman" pitchFamily="18" charset="0"/>
              </a:rPr>
              <a:t>   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ἐστί(ν)</a:t>
            </a:r>
            <a:r>
              <a:rPr lang="en-US" altLang="en-US" smtClean="0">
                <a:cs typeface="Times New Roman" pitchFamily="18" charset="0"/>
              </a:rPr>
              <a:t>       		</a:t>
            </a:r>
            <a:r>
              <a:rPr lang="el-GR" altLang="en-US" smtClean="0">
                <a:cs typeface="Times New Roman" pitchFamily="18" charset="0"/>
              </a:rPr>
              <a:t>εἰσί(ν)</a:t>
            </a:r>
            <a:r>
              <a:rPr lang="en-US" altLang="en-US" smtClean="0"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4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82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3422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909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1631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0802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988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552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5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         Singular                          Plural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Nom</a:t>
            </a:r>
            <a:r>
              <a:rPr lang="en-US" altLang="en-US" dirty="0" smtClean="0">
                <a:cs typeface="Times New Roman" pitchFamily="18" charset="0"/>
              </a:rPr>
              <a:t>.   </a:t>
            </a:r>
            <a:r>
              <a:rPr lang="el-GR" altLang="en-US" dirty="0" smtClean="0">
                <a:cs typeface="Times New Roman" pitchFamily="18" charset="0"/>
              </a:rPr>
              <a:t>ἐγώ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σύ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 	</a:t>
            </a:r>
            <a:r>
              <a:rPr lang="el-GR" altLang="en-US" dirty="0" smtClean="0">
                <a:cs typeface="Times New Roman" pitchFamily="18" charset="0"/>
              </a:rPr>
              <a:t>ἡμεῖς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Gen</a:t>
            </a:r>
            <a:r>
              <a:rPr lang="en-US" altLang="en-US" dirty="0" smtClean="0">
                <a:cs typeface="Times New Roman" pitchFamily="18" charset="0"/>
              </a:rPr>
              <a:t>.    </a:t>
            </a:r>
            <a:r>
              <a:rPr lang="el-GR" altLang="en-US" dirty="0" smtClean="0">
                <a:cs typeface="Times New Roman" pitchFamily="18" charset="0"/>
              </a:rPr>
              <a:t>μου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l-GR" altLang="en-US" dirty="0" smtClean="0">
                <a:cs typeface="Times New Roman" pitchFamily="18" charset="0"/>
              </a:rPr>
              <a:t>σου</a:t>
            </a:r>
            <a:r>
              <a:rPr lang="en-US" altLang="en-US" dirty="0" smtClean="0">
                <a:cs typeface="Times New Roman" pitchFamily="18" charset="0"/>
              </a:rPr>
              <a:t>          	</a:t>
            </a:r>
            <a:r>
              <a:rPr lang="el-GR" altLang="en-US" dirty="0" smtClean="0">
                <a:cs typeface="Times New Roman" pitchFamily="18" charset="0"/>
              </a:rPr>
              <a:t>ἡμῶν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Dat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μοι </a:t>
            </a:r>
            <a:r>
              <a:rPr lang="en-US" altLang="en-US" dirty="0" smtClean="0">
                <a:cs typeface="Times New Roman" pitchFamily="18" charset="0"/>
              </a:rPr>
              <a:t>    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l-GR" altLang="en-US" dirty="0" smtClean="0">
                <a:cs typeface="Times New Roman" pitchFamily="18" charset="0"/>
              </a:rPr>
              <a:t>σοι</a:t>
            </a:r>
            <a:r>
              <a:rPr lang="en-US" altLang="en-US" dirty="0" smtClean="0">
                <a:cs typeface="Times New Roman" pitchFamily="18" charset="0"/>
              </a:rPr>
              <a:t>            	</a:t>
            </a:r>
            <a:r>
              <a:rPr lang="el-GR" altLang="en-US" dirty="0" smtClean="0">
                <a:cs typeface="Times New Roman" pitchFamily="18" charset="0"/>
              </a:rPr>
              <a:t>ἡμῖν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Acc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με</a:t>
            </a:r>
            <a:r>
              <a:rPr lang="en-US" altLang="en-US" dirty="0" smtClean="0">
                <a:cs typeface="Times New Roman" pitchFamily="18" charset="0"/>
              </a:rPr>
              <a:t>             </a:t>
            </a:r>
            <a:r>
              <a:rPr lang="el-GR" altLang="en-US" dirty="0" smtClean="0">
                <a:cs typeface="Times New Roman" pitchFamily="18" charset="0"/>
              </a:rPr>
              <a:t>σε</a:t>
            </a:r>
            <a:r>
              <a:rPr lang="en-US" altLang="en-US" dirty="0" smtClean="0">
                <a:cs typeface="Times New Roman" pitchFamily="18" charset="0"/>
              </a:rPr>
              <a:t>             	</a:t>
            </a:r>
            <a:r>
              <a:rPr lang="el-GR" altLang="en-US" dirty="0" smtClean="0">
                <a:cs typeface="Times New Roman" pitchFamily="18" charset="0"/>
              </a:rPr>
              <a:t>ἡμάς</a:t>
            </a:r>
            <a:r>
              <a:rPr lang="en-US" altLang="en-US" dirty="0" smtClean="0">
                <a:cs typeface="Times New Roman" pitchFamily="18" charset="0"/>
              </a:rPr>
              <a:t>  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αὐτός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αὐτη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αὐτό</a:t>
            </a:r>
            <a:r>
              <a:rPr lang="en-US" altLang="en-US" dirty="0" smtClean="0"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37903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0206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0462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08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925"/>
            <a:ext cx="83820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28577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6319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19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6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31178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3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4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17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81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015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9195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580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30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0216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1117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7983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18076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3037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0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489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32913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λύσομαι    </a:t>
            </a:r>
            <a:r>
              <a:rPr lang="en-US" altLang="en-US" dirty="0" smtClean="0"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cs typeface="Times New Roman" pitchFamily="18" charset="0"/>
              </a:rPr>
              <a:t>όμεθα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ῃ </a:t>
            </a:r>
            <a:r>
              <a:rPr lang="en-US" altLang="en-US" sz="4000" dirty="0" smtClean="0"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cs typeface="Times New Roman" pitchFamily="18" charset="0"/>
              </a:rPr>
              <a:t>	  -</a:t>
            </a:r>
            <a:r>
              <a:rPr lang="el-GR" altLang="en-US" dirty="0" smtClean="0">
                <a:cs typeface="Times New Roman" pitchFamily="18" charset="0"/>
              </a:rPr>
              <a:t>εσθε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εται</a:t>
            </a:r>
            <a:r>
              <a:rPr lang="en-US" altLang="en-US" sz="4000" dirty="0" smtClean="0">
                <a:cs typeface="Times New Roman" pitchFamily="18" charset="0"/>
              </a:rPr>
              <a:t>                 </a:t>
            </a:r>
            <a:r>
              <a:rPr lang="en-US" altLang="en-US" dirty="0" smtClean="0">
                <a:cs typeface="Times New Roman" pitchFamily="18" charset="0"/>
              </a:rPr>
              <a:t>		  -</a:t>
            </a:r>
            <a:r>
              <a:rPr lang="el-GR" altLang="en-US" dirty="0" smtClean="0">
                <a:cs typeface="Times New Roman" pitchFamily="18" charset="0"/>
              </a:rPr>
              <a:t>ονται</a:t>
            </a: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9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1347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11963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484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11911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6100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52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37247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77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ἥ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1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8746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22125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λύω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ς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ε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τε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42382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725"/>
            <a:ext cx="83058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οντο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ἔρχομαι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ἦλθον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n-US" altLang="en-US" b="1" dirty="0" smtClean="0"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βλέπω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εἶδον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saw)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λέγω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εἶπον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said)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γίνομαι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ἐγενόμην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became)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γινώσκω</a:t>
            </a:r>
            <a:r>
              <a:rPr lang="en-US" altLang="en-US" dirty="0" smtClean="0">
                <a:cs typeface="Times New Roman" pitchFamily="18" charset="0"/>
              </a:rPr>
              <a:t> == </a:t>
            </a:r>
            <a:r>
              <a:rPr lang="el-GR" altLang="en-US" dirty="0" smtClean="0">
                <a:cs typeface="Times New Roman" pitchFamily="18" charset="0"/>
              </a:rPr>
              <a:t>ἔγνων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ἔχω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ἔσχον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 I had)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λαμβάνω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ἔλαβον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εὑρίσκω 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εὗρον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found)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3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ν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3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/>
              <a:t>Chanting the Present </a:t>
            </a:r>
            <a:r>
              <a:rPr lang="en-US" altLang="en-US" sz="4000" b="1" dirty="0" err="1" smtClean="0"/>
              <a:t>Particple</a:t>
            </a:r>
            <a:r>
              <a:rPr lang="en-US" altLang="en-US" sz="4000" b="1" dirty="0" smtClean="0"/>
              <a:t> Chant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0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Aorist Participle Chant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60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Perfect Participle Chant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(know these)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3         	     1     		     3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λελυκυῖα</a:t>
            </a:r>
            <a:r>
              <a:rPr lang="en-US" dirty="0" smtClean="0">
                <a:latin typeface="+mj-lt"/>
              </a:rPr>
              <a:t> 		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λελυκυίας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λελυκότος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Middle/Passives Participles</a:t>
            </a:r>
            <a:r>
              <a:rPr lang="en-US" u="sng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	        2                    1                            2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        λελυμένη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λελυμένον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λελυμένης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2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Infinitive Endings to Chant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latin typeface="+mj-lt"/>
              </a:rPr>
              <a:t>λύειν  </a:t>
            </a:r>
            <a:r>
              <a:rPr lang="en-US" sz="2800" dirty="0" smtClean="0">
                <a:latin typeface="+mj-lt"/>
              </a:rPr>
              <a:t>(to loose)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Present:              </a:t>
            </a:r>
            <a:r>
              <a:rPr lang="el-GR" sz="2800" dirty="0" smtClean="0">
                <a:latin typeface="+mj-lt"/>
              </a:rPr>
              <a:t>ειν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</a:t>
            </a:r>
            <a:r>
              <a:rPr lang="en-US" sz="2800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Second Aorist:   </a:t>
            </a:r>
            <a:r>
              <a:rPr lang="el-GR" sz="2800" dirty="0" smtClean="0">
                <a:latin typeface="+mj-lt"/>
              </a:rPr>
              <a:t>εῖν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First Aorist:       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        </a:t>
            </a:r>
            <a:r>
              <a:rPr lang="el-GR" sz="2800" dirty="0" smtClean="0">
                <a:latin typeface="+mj-lt"/>
              </a:rPr>
              <a:t>ασθαι    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Perfect:              </a:t>
            </a:r>
            <a:r>
              <a:rPr lang="el-GR" sz="2800" dirty="0" smtClean="0">
                <a:latin typeface="+mj-lt"/>
              </a:rPr>
              <a:t>ναι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σθαι</a:t>
            </a:r>
            <a:r>
              <a:rPr lang="en-US" sz="28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Hint:  often when seeing an "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" on the end of a verb suspect an infinitive.     </a:t>
            </a:r>
          </a:p>
        </p:txBody>
      </p:sp>
    </p:spTree>
    <p:extLst>
      <p:ext uri="{BB962C8B-B14F-4D97-AF65-F5344CB8AC3E}">
        <p14:creationId xmlns:p14="http://schemas.microsoft.com/office/powerpoint/2010/main" val="8944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          Subjunctive Chant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PAS </a:t>
            </a:r>
            <a:r>
              <a:rPr lang="el-GR" altLang="en-US" dirty="0" smtClean="0">
                <a:latin typeface="+mj-lt"/>
              </a:rPr>
              <a:t>λύω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λύῃς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λύῃ</a:t>
            </a:r>
            <a:r>
              <a:rPr lang="en-US" altLang="en-US" dirty="0" smtClean="0">
                <a:latin typeface="+mj-lt"/>
              </a:rPr>
              <a:t>,   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</a:t>
            </a:r>
            <a:r>
              <a:rPr lang="el-GR" altLang="en-US" dirty="0" smtClean="0">
                <a:latin typeface="+mj-lt"/>
              </a:rPr>
              <a:t>λύωμεν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λύητε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λύωσι(ν)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PM/P S </a:t>
            </a:r>
            <a:r>
              <a:rPr lang="el-GR" altLang="en-US" dirty="0" smtClean="0">
                <a:latin typeface="+mj-lt"/>
              </a:rPr>
              <a:t>λύωμαι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ῃται</a:t>
            </a:r>
            <a:r>
              <a:rPr lang="en-US" altLang="en-US" dirty="0" smtClean="0">
                <a:latin typeface="+mj-lt"/>
              </a:rPr>
              <a:t>, 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 -</a:t>
            </a:r>
            <a:r>
              <a:rPr lang="el-GR" altLang="en-US" dirty="0" smtClean="0">
                <a:latin typeface="+mj-lt"/>
              </a:rPr>
              <a:t>ωμεθα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ησθε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-ωνται</a:t>
            </a:r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4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86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Imperative ending soft shoe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Present Imperative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ε</a:t>
            </a:r>
            <a:r>
              <a:rPr lang="en-US" altLang="en-US" dirty="0" smtClean="0">
                <a:latin typeface="+mj-lt"/>
              </a:rPr>
              <a:t>,       -</a:t>
            </a:r>
            <a:r>
              <a:rPr lang="el-GR" altLang="en-US" dirty="0" smtClean="0">
                <a:latin typeface="+mj-lt"/>
              </a:rPr>
              <a:t>τω</a:t>
            </a:r>
            <a:r>
              <a:rPr lang="en-US" altLang="en-US" dirty="0" smtClean="0">
                <a:latin typeface="+mj-lt"/>
              </a:rPr>
              <a:t>,     -</a:t>
            </a:r>
            <a:r>
              <a:rPr lang="el-GR" altLang="en-US" dirty="0" smtClean="0">
                <a:latin typeface="+mj-lt"/>
              </a:rPr>
              <a:t>τε</a:t>
            </a:r>
            <a:r>
              <a:rPr lang="en-US" altLang="en-US" dirty="0" smtClean="0">
                <a:latin typeface="+mj-lt"/>
              </a:rPr>
              <a:t>,      -</a:t>
            </a:r>
            <a:r>
              <a:rPr lang="el-GR" altLang="en-US" dirty="0" smtClean="0">
                <a:latin typeface="+mj-lt"/>
              </a:rPr>
              <a:t>τωσαν</a:t>
            </a:r>
            <a:r>
              <a:rPr lang="en-US" altLang="en-US" dirty="0" smtClean="0">
                <a:latin typeface="+mj-lt"/>
              </a:rPr>
              <a:t>    (Active)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ου</a:t>
            </a:r>
            <a:r>
              <a:rPr lang="en-US" altLang="en-US" dirty="0" smtClean="0">
                <a:latin typeface="+mj-lt"/>
              </a:rPr>
              <a:t>,    -</a:t>
            </a:r>
            <a:r>
              <a:rPr lang="el-GR" altLang="en-US" dirty="0" smtClean="0">
                <a:latin typeface="+mj-lt"/>
              </a:rPr>
              <a:t>σθω</a:t>
            </a:r>
            <a:r>
              <a:rPr lang="en-US" altLang="en-US" dirty="0" smtClean="0">
                <a:latin typeface="+mj-lt"/>
              </a:rPr>
              <a:t>,   -</a:t>
            </a:r>
            <a:r>
              <a:rPr lang="el-GR" altLang="en-US" dirty="0" smtClean="0">
                <a:latin typeface="+mj-lt"/>
              </a:rPr>
              <a:t>σθε</a:t>
            </a:r>
            <a:r>
              <a:rPr lang="en-US" altLang="en-US" dirty="0" smtClean="0">
                <a:latin typeface="+mj-lt"/>
              </a:rPr>
              <a:t>,   -</a:t>
            </a:r>
            <a:r>
              <a:rPr lang="el-GR" altLang="en-US" dirty="0" smtClean="0">
                <a:latin typeface="+mj-lt"/>
              </a:rPr>
              <a:t>σθωσαν </a:t>
            </a:r>
            <a:r>
              <a:rPr lang="en-US" altLang="en-US" dirty="0" smtClean="0">
                <a:latin typeface="+mj-lt"/>
              </a:rPr>
              <a:t> (M/Pas)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First Aorist Imperative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ν</a:t>
            </a:r>
            <a:r>
              <a:rPr lang="en-US" altLang="en-US" dirty="0" smtClean="0">
                <a:latin typeface="+mj-lt"/>
              </a:rPr>
              <a:t>,       -</a:t>
            </a:r>
            <a:r>
              <a:rPr lang="el-GR" altLang="en-US" dirty="0" smtClean="0">
                <a:latin typeface="+mj-lt"/>
              </a:rPr>
              <a:t>τω</a:t>
            </a:r>
            <a:r>
              <a:rPr lang="en-US" altLang="en-US" dirty="0" smtClean="0">
                <a:latin typeface="+mj-lt"/>
              </a:rPr>
              <a:t>,      -</a:t>
            </a:r>
            <a:r>
              <a:rPr lang="el-GR" altLang="en-US" dirty="0" smtClean="0">
                <a:latin typeface="+mj-lt"/>
              </a:rPr>
              <a:t>τε</a:t>
            </a:r>
            <a:r>
              <a:rPr lang="en-US" altLang="en-US" dirty="0" smtClean="0">
                <a:latin typeface="+mj-lt"/>
              </a:rPr>
              <a:t>,      -</a:t>
            </a:r>
            <a:r>
              <a:rPr lang="el-GR" altLang="en-US" dirty="0" smtClean="0">
                <a:latin typeface="+mj-lt"/>
              </a:rPr>
              <a:t>τωσαν</a:t>
            </a:r>
            <a:r>
              <a:rPr lang="en-US" altLang="en-US" dirty="0" smtClean="0">
                <a:latin typeface="+mj-lt"/>
              </a:rPr>
              <a:t>    (Active)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αι</a:t>
            </a:r>
            <a:r>
              <a:rPr lang="en-US" altLang="en-US" dirty="0" smtClean="0">
                <a:latin typeface="+mj-lt"/>
              </a:rPr>
              <a:t>,     -</a:t>
            </a:r>
            <a:r>
              <a:rPr lang="el-GR" altLang="en-US" dirty="0" smtClean="0">
                <a:latin typeface="+mj-lt"/>
              </a:rPr>
              <a:t>σθω</a:t>
            </a:r>
            <a:r>
              <a:rPr lang="en-US" altLang="en-US" dirty="0" smtClean="0">
                <a:latin typeface="+mj-lt"/>
              </a:rPr>
              <a:t>,   -</a:t>
            </a:r>
            <a:r>
              <a:rPr lang="el-GR" altLang="en-US" dirty="0" smtClean="0">
                <a:latin typeface="+mj-lt"/>
              </a:rPr>
              <a:t>σθε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σθωσαν</a:t>
            </a:r>
            <a:r>
              <a:rPr lang="en-US" altLang="en-US" dirty="0" smtClean="0">
                <a:latin typeface="+mj-lt"/>
              </a:rPr>
              <a:t>   (Mid)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τι</a:t>
            </a:r>
            <a:r>
              <a:rPr lang="en-US" altLang="en-US" dirty="0" smtClean="0">
                <a:latin typeface="+mj-lt"/>
              </a:rPr>
              <a:t>,      -</a:t>
            </a:r>
            <a:r>
              <a:rPr lang="el-GR" altLang="en-US" dirty="0" smtClean="0">
                <a:latin typeface="+mj-lt"/>
              </a:rPr>
              <a:t>τω</a:t>
            </a:r>
            <a:r>
              <a:rPr lang="en-US" altLang="en-US" dirty="0" smtClean="0">
                <a:latin typeface="+mj-lt"/>
              </a:rPr>
              <a:t>,     -</a:t>
            </a:r>
            <a:r>
              <a:rPr lang="el-GR" altLang="en-US" dirty="0" smtClean="0">
                <a:latin typeface="+mj-lt"/>
              </a:rPr>
              <a:t>τε</a:t>
            </a:r>
            <a:r>
              <a:rPr lang="en-US" altLang="en-US" dirty="0" smtClean="0">
                <a:latin typeface="+mj-lt"/>
              </a:rPr>
              <a:t>, 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-</a:t>
            </a:r>
            <a:r>
              <a:rPr lang="el-GR" altLang="en-US" dirty="0" smtClean="0">
                <a:latin typeface="+mj-lt"/>
              </a:rPr>
              <a:t>τωσαν</a:t>
            </a:r>
            <a:r>
              <a:rPr lang="en-US" altLang="en-US" dirty="0" smtClean="0">
                <a:latin typeface="+mj-lt"/>
              </a:rPr>
              <a:t>     (Pas)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Second Aorist endings = present endings + -</a:t>
            </a:r>
            <a:r>
              <a:rPr lang="el-GR" altLang="en-US" dirty="0" smtClean="0">
                <a:latin typeface="+mj-lt"/>
              </a:rPr>
              <a:t>τι</a:t>
            </a:r>
            <a:r>
              <a:rPr lang="en-US" altLang="en-US" dirty="0" smtClean="0">
                <a:latin typeface="+mj-lt"/>
              </a:rPr>
              <a:t> in the passive</a:t>
            </a:r>
          </a:p>
        </p:txBody>
      </p:sp>
    </p:spTree>
    <p:extLst>
      <p:ext uri="{BB962C8B-B14F-4D97-AF65-F5344CB8AC3E}">
        <p14:creationId xmlns:p14="http://schemas.microsoft.com/office/powerpoint/2010/main" val="35672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cs typeface="Times New Roman" panose="02020603050405020304" pitchFamily="18" charset="0"/>
              </a:rPr>
            </a:br>
            <a:r>
              <a:rPr lang="en-US" altLang="en-US" sz="18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3154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248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6 Types of Pronouns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54125"/>
            <a:ext cx="8001000" cy="4689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Personal Pronouns:    </a:t>
            </a:r>
            <a:r>
              <a:rPr lang="el-GR" dirty="0" smtClean="0">
                <a:latin typeface="+mj-lt"/>
              </a:rPr>
              <a:t>ἐγώ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σύ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αὐτός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Demonstrative:           </a:t>
            </a:r>
            <a:r>
              <a:rPr lang="el-GR" dirty="0" smtClean="0">
                <a:latin typeface="+mj-lt"/>
              </a:rPr>
              <a:t>οὗτος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ἐκεῖνος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Reciprocal pronoun:  </a:t>
            </a:r>
            <a:r>
              <a:rPr lang="el-GR" dirty="0" smtClean="0">
                <a:latin typeface="+mj-lt"/>
              </a:rPr>
              <a:t>ἀλλήλων</a:t>
            </a:r>
            <a:r>
              <a:rPr lang="en-US" dirty="0" smtClean="0">
                <a:latin typeface="+mj-lt"/>
              </a:rPr>
              <a:t> (one another)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Relative Pronouns:     </a:t>
            </a:r>
            <a:r>
              <a:rPr lang="el-GR" dirty="0" smtClean="0">
                <a:latin typeface="+mj-lt"/>
              </a:rPr>
              <a:t>ὅς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ἥ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ὅ </a:t>
            </a:r>
            <a:r>
              <a:rPr lang="en-US" dirty="0" smtClean="0">
                <a:latin typeface="+mj-lt"/>
              </a:rPr>
              <a:t>  who, which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Reflexive:  myself, yourself (</a:t>
            </a:r>
            <a:r>
              <a:rPr lang="el-GR" dirty="0" smtClean="0">
                <a:latin typeface="+mj-lt"/>
              </a:rPr>
              <a:t>ἐμαυτοῦ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σεαυτοῦ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ἑαυτοῦ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Indefinite Pronoun:   </a:t>
            </a:r>
            <a:r>
              <a:rPr lang="el-GR" dirty="0" smtClean="0">
                <a:latin typeface="+mj-lt"/>
              </a:rPr>
              <a:t>τις</a:t>
            </a:r>
            <a:r>
              <a:rPr lang="en-US" dirty="0" smtClean="0">
                <a:latin typeface="+mj-lt"/>
              </a:rPr>
              <a:t> / </a:t>
            </a:r>
            <a:r>
              <a:rPr lang="el-GR" dirty="0" smtClean="0">
                <a:latin typeface="+mj-lt"/>
              </a:rPr>
              <a:t>τι</a:t>
            </a:r>
            <a:r>
              <a:rPr lang="en-US" dirty="0" smtClean="0">
                <a:latin typeface="+mj-lt"/>
              </a:rPr>
              <a:t> (someone)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Reflexive Pronouns-- of myself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ἐμαυτοῦ</a:t>
            </a:r>
            <a:r>
              <a:rPr lang="en-US" dirty="0" smtClean="0">
                <a:latin typeface="+mj-lt"/>
              </a:rPr>
              <a:t>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  of myself (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Singular 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Gen.  </a:t>
            </a:r>
            <a:r>
              <a:rPr lang="el-GR" dirty="0" smtClean="0">
                <a:latin typeface="+mj-lt"/>
              </a:rPr>
              <a:t>ἐμαυτοῦ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ἑαυτῶν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</a:t>
            </a:r>
            <a:r>
              <a:rPr lang="el-GR" dirty="0" smtClean="0">
                <a:latin typeface="+mj-lt"/>
              </a:rPr>
              <a:t> ἐμαυτῷ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ἑαυτοῖς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</a:t>
            </a:r>
            <a:r>
              <a:rPr lang="el-GR" dirty="0" smtClean="0">
                <a:latin typeface="+mj-lt"/>
              </a:rPr>
              <a:t> ἐμαυτόν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   ἑαυτούς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Reflexive Pronouns- of myself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ἐμαυτοῦ</a:t>
            </a:r>
            <a:r>
              <a:rPr lang="en-US" dirty="0" smtClean="0">
                <a:latin typeface="+mj-lt"/>
              </a:rPr>
              <a:t>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  of myself (Fem)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Singular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Gen.   </a:t>
            </a:r>
            <a:r>
              <a:rPr lang="el-GR" dirty="0" smtClean="0">
                <a:latin typeface="+mj-lt"/>
              </a:rPr>
              <a:t>ἐμαυτῆς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ἑαυτῶν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</a:t>
            </a:r>
            <a:r>
              <a:rPr lang="el-GR" dirty="0" smtClean="0">
                <a:latin typeface="+mj-lt"/>
              </a:rPr>
              <a:t> ἐμαυτῇ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ἑαυταῖς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</a:t>
            </a:r>
            <a:r>
              <a:rPr lang="el-GR" dirty="0" smtClean="0">
                <a:latin typeface="+mj-lt"/>
              </a:rPr>
              <a:t> ἐμαυτήν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ἑαυτάς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Reflexive Pronoun -- of yourself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σεαυτοῦ</a:t>
            </a:r>
            <a:r>
              <a:rPr lang="en-US" dirty="0" smtClean="0">
                <a:latin typeface="+mj-lt"/>
              </a:rPr>
              <a:t>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  of yourself (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Singular 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Gen.  </a:t>
            </a:r>
            <a:r>
              <a:rPr lang="el-GR" dirty="0" smtClean="0">
                <a:latin typeface="+mj-lt"/>
              </a:rPr>
              <a:t>σεαυτοῦ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ῆς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ἑαυτῶν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</a:t>
            </a:r>
            <a:r>
              <a:rPr lang="el-GR" dirty="0" smtClean="0">
                <a:latin typeface="+mj-lt"/>
              </a:rPr>
              <a:t>σεαυτῷ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ῇ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ἐαυτοῖς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αῖς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</a:t>
            </a:r>
            <a:r>
              <a:rPr lang="el-GR" dirty="0" smtClean="0">
                <a:latin typeface="+mj-lt"/>
              </a:rPr>
              <a:t>σεαυτόν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ήν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ἐαυτούς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άς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Reflexive Pronoun -- of him/her/itself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ἑαυτοῦ</a:t>
            </a:r>
            <a:r>
              <a:rPr lang="en-US" dirty="0" smtClean="0">
                <a:latin typeface="+mj-lt"/>
              </a:rPr>
              <a:t>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  of him/her/itself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Singular      	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Gen.  </a:t>
            </a:r>
            <a:r>
              <a:rPr lang="el-GR" dirty="0" smtClean="0">
                <a:latin typeface="+mj-lt"/>
              </a:rPr>
              <a:t>ἑαυτοῦ</a:t>
            </a:r>
            <a:r>
              <a:rPr lang="en-US" dirty="0" smtClean="0">
                <a:latin typeface="+mj-lt"/>
              </a:rPr>
              <a:t>?        	</a:t>
            </a:r>
            <a:r>
              <a:rPr lang="el-GR" dirty="0" smtClean="0">
                <a:latin typeface="+mj-lt"/>
              </a:rPr>
              <a:t>ἑαυτῶν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</a:t>
            </a:r>
            <a:r>
              <a:rPr lang="el-GR" dirty="0" smtClean="0">
                <a:latin typeface="+mj-lt"/>
              </a:rPr>
              <a:t> ἑαυτῷ</a:t>
            </a:r>
            <a:r>
              <a:rPr lang="en-US" dirty="0" smtClean="0">
                <a:latin typeface="+mj-lt"/>
              </a:rPr>
              <a:t>          	</a:t>
            </a:r>
            <a:r>
              <a:rPr lang="el-GR" dirty="0" smtClean="0">
                <a:latin typeface="+mj-lt"/>
              </a:rPr>
              <a:t>ἑαυτοῖς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</a:t>
            </a:r>
            <a:r>
              <a:rPr lang="el-GR" dirty="0" smtClean="0">
                <a:latin typeface="+mj-lt"/>
              </a:rPr>
              <a:t>ἑαυτόν</a:t>
            </a:r>
            <a:r>
              <a:rPr lang="en-US" dirty="0" smtClean="0">
                <a:latin typeface="+mj-lt"/>
              </a:rPr>
              <a:t>        	</a:t>
            </a:r>
            <a:r>
              <a:rPr lang="el-GR" dirty="0" smtClean="0">
                <a:latin typeface="+mj-lt"/>
              </a:rPr>
              <a:t>ἑαυτούς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Possessive Adjectives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ἐμός</a:t>
            </a:r>
            <a:r>
              <a:rPr lang="en-US" dirty="0" smtClean="0">
                <a:latin typeface="+mj-lt"/>
              </a:rPr>
              <a:t>   --  my 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σός</a:t>
            </a:r>
            <a:r>
              <a:rPr lang="en-US" dirty="0" smtClean="0">
                <a:latin typeface="+mj-lt"/>
              </a:rPr>
              <a:t>   --  your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ἥμέτερος</a:t>
            </a:r>
            <a:r>
              <a:rPr lang="en-US" dirty="0" smtClean="0">
                <a:latin typeface="+mj-lt"/>
              </a:rPr>
              <a:t>   --  our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ὑμέτερος</a:t>
            </a:r>
            <a:r>
              <a:rPr lang="en-US" dirty="0" smtClean="0">
                <a:latin typeface="+mj-lt"/>
              </a:rPr>
              <a:t>  --  your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These are sometimes uses instead of the Genitive case of the personal 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Indefinite Pronouns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46275"/>
            <a:ext cx="7951788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τις</a:t>
            </a:r>
            <a:r>
              <a:rPr lang="en-US" dirty="0" smtClean="0">
                <a:latin typeface="+mj-lt"/>
              </a:rPr>
              <a:t> / </a:t>
            </a:r>
            <a:r>
              <a:rPr lang="el-GR" dirty="0" smtClean="0">
                <a:latin typeface="+mj-lt"/>
              </a:rPr>
              <a:t>τι</a:t>
            </a:r>
            <a:r>
              <a:rPr lang="en-US" dirty="0" smtClean="0">
                <a:latin typeface="+mj-lt"/>
              </a:rPr>
              <a:t>  someone, anything (enclitic/grave)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           Singular (note 3rd decl.)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      M/F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Nom.         </a:t>
            </a:r>
            <a:r>
              <a:rPr lang="el-GR" dirty="0" smtClean="0">
                <a:latin typeface="+mj-lt"/>
              </a:rPr>
              <a:t>τις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τι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  </a:t>
            </a:r>
            <a:r>
              <a:rPr lang="el-GR" dirty="0" smtClean="0">
                <a:latin typeface="+mj-lt"/>
              </a:rPr>
              <a:t>τινός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τινός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  </a:t>
            </a:r>
            <a:r>
              <a:rPr lang="el-GR" dirty="0" smtClean="0">
                <a:latin typeface="+mj-lt"/>
              </a:rPr>
              <a:t>τινί 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τινί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  </a:t>
            </a:r>
            <a:r>
              <a:rPr lang="el-GR" dirty="0" smtClean="0">
                <a:latin typeface="+mj-lt"/>
              </a:rPr>
              <a:t>τινά 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τι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Note:  Accent on the last syllable,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with no accent when single syllable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Indefinite Pronouns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           Plural (note 3rd decl.)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      M/F    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Nom.         </a:t>
            </a:r>
            <a:r>
              <a:rPr lang="el-GR" dirty="0" smtClean="0">
                <a:latin typeface="+mj-lt"/>
              </a:rPr>
              <a:t>τινές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τινά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  </a:t>
            </a:r>
            <a:r>
              <a:rPr lang="el-GR" dirty="0" smtClean="0">
                <a:latin typeface="+mj-lt"/>
              </a:rPr>
              <a:t>τινῶν 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τινῶν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  </a:t>
            </a:r>
            <a:r>
              <a:rPr lang="el-GR" dirty="0" smtClean="0">
                <a:latin typeface="+mj-lt"/>
              </a:rPr>
              <a:t>τισί(ν) 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τισί(ν)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  </a:t>
            </a:r>
            <a:r>
              <a:rPr lang="el-GR" dirty="0" smtClean="0">
                <a:latin typeface="+mj-lt"/>
              </a:rPr>
              <a:t>τινάς   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τινά 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Note:  Accent on the last syllable,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with no accent when single syllable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6 ways to ask a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Interrogatives</a:t>
            </a:r>
          </a:p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πότε</a:t>
            </a:r>
            <a:r>
              <a:rPr lang="en-US" b="1" dirty="0" smtClean="0">
                <a:latin typeface="Greekth" pitchFamily="18" charset="0"/>
              </a:rPr>
              <a:t> </a:t>
            </a:r>
            <a:r>
              <a:rPr lang="el-GR" b="1" dirty="0" smtClean="0">
                <a:latin typeface="Greekth" pitchFamily="18" charset="0"/>
              </a:rPr>
              <a:t> </a:t>
            </a:r>
            <a:r>
              <a:rPr lang="en-US" b="1" dirty="0" smtClean="0">
                <a:latin typeface="Greekth" pitchFamily="18" charset="0"/>
              </a:rPr>
              <a:t>         </a:t>
            </a:r>
            <a:r>
              <a:rPr lang="en-US" b="1" dirty="0" smtClean="0"/>
              <a:t>when?</a:t>
            </a:r>
          </a:p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ποῦ </a:t>
            </a:r>
            <a:r>
              <a:rPr lang="en-US" b="1" dirty="0" smtClean="0">
                <a:latin typeface="Greekth" pitchFamily="18" charset="0"/>
              </a:rPr>
              <a:t>            </a:t>
            </a:r>
            <a:r>
              <a:rPr lang="en-US" b="1" dirty="0" smtClean="0"/>
              <a:t>where?</a:t>
            </a:r>
          </a:p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πῶς  </a:t>
            </a:r>
            <a:r>
              <a:rPr lang="en-US" b="1" dirty="0" smtClean="0">
                <a:latin typeface="Greekth" pitchFamily="18" charset="0"/>
              </a:rPr>
              <a:t>           </a:t>
            </a:r>
            <a:r>
              <a:rPr lang="en-US" b="1" dirty="0" smtClean="0"/>
              <a:t>how?</a:t>
            </a:r>
          </a:p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τίς</a:t>
            </a:r>
            <a:r>
              <a:rPr lang="en-US" b="1" dirty="0" smtClean="0">
                <a:latin typeface="Greekth" pitchFamily="18" charset="0"/>
              </a:rPr>
              <a:t>,  </a:t>
            </a:r>
            <a:r>
              <a:rPr lang="el-GR" b="1" dirty="0" smtClean="0">
                <a:latin typeface="Greekth" pitchFamily="18" charset="0"/>
              </a:rPr>
              <a:t>τί  </a:t>
            </a:r>
            <a:r>
              <a:rPr lang="en-US" b="1" dirty="0" smtClean="0">
                <a:latin typeface="Greekth" pitchFamily="18" charset="0"/>
              </a:rPr>
              <a:t>       </a:t>
            </a:r>
            <a:r>
              <a:rPr lang="en-US" b="1" dirty="0" smtClean="0"/>
              <a:t>who? which? what?</a:t>
            </a:r>
          </a:p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διὰ τί   </a:t>
            </a:r>
            <a:r>
              <a:rPr lang="en-US" b="1" dirty="0" smtClean="0">
                <a:latin typeface="Greekth" pitchFamily="18" charset="0"/>
              </a:rPr>
              <a:t>        </a:t>
            </a:r>
            <a:r>
              <a:rPr lang="en-US" b="1" dirty="0" smtClean="0"/>
              <a:t>why?</a:t>
            </a:r>
          </a:p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τί  </a:t>
            </a:r>
            <a:r>
              <a:rPr lang="en-US" b="1" dirty="0" smtClean="0">
                <a:latin typeface="Greekth" pitchFamily="18" charset="0"/>
              </a:rPr>
              <a:t>               </a:t>
            </a:r>
            <a:r>
              <a:rPr lang="en-US" b="1" dirty="0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Interrogative Pronoun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τίς</a:t>
            </a:r>
            <a:r>
              <a:rPr lang="en-US" dirty="0" smtClean="0">
                <a:latin typeface="+mj-lt"/>
              </a:rPr>
              <a:t> / </a:t>
            </a:r>
            <a:r>
              <a:rPr lang="el-GR" dirty="0" smtClean="0">
                <a:latin typeface="+mj-lt"/>
              </a:rPr>
              <a:t>τί</a:t>
            </a:r>
            <a:r>
              <a:rPr lang="en-US" dirty="0" smtClean="0">
                <a:latin typeface="+mj-lt"/>
              </a:rPr>
              <a:t>  who?  which?  what? (</a:t>
            </a:r>
            <a:r>
              <a:rPr lang="en-US" dirty="0" err="1" smtClean="0">
                <a:latin typeface="+mj-lt"/>
              </a:rPr>
              <a:t>n.b.</a:t>
            </a:r>
            <a:r>
              <a:rPr lang="en-US" dirty="0" smtClean="0">
                <a:latin typeface="+mj-lt"/>
              </a:rPr>
              <a:t> accent)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           Singular (note 3rd decl.)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      M/F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Nom.         </a:t>
            </a:r>
            <a:r>
              <a:rPr lang="el-GR" dirty="0" smtClean="0">
                <a:latin typeface="+mj-lt"/>
              </a:rPr>
              <a:t>τίς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τί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  </a:t>
            </a:r>
            <a:r>
              <a:rPr lang="el-GR" dirty="0" smtClean="0">
                <a:latin typeface="+mj-lt"/>
              </a:rPr>
              <a:t>τίνος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τίνος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  </a:t>
            </a:r>
            <a:r>
              <a:rPr lang="el-GR" dirty="0" smtClean="0">
                <a:latin typeface="+mj-lt"/>
              </a:rPr>
              <a:t>τίνι  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τίνι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  </a:t>
            </a:r>
            <a:r>
              <a:rPr lang="el-GR" dirty="0" smtClean="0">
                <a:latin typeface="+mj-lt"/>
              </a:rPr>
              <a:t>τίνα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τί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Note:  Accent on first syllable,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accented when single syllable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21780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Interrogative Pronoun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   Plural (note 3rd decl.)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M/F    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   </a:t>
            </a:r>
            <a:r>
              <a:rPr lang="el-GR" dirty="0" smtClean="0">
                <a:latin typeface="+mj-lt"/>
              </a:rPr>
              <a:t>τίνες  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τίνα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  </a:t>
            </a:r>
            <a:r>
              <a:rPr lang="el-GR" dirty="0" smtClean="0">
                <a:latin typeface="+mj-lt"/>
              </a:rPr>
              <a:t>τίνων 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τίνων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  </a:t>
            </a:r>
            <a:r>
              <a:rPr lang="el-GR" dirty="0" smtClean="0">
                <a:latin typeface="+mj-lt"/>
              </a:rPr>
              <a:t>τίσι(ν)  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τίσι(ν)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  </a:t>
            </a:r>
            <a:r>
              <a:rPr lang="el-GR" dirty="0" smtClean="0">
                <a:latin typeface="+mj-lt"/>
              </a:rPr>
              <a:t>τίνας  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τίνα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Note:  Accent on first syllable,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accented when single syllable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Greek Numbers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Two types: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Cardinal numbers:   1, 2, 3, 4....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Ordinal numbers:  first, second, third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Greek Ordinals (tell order)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πρῶτος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      first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δεύτερος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  second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τρίτος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        third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τέταρτος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    fourth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Counting to 10:  Cardinals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εἷς  </a:t>
            </a:r>
            <a:r>
              <a:rPr lang="en-US" dirty="0" smtClean="0">
                <a:latin typeface="+mj-lt"/>
              </a:rPr>
              <a:t>              1              </a:t>
            </a:r>
            <a:r>
              <a:rPr lang="el-GR" dirty="0" smtClean="0">
                <a:latin typeface="+mj-lt"/>
              </a:rPr>
              <a:t>ἕξ </a:t>
            </a:r>
            <a:r>
              <a:rPr lang="en-US" dirty="0" smtClean="0">
                <a:latin typeface="+mj-lt"/>
              </a:rPr>
              <a:t>             6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δύο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2              </a:t>
            </a:r>
            <a:r>
              <a:rPr lang="el-GR" dirty="0" smtClean="0">
                <a:latin typeface="+mj-lt"/>
              </a:rPr>
              <a:t>ἑπτά  </a:t>
            </a:r>
            <a:r>
              <a:rPr lang="en-US" dirty="0" smtClean="0">
                <a:latin typeface="+mj-lt"/>
              </a:rPr>
              <a:t>       7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τρεῖς </a:t>
            </a:r>
            <a:r>
              <a:rPr lang="en-US" dirty="0" smtClean="0">
                <a:latin typeface="+mj-lt"/>
              </a:rPr>
              <a:t>            3             </a:t>
            </a:r>
            <a:r>
              <a:rPr lang="el-GR" dirty="0" smtClean="0">
                <a:latin typeface="+mj-lt"/>
              </a:rPr>
              <a:t>ὀκτώ </a:t>
            </a:r>
            <a:r>
              <a:rPr lang="en-US" dirty="0" smtClean="0">
                <a:latin typeface="+mj-lt"/>
              </a:rPr>
              <a:t>        8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τέσσαρες   </a:t>
            </a:r>
            <a:r>
              <a:rPr lang="en-US" dirty="0" smtClean="0">
                <a:latin typeface="+mj-lt"/>
              </a:rPr>
              <a:t>   4              </a:t>
            </a:r>
            <a:r>
              <a:rPr lang="el-GR" dirty="0" smtClean="0">
                <a:latin typeface="+mj-lt"/>
              </a:rPr>
              <a:t>ἐννέα   </a:t>
            </a:r>
            <a:r>
              <a:rPr lang="en-US" dirty="0" smtClean="0">
                <a:latin typeface="+mj-lt"/>
              </a:rPr>
              <a:t>     9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πέντε  </a:t>
            </a:r>
            <a:r>
              <a:rPr lang="en-US" dirty="0" smtClean="0">
                <a:latin typeface="+mj-lt"/>
              </a:rPr>
              <a:t>           5              </a:t>
            </a:r>
            <a:r>
              <a:rPr lang="el-GR" dirty="0" smtClean="0">
                <a:latin typeface="+mj-lt"/>
              </a:rPr>
              <a:t>δέκα </a:t>
            </a:r>
            <a:r>
              <a:rPr lang="en-US" dirty="0" smtClean="0">
                <a:latin typeface="+mj-lt"/>
              </a:rPr>
              <a:t>       10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Practice counting to 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numbers to know: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Teens: </a:t>
            </a:r>
            <a:r>
              <a:rPr lang="el-GR" dirty="0" smtClean="0">
                <a:latin typeface="+mj-lt"/>
              </a:rPr>
              <a:t>ἕνδεκα</a:t>
            </a:r>
            <a:r>
              <a:rPr lang="en-US" dirty="0" smtClean="0">
                <a:latin typeface="+mj-lt"/>
              </a:rPr>
              <a:t> (11), </a:t>
            </a:r>
            <a:r>
              <a:rPr lang="el-GR" dirty="0" smtClean="0">
                <a:latin typeface="+mj-lt"/>
              </a:rPr>
              <a:t>δώδεκα</a:t>
            </a:r>
            <a:r>
              <a:rPr lang="en-US" dirty="0" smtClean="0">
                <a:latin typeface="+mj-lt"/>
              </a:rPr>
              <a:t> (12), </a:t>
            </a:r>
            <a:r>
              <a:rPr lang="el-GR" dirty="0" smtClean="0">
                <a:latin typeface="+mj-lt"/>
              </a:rPr>
              <a:t>τρισκαίδεκα</a:t>
            </a:r>
            <a:r>
              <a:rPr lang="en-US" dirty="0" smtClean="0">
                <a:latin typeface="+mj-lt"/>
              </a:rPr>
              <a:t> (13), </a:t>
            </a:r>
            <a:r>
              <a:rPr lang="el-GR" dirty="0" smtClean="0">
                <a:latin typeface="+mj-lt"/>
              </a:rPr>
              <a:t>δεκατέσσαρες</a:t>
            </a:r>
            <a:r>
              <a:rPr lang="en-US" dirty="0" smtClean="0">
                <a:latin typeface="+mj-lt"/>
              </a:rPr>
              <a:t> (14)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δεκαπέντε</a:t>
            </a:r>
            <a:r>
              <a:rPr lang="en-US" dirty="0" smtClean="0">
                <a:latin typeface="+mj-lt"/>
              </a:rPr>
              <a:t> (15)…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Tens:  </a:t>
            </a:r>
            <a:r>
              <a:rPr lang="el-GR" dirty="0" smtClean="0">
                <a:latin typeface="+mj-lt"/>
              </a:rPr>
              <a:t>εἴκοσι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τριάκοντα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τεσσαράκοντα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πεντήκοντα</a:t>
            </a:r>
            <a:r>
              <a:rPr lang="en-US" dirty="0" smtClean="0">
                <a:latin typeface="+mj-lt"/>
              </a:rPr>
              <a:t>…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ἑκατόν</a:t>
            </a:r>
            <a:r>
              <a:rPr lang="en-US" dirty="0" smtClean="0">
                <a:latin typeface="+mj-lt"/>
              </a:rPr>
              <a:t>         100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χίλιοι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αι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    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Paradigm of 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Masc.        Fem.          Neut.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</a:t>
            </a:r>
            <a:r>
              <a:rPr lang="el-GR" dirty="0" smtClean="0">
                <a:latin typeface="+mj-lt"/>
              </a:rPr>
              <a:t>εἷς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μία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ἕν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</a:t>
            </a:r>
            <a:r>
              <a:rPr lang="el-GR" dirty="0" smtClean="0">
                <a:latin typeface="+mj-lt"/>
              </a:rPr>
              <a:t>ἑνός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μιᾶς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ἑνός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</a:t>
            </a:r>
            <a:r>
              <a:rPr lang="el-GR" dirty="0" smtClean="0">
                <a:latin typeface="+mj-lt"/>
              </a:rPr>
              <a:t>ἑνί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μιᾲ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ἑνί 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</a:t>
            </a:r>
            <a:r>
              <a:rPr lang="el-GR" dirty="0" smtClean="0">
                <a:latin typeface="+mj-lt"/>
              </a:rPr>
              <a:t>ἕνα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μίαν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ἕν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Cardinal counting chant: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6754812" cy="3616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εἷς   </a:t>
            </a:r>
            <a:r>
              <a:rPr lang="en-US" dirty="0" smtClean="0">
                <a:latin typeface="+mj-lt"/>
              </a:rPr>
              <a:t>             1              </a:t>
            </a:r>
            <a:r>
              <a:rPr lang="el-GR" dirty="0" smtClean="0">
                <a:latin typeface="+mj-lt"/>
              </a:rPr>
              <a:t>ἕξ </a:t>
            </a:r>
            <a:r>
              <a:rPr lang="en-US" dirty="0" smtClean="0">
                <a:latin typeface="+mj-lt"/>
              </a:rPr>
              <a:t>             6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δύο </a:t>
            </a:r>
            <a:r>
              <a:rPr lang="en-US" dirty="0" smtClean="0">
                <a:latin typeface="+mj-lt"/>
              </a:rPr>
              <a:t>              2             </a:t>
            </a:r>
            <a:r>
              <a:rPr lang="el-GR" dirty="0" smtClean="0">
                <a:latin typeface="+mj-lt"/>
              </a:rPr>
              <a:t>ἑπτά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7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τρῖς  </a:t>
            </a:r>
            <a:r>
              <a:rPr lang="en-US" dirty="0" smtClean="0">
                <a:latin typeface="+mj-lt"/>
              </a:rPr>
              <a:t>            3             </a:t>
            </a:r>
            <a:r>
              <a:rPr lang="el-GR" dirty="0" smtClean="0">
                <a:latin typeface="+mj-lt"/>
              </a:rPr>
              <a:t>ὀκτώ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8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τέσσαρες  </a:t>
            </a:r>
            <a:r>
              <a:rPr lang="en-US" dirty="0" smtClean="0">
                <a:latin typeface="+mj-lt"/>
              </a:rPr>
              <a:t>   4              </a:t>
            </a:r>
            <a:r>
              <a:rPr lang="el-GR" dirty="0" smtClean="0">
                <a:latin typeface="+mj-lt"/>
              </a:rPr>
              <a:t>ἐννέα   </a:t>
            </a:r>
            <a:r>
              <a:rPr lang="en-US" dirty="0" smtClean="0">
                <a:latin typeface="+mj-lt"/>
              </a:rPr>
              <a:t>      9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πέντε </a:t>
            </a:r>
            <a:r>
              <a:rPr lang="en-US" dirty="0" smtClean="0">
                <a:latin typeface="+mj-lt"/>
              </a:rPr>
              <a:t>           5              </a:t>
            </a:r>
            <a:r>
              <a:rPr lang="el-GR" dirty="0" smtClean="0">
                <a:latin typeface="+mj-lt"/>
              </a:rPr>
              <a:t>δέκα  </a:t>
            </a:r>
            <a:r>
              <a:rPr lang="en-US" dirty="0" smtClean="0">
                <a:latin typeface="+mj-lt"/>
              </a:rPr>
              <a:t>       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ἑκατόν</a:t>
            </a:r>
            <a:r>
              <a:rPr lang="en-US" dirty="0" smtClean="0">
                <a:latin typeface="+mj-lt"/>
              </a:rPr>
              <a:t> (100),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χίλιοι</a:t>
            </a:r>
            <a:r>
              <a:rPr lang="en-US" dirty="0" smtClean="0">
                <a:latin typeface="+mj-lt"/>
              </a:rPr>
              <a:t> (1000)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60198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26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050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ἑαυτοῦ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of him/her/itself </a:t>
            </a:r>
          </a:p>
        </p:txBody>
      </p:sp>
      <p:pic>
        <p:nvPicPr>
          <p:cNvPr id="26628" name="Picture 4" descr="VocabCh2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243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ἐμός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my, mine </a:t>
            </a:r>
          </a:p>
        </p:txBody>
      </p:sp>
      <p:pic>
        <p:nvPicPr>
          <p:cNvPr id="94212" name="Picture 4" descr="VocabCh2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ἰμάτιον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garment</a:t>
            </a:r>
          </a:p>
        </p:txBody>
      </p:sp>
      <p:pic>
        <p:nvPicPr>
          <p:cNvPr id="95236" name="Picture 4" descr="VocabCh2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νύξ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νυκτός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l-GR" b="1" dirty="0" smtClean="0">
                <a:latin typeface="Greekth" pitchFamily="18" charset="0"/>
              </a:rPr>
              <a:t> </a:t>
            </a:r>
            <a:r>
              <a:rPr lang="en-US" b="1" dirty="0" smtClean="0">
                <a:latin typeface="Greekth" pitchFamily="18" charset="0"/>
              </a:rPr>
              <a:t>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night </a:t>
            </a:r>
          </a:p>
        </p:txBody>
      </p:sp>
      <p:pic>
        <p:nvPicPr>
          <p:cNvPr id="96260" name="Picture 4" descr="VocabCh2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403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35111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ὅστις</a:t>
            </a:r>
            <a:r>
              <a:rPr lang="en-US" dirty="0" smtClean="0"/>
              <a:t>,  </a:t>
            </a:r>
            <a:r>
              <a:rPr lang="el-GR" dirty="0" smtClean="0"/>
              <a:t>ἥτις</a:t>
            </a:r>
            <a:r>
              <a:rPr lang="en-US" dirty="0" smtClean="0"/>
              <a:t>,  </a:t>
            </a:r>
            <a:r>
              <a:rPr lang="el-GR" dirty="0" smtClean="0"/>
              <a:t>ὅτι</a:t>
            </a:r>
            <a:r>
              <a:rPr lang="en-US" dirty="0" smtClean="0"/>
              <a:t>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whoever </a:t>
            </a:r>
          </a:p>
        </p:txBody>
      </p:sp>
      <p:pic>
        <p:nvPicPr>
          <p:cNvPr id="97284" name="Picture 4" descr="VocabCh2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26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ποῦ 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where? </a:t>
            </a:r>
          </a:p>
        </p:txBody>
      </p:sp>
      <p:pic>
        <p:nvPicPr>
          <p:cNvPr id="28676" name="Picture 4" descr="VocabCh2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0163"/>
            <a:ext cx="41052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προσκυνέω  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I worship </a:t>
            </a:r>
          </a:p>
        </p:txBody>
      </p:sp>
      <p:pic>
        <p:nvPicPr>
          <p:cNvPr id="98308" name="Picture 4" descr="VocabCh26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2700"/>
            <a:ext cx="3810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τις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τι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someone, something </a:t>
            </a:r>
          </a:p>
        </p:txBody>
      </p:sp>
      <p:pic>
        <p:nvPicPr>
          <p:cNvPr id="99332" name="Picture 4" descr="VocabCh26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τίς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τί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who?  which? what? </a:t>
            </a:r>
          </a:p>
        </p:txBody>
      </p:sp>
      <p:pic>
        <p:nvPicPr>
          <p:cNvPr id="100356" name="Picture 4" descr="VocabCh2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9388"/>
            <a:ext cx="25908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ὧδε 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here, hither </a:t>
            </a:r>
          </a:p>
        </p:txBody>
      </p:sp>
      <p:pic>
        <p:nvPicPr>
          <p:cNvPr id="101380" name="Picture 4" descr="VocabCh2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4329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Vocabulary Review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4621213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ἑαυτοῦ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ῆς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of him/her/itself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ἐμός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ή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όν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my, mine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ἱμάτιον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ου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τό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garment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νύξ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νυκτός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ἡ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night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ὅστις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ἥτις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ὅτι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whoever </a:t>
            </a:r>
          </a:p>
        </p:txBody>
      </p:sp>
    </p:spTree>
    <p:extLst>
      <p:ext uri="{BB962C8B-B14F-4D97-AF65-F5344CB8AC3E}">
        <p14:creationId xmlns:p14="http://schemas.microsoft.com/office/powerpoint/2010/main" val="42354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26 Vocabulary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5535613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ποῦ 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where?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προσκυνέω  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I worship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τις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τι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someone, something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τίς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τί 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who?  which?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ὧδε </a:t>
            </a:r>
            <a:r>
              <a:rPr lang="en-US" altLang="en-US" dirty="0" smtClean="0">
                <a:latin typeface="+mj-lt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here, hither </a:t>
            </a:r>
          </a:p>
        </p:txBody>
      </p:sp>
    </p:spTree>
    <p:extLst>
      <p:ext uri="{BB962C8B-B14F-4D97-AF65-F5344CB8AC3E}">
        <p14:creationId xmlns:p14="http://schemas.microsoft.com/office/powerpoint/2010/main" val="10300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4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0198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472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ἀνίστημι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raise, erect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ἀπόλλυμι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destroy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ἀφίημι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let go, dismiss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δίδωμι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give, put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ἤδη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now, already </a:t>
            </a:r>
          </a:p>
        </p:txBody>
      </p:sp>
    </p:spTree>
    <p:extLst>
      <p:ext uri="{BB962C8B-B14F-4D97-AF65-F5344CB8AC3E}">
        <p14:creationId xmlns:p14="http://schemas.microsoft.com/office/powerpoint/2010/main" val="21561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us             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  <p:extLst>
      <p:ext uri="{BB962C8B-B14F-4D97-AF65-F5344CB8AC3E}">
        <p14:creationId xmlns:p14="http://schemas.microsoft.com/office/powerpoint/2010/main" val="26311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0198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487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ἵστημι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set, stand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κηρύσσω 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proclaim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παραδίδωμι 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entrust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τίθημι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put, place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φημί 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I say </a:t>
            </a:r>
          </a:p>
        </p:txBody>
      </p:sp>
    </p:spTree>
    <p:extLst>
      <p:ext uri="{BB962C8B-B14F-4D97-AF65-F5344CB8AC3E}">
        <p14:creationId xmlns:p14="http://schemas.microsoft.com/office/powerpoint/2010/main" val="31452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5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ἀγαπητός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ή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όν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beloved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γραμματεύς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έως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ὁ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scribe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δαιμόνιον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ου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τό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demon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δοκέω 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I think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δοξάζω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I glorify, honor</a:t>
            </a:r>
          </a:p>
        </p:txBody>
      </p:sp>
    </p:spTree>
    <p:extLst>
      <p:ext uri="{BB962C8B-B14F-4D97-AF65-F5344CB8AC3E}">
        <p14:creationId xmlns:p14="http://schemas.microsoft.com/office/powerpoint/2010/main" val="33895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4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  <a:r>
              <a:rPr lang="en-US" altLang="en-US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ἔξω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outside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ἐρωτάω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I ask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θέλημα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ατος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τό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will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θρόνος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ου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ὁ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throne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ὄρος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ους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τό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mountain</a:t>
            </a:r>
          </a:p>
        </p:txBody>
      </p:sp>
    </p:spTree>
    <p:extLst>
      <p:ext uri="{BB962C8B-B14F-4D97-AF65-F5344CB8AC3E}">
        <p14:creationId xmlns:p14="http://schemas.microsoft.com/office/powerpoint/2010/main" val="1209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4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096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ἄγω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lead, bring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ἀπολύω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set free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εἴτε 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if, whether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ἐντολή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commandment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καρπός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774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172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πιστός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faithful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πρεσβύτερος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elder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ῥῆμα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σάββατον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Sabbath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φέρω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bear, carry</a:t>
            </a:r>
          </a:p>
        </p:txBody>
      </p:sp>
    </p:spTree>
    <p:extLst>
      <p:ext uri="{BB962C8B-B14F-4D97-AF65-F5344CB8AC3E}">
        <p14:creationId xmlns:p14="http://schemas.microsoft.com/office/powerpoint/2010/main" val="7641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248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αἰτέω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ask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αἰώνιος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eternal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ἀποκτείνω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κεφαλή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drink</a:t>
            </a:r>
          </a:p>
        </p:txBody>
      </p:sp>
    </p:spTree>
    <p:extLst>
      <p:ext uri="{BB962C8B-B14F-4D97-AF65-F5344CB8AC3E}">
        <p14:creationId xmlns:p14="http://schemas.microsoft.com/office/powerpoint/2010/main" val="19812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172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5791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πλοῖον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boat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πῦρ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τηρέω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keep, guard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ὕδωρ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χαίρω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rejoice</a:t>
            </a:r>
          </a:p>
        </p:txBody>
      </p:sp>
    </p:spTree>
    <p:extLst>
      <p:ext uri="{BB962C8B-B14F-4D97-AF65-F5344CB8AC3E}">
        <p14:creationId xmlns:p14="http://schemas.microsoft.com/office/powerpoint/2010/main" val="26579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 Chapter 21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ἀνοίγω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open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βαπτίζω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baptize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εὐαγγέλιον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gospel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μαρτυρέω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witness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πέμπω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send </a:t>
            </a:r>
          </a:p>
        </p:txBody>
      </p:sp>
    </p:spTree>
    <p:extLst>
      <p:ext uri="{BB962C8B-B14F-4D97-AF65-F5344CB8AC3E}">
        <p14:creationId xmlns:p14="http://schemas.microsoft.com/office/powerpoint/2010/main" val="20048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προνηρός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ά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evil, bad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πρόσωπον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σημεῖον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sign,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στόμα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mouth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ὑπάγω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go away </a:t>
            </a:r>
          </a:p>
        </p:txBody>
      </p:sp>
    </p:spTree>
    <p:extLst>
      <p:ext uri="{BB962C8B-B14F-4D97-AF65-F5344CB8AC3E}">
        <p14:creationId xmlns:p14="http://schemas.microsoft.com/office/powerpoint/2010/main" val="3358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4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+mj-lt"/>
              </a:rPr>
              <a:t>ἀναβαίνω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up 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rule,  begin (in mid.)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each, every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drive out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and I, but I </a:t>
            </a:r>
          </a:p>
        </p:txBody>
      </p:sp>
    </p:spTree>
    <p:extLst>
      <p:ext uri="{BB962C8B-B14F-4D97-AF65-F5344CB8AC3E}">
        <p14:creationId xmlns:p14="http://schemas.microsoft.com/office/powerpoint/2010/main" val="29084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ἱεροῦ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   ἱερῷ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ἱερόν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ἱερῶν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  ἱεροῖς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 go down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more, rather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ὅπου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where, since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therefore, so that </a:t>
            </a:r>
          </a:p>
        </p:txBody>
      </p:sp>
    </p:spTree>
    <p:extLst>
      <p:ext uri="{BB962C8B-B14F-4D97-AF65-F5344CB8AC3E}">
        <p14:creationId xmlns:p14="http://schemas.microsoft.com/office/powerpoint/2010/main" val="12733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5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24433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34112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242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9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6675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547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37293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12600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πίστει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πίστεων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πίστεσι(ν)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680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16495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35901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36229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33225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24809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4586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2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3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15025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λύω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λύομεν</a:t>
            </a:r>
            <a:r>
              <a:rPr lang="en-US" altLang="en-US" sz="360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λύεις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λύετε</a:t>
            </a:r>
            <a:endParaRPr lang="en-US" altLang="en-US" sz="360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λύουσι(ν) </a:t>
            </a:r>
            <a:endParaRPr lang="en-US" altLang="en-US" sz="36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4772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6906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43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291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58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70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26056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3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9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0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528</TotalTime>
  <Words>3709</Words>
  <Application>Microsoft Office PowerPoint</Application>
  <PresentationFormat>On-screen Show (4:3)</PresentationFormat>
  <Paragraphs>1296</Paragraphs>
  <Slides>161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Azure</vt:lpstr>
      <vt:lpstr>Mastering NT Greek</vt:lpstr>
      <vt:lpstr>Warm-ups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Present Particple Chant </vt:lpstr>
      <vt:lpstr>Aorist Participle Chant </vt:lpstr>
      <vt:lpstr>Perfect Participle Chant</vt:lpstr>
      <vt:lpstr>Infinitive Endings to Chant</vt:lpstr>
      <vt:lpstr>          Subjunctive Chant</vt:lpstr>
      <vt:lpstr>Imperative ending soft shoe</vt:lpstr>
      <vt:lpstr>6 Types of Pronouns</vt:lpstr>
      <vt:lpstr>Reflexive Pronouns-- of myself</vt:lpstr>
      <vt:lpstr>Reflexive Pronouns- of myself</vt:lpstr>
      <vt:lpstr>Reflexive Pronoun -- of yourself</vt:lpstr>
      <vt:lpstr>Reflexive Pronoun -- of him/her/itself</vt:lpstr>
      <vt:lpstr>Possessive Adjectives</vt:lpstr>
      <vt:lpstr>Indefinite Pronouns</vt:lpstr>
      <vt:lpstr>Indefinite Pronouns</vt:lpstr>
      <vt:lpstr>6 ways to ask a question</vt:lpstr>
      <vt:lpstr>Interrogative Pronoun </vt:lpstr>
      <vt:lpstr>Interrogative Pronoun</vt:lpstr>
      <vt:lpstr>Greek Numbers</vt:lpstr>
      <vt:lpstr>Counting to 10:  Cardinals</vt:lpstr>
      <vt:lpstr>Other numbers to know:</vt:lpstr>
      <vt:lpstr>Paradigm of One</vt:lpstr>
      <vt:lpstr>Cardinal counting chant:</vt:lpstr>
      <vt:lpstr>Chapter 26 Vocabulary </vt:lpstr>
      <vt:lpstr>Chapter 26 Vocabulary</vt:lpstr>
      <vt:lpstr>Chapter 26 Vocabulary</vt:lpstr>
      <vt:lpstr>Chapter 26 Vocabulary</vt:lpstr>
      <vt:lpstr>Chapter 26 Vocabulary</vt:lpstr>
      <vt:lpstr>Chapter 26 Vocabulary </vt:lpstr>
      <vt:lpstr>Chapter 26 Vocabulary</vt:lpstr>
      <vt:lpstr>Chapter 26 Vocabulary</vt:lpstr>
      <vt:lpstr>Chapter 26 Vocabulary</vt:lpstr>
      <vt:lpstr>Chapter 26 Vocabulary</vt:lpstr>
      <vt:lpstr>Vocabulary Review</vt:lpstr>
      <vt:lpstr>Chapter 26 Vocabulary</vt:lpstr>
      <vt:lpstr>Chapter 26 Vocabulary</vt:lpstr>
      <vt:lpstr>Chapter 25 Vocabulary</vt:lpstr>
      <vt:lpstr>Chapter 25 Vocabulary</vt:lpstr>
      <vt:lpstr>Chapter 24 Vocabulary</vt:lpstr>
      <vt:lpstr>Chapter 24 Vocabulary </vt:lpstr>
      <vt:lpstr>Chapter 23 Vocabulary </vt:lpstr>
      <vt:lpstr>Chapter 23 Vocabulary </vt:lpstr>
      <vt:lpstr>Chapter 22 Vocabulary</vt:lpstr>
      <vt:lpstr>Chapter 22 Vocabulary</vt:lpstr>
      <vt:lpstr>  Chapter 21 Vocabulary</vt:lpstr>
      <vt:lpstr>Chapter 21 Vocabulary </vt:lpstr>
      <vt:lpstr>Chapter 20 Vocabulary</vt:lpstr>
      <vt:lpstr>Chapter 20 Vocabulary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and Interrogatives</dc:title>
  <dc:creator>Ted Hildebrandt</dc:creator>
  <cp:lastModifiedBy>ted</cp:lastModifiedBy>
  <cp:revision>57</cp:revision>
  <dcterms:created xsi:type="dcterms:W3CDTF">2002-02-18T12:21:22Z</dcterms:created>
  <dcterms:modified xsi:type="dcterms:W3CDTF">2015-11-25T14:28:38Z</dcterms:modified>
</cp:coreProperties>
</file>