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1"/>
  </p:notesMasterIdLst>
  <p:sldIdLst>
    <p:sldId id="288" r:id="rId2"/>
    <p:sldId id="316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19" r:id="rId29"/>
    <p:sldId id="257" r:id="rId30"/>
    <p:sldId id="259" r:id="rId31"/>
    <p:sldId id="258" r:id="rId32"/>
    <p:sldId id="260" r:id="rId33"/>
    <p:sldId id="261" r:id="rId34"/>
    <p:sldId id="262" r:id="rId35"/>
    <p:sldId id="264" r:id="rId36"/>
    <p:sldId id="265" r:id="rId37"/>
    <p:sldId id="269" r:id="rId38"/>
    <p:sldId id="267" r:id="rId39"/>
    <p:sldId id="263" r:id="rId40"/>
    <p:sldId id="338" r:id="rId41"/>
    <p:sldId id="463" r:id="rId42"/>
    <p:sldId id="270" r:id="rId43"/>
    <p:sldId id="272" r:id="rId44"/>
    <p:sldId id="273" r:id="rId45"/>
    <p:sldId id="274" r:id="rId46"/>
    <p:sldId id="275" r:id="rId47"/>
    <p:sldId id="276" r:id="rId48"/>
    <p:sldId id="315" r:id="rId49"/>
    <p:sldId id="277" r:id="rId50"/>
    <p:sldId id="326" r:id="rId51"/>
    <p:sldId id="327" r:id="rId52"/>
    <p:sldId id="328" r:id="rId53"/>
    <p:sldId id="320" r:id="rId54"/>
    <p:sldId id="329" r:id="rId55"/>
    <p:sldId id="330" r:id="rId56"/>
    <p:sldId id="331" r:id="rId57"/>
    <p:sldId id="278" r:id="rId58"/>
    <p:sldId id="333" r:id="rId59"/>
    <p:sldId id="303" r:id="rId60"/>
    <p:sldId id="461" r:id="rId61"/>
    <p:sldId id="462" r:id="rId62"/>
    <p:sldId id="459" r:id="rId63"/>
    <p:sldId id="460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  <p:sldId id="378" r:id="rId79"/>
    <p:sldId id="379" r:id="rId80"/>
    <p:sldId id="380" r:id="rId81"/>
    <p:sldId id="381" r:id="rId82"/>
    <p:sldId id="382" r:id="rId83"/>
    <p:sldId id="383" r:id="rId84"/>
    <p:sldId id="384" r:id="rId85"/>
    <p:sldId id="385" r:id="rId86"/>
    <p:sldId id="386" r:id="rId87"/>
    <p:sldId id="387" r:id="rId88"/>
    <p:sldId id="388" r:id="rId89"/>
    <p:sldId id="389" r:id="rId90"/>
    <p:sldId id="390" r:id="rId91"/>
    <p:sldId id="391" r:id="rId92"/>
    <p:sldId id="392" r:id="rId93"/>
    <p:sldId id="393" r:id="rId94"/>
    <p:sldId id="394" r:id="rId95"/>
    <p:sldId id="395" r:id="rId96"/>
    <p:sldId id="396" r:id="rId97"/>
    <p:sldId id="397" r:id="rId98"/>
    <p:sldId id="398" r:id="rId99"/>
    <p:sldId id="399" r:id="rId100"/>
    <p:sldId id="400" r:id="rId101"/>
    <p:sldId id="401" r:id="rId102"/>
    <p:sldId id="402" r:id="rId103"/>
    <p:sldId id="403" r:id="rId104"/>
    <p:sldId id="404" r:id="rId105"/>
    <p:sldId id="405" r:id="rId106"/>
    <p:sldId id="406" r:id="rId107"/>
    <p:sldId id="407" r:id="rId108"/>
    <p:sldId id="408" r:id="rId109"/>
    <p:sldId id="409" r:id="rId110"/>
    <p:sldId id="410" r:id="rId111"/>
    <p:sldId id="411" r:id="rId112"/>
    <p:sldId id="412" r:id="rId113"/>
    <p:sldId id="413" r:id="rId114"/>
    <p:sldId id="414" r:id="rId115"/>
    <p:sldId id="415" r:id="rId116"/>
    <p:sldId id="416" r:id="rId117"/>
    <p:sldId id="417" r:id="rId118"/>
    <p:sldId id="418" r:id="rId119"/>
    <p:sldId id="419" r:id="rId120"/>
    <p:sldId id="420" r:id="rId121"/>
    <p:sldId id="421" r:id="rId122"/>
    <p:sldId id="422" r:id="rId123"/>
    <p:sldId id="423" r:id="rId124"/>
    <p:sldId id="424" r:id="rId125"/>
    <p:sldId id="425" r:id="rId126"/>
    <p:sldId id="426" r:id="rId127"/>
    <p:sldId id="427" r:id="rId128"/>
    <p:sldId id="428" r:id="rId129"/>
    <p:sldId id="429" r:id="rId130"/>
    <p:sldId id="430" r:id="rId131"/>
    <p:sldId id="431" r:id="rId132"/>
    <p:sldId id="432" r:id="rId133"/>
    <p:sldId id="433" r:id="rId134"/>
    <p:sldId id="434" r:id="rId135"/>
    <p:sldId id="435" r:id="rId136"/>
    <p:sldId id="436" r:id="rId137"/>
    <p:sldId id="437" r:id="rId138"/>
    <p:sldId id="438" r:id="rId139"/>
    <p:sldId id="439" r:id="rId140"/>
    <p:sldId id="440" r:id="rId141"/>
    <p:sldId id="441" r:id="rId142"/>
    <p:sldId id="442" r:id="rId143"/>
    <p:sldId id="443" r:id="rId144"/>
    <p:sldId id="444" r:id="rId145"/>
    <p:sldId id="445" r:id="rId146"/>
    <p:sldId id="446" r:id="rId147"/>
    <p:sldId id="447" r:id="rId148"/>
    <p:sldId id="448" r:id="rId149"/>
    <p:sldId id="449" r:id="rId150"/>
    <p:sldId id="450" r:id="rId151"/>
    <p:sldId id="451" r:id="rId152"/>
    <p:sldId id="452" r:id="rId153"/>
    <p:sldId id="453" r:id="rId154"/>
    <p:sldId id="454" r:id="rId155"/>
    <p:sldId id="455" r:id="rId156"/>
    <p:sldId id="456" r:id="rId157"/>
    <p:sldId id="457" r:id="rId158"/>
    <p:sldId id="458" r:id="rId159"/>
    <p:sldId id="334" r:id="rId1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57" autoAdjust="0"/>
    <p:restoredTop sz="86372" autoAdjust="0"/>
  </p:normalViewPr>
  <p:slideViewPr>
    <p:cSldViewPr>
      <p:cViewPr varScale="1">
        <p:scale>
          <a:sx n="100" d="100"/>
          <a:sy n="100" d="100"/>
        </p:scale>
        <p:origin x="-19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8C7CB5-A598-4408-8B03-03370E63ED4A}" type="datetimeFigureOut">
              <a:rPr lang="en-US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4B7846D-9FC1-4BA1-B676-4AAB7644D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2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5868F2-F8C5-4BE3-AC66-8407ADAE5CF6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4D32BC-5AA6-48D3-B1EB-F92D09DDECA8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9360C6-155D-4AB3-83D5-45160EBA15D4}" type="slidenum">
              <a:rPr lang="en-US" altLang="en-US" sz="1200"/>
              <a:pPr eaLnBrk="1" hangingPunct="1"/>
              <a:t>62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0A184C-1CEA-410E-84CE-E5DD2C38BD13}" type="slidenum">
              <a:rPr lang="en-US" altLang="en-US" sz="1200"/>
              <a:pPr eaLnBrk="1" hangingPunct="1"/>
              <a:t>63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BD8A18-66A9-4375-9C9A-D62AC9EF0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0D04-B4CB-41F3-AFAB-75114AC6A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7C20-B241-4A96-BF27-8678622EB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C0E2-BBA7-4DE5-A0E9-B0EC5FE70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7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35BC-E39C-4693-97BA-DEFD093AF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D57B-D208-413E-A4BE-B551629AB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5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58B96-E5DE-4EA3-8E95-93C72CEC7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4C08-5438-4047-A55F-04A74F17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9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B074-92C6-498D-959B-A70421A3A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C3CD9-3862-49F9-B103-F772960B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6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AB2A-900F-4158-BE99-A1D56411A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6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F67590DB-5894-4D80-8DB2-A7002F9F8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Mastering NT Greek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23.  Subjecting the Subjunctives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1800" b="1" smtClean="0"/>
              <a:t>By Ted Hildebrandt  </a:t>
            </a:r>
            <a:r>
              <a:rPr lang="en-US" sz="1800" b="1" smtClean="0">
                <a:cs typeface="Times New Roman" pitchFamily="18" charset="0"/>
              </a:rPr>
              <a:t>© 2003</a:t>
            </a:r>
            <a:endParaRPr lang="en-US" sz="1800" b="1" smtClean="0"/>
          </a:p>
          <a:p>
            <a:pPr eaLnBrk="1" hangingPunct="1">
              <a:defRPr/>
            </a:pPr>
            <a:r>
              <a:rPr lang="en-US" sz="1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smtClean="0">
                <a:cs typeface="Times New Roman" pitchFamily="18" charset="0"/>
              </a:rPr>
              <a:t>The "is" verb PAI </a:t>
            </a:r>
            <a:r>
              <a:rPr lang="en-US" altLang="en-US" smtClean="0">
                <a:cs typeface="Times New Roman" pitchFamily="18" charset="0"/>
              </a:rPr>
              <a:t> -- </a:t>
            </a:r>
            <a:r>
              <a:rPr lang="el-GR" altLang="en-US" smtClean="0">
                <a:cs typeface="Times New Roman" pitchFamily="18" charset="0"/>
              </a:rPr>
              <a:t>εἰμί </a:t>
            </a:r>
            <a:r>
              <a:rPr lang="en-US" alt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altLang="en-US" smtClean="0">
                <a:cs typeface="Times New Roman" pitchFamily="18" charset="0"/>
              </a:rPr>
              <a:t>εἰμί </a:t>
            </a:r>
            <a:r>
              <a:rPr lang="en-US" altLang="en-US" smtClean="0">
                <a:cs typeface="Times New Roman" pitchFamily="18" charset="0"/>
              </a:rPr>
              <a:t>                      	</a:t>
            </a:r>
            <a:r>
              <a:rPr lang="el-GR" altLang="en-US" smtClean="0">
                <a:cs typeface="Times New Roman" pitchFamily="18" charset="0"/>
              </a:rPr>
              <a:t>ἐσμέν</a:t>
            </a:r>
            <a:r>
              <a:rPr lang="en-US" altLang="en-US" smtClean="0">
                <a:cs typeface="Times New Roman" pitchFamily="18" charset="0"/>
              </a:rPr>
              <a:t>  </a:t>
            </a:r>
            <a:br>
              <a:rPr lang="en-US" altLang="en-US" smtClean="0">
                <a:cs typeface="Times New Roman" pitchFamily="18" charset="0"/>
              </a:rPr>
            </a:br>
            <a:r>
              <a:rPr lang="el-GR" altLang="en-US" smtClean="0">
                <a:cs typeface="Times New Roman" pitchFamily="18" charset="0"/>
              </a:rPr>
              <a:t>εἶ </a:t>
            </a:r>
            <a:r>
              <a:rPr lang="en-US" altLang="en-US" smtClean="0">
                <a:cs typeface="Times New Roman" pitchFamily="18" charset="0"/>
              </a:rPr>
              <a:t>                   		</a:t>
            </a:r>
            <a:r>
              <a:rPr lang="el-GR" altLang="en-US" smtClean="0">
                <a:cs typeface="Times New Roman" pitchFamily="18" charset="0"/>
              </a:rPr>
              <a:t>ἐστέ</a:t>
            </a:r>
            <a:r>
              <a:rPr lang="en-US" altLang="en-US" smtClean="0">
                <a:cs typeface="Times New Roman" pitchFamily="18" charset="0"/>
              </a:rPr>
              <a:t>     </a:t>
            </a:r>
            <a:br>
              <a:rPr lang="en-US" altLang="en-US" smtClean="0">
                <a:cs typeface="Times New Roman" pitchFamily="18" charset="0"/>
              </a:rPr>
            </a:br>
            <a:r>
              <a:rPr lang="el-GR" altLang="en-US" smtClean="0">
                <a:cs typeface="Times New Roman" pitchFamily="18" charset="0"/>
              </a:rPr>
              <a:t>ἐστί(ν)</a:t>
            </a:r>
            <a:r>
              <a:rPr lang="en-US" altLang="en-US" smtClean="0">
                <a:cs typeface="Times New Roman" pitchFamily="18" charset="0"/>
              </a:rPr>
              <a:t>       		</a:t>
            </a:r>
            <a:r>
              <a:rPr lang="el-GR" altLang="en-US" smtClean="0">
                <a:cs typeface="Times New Roman" pitchFamily="18" charset="0"/>
              </a:rPr>
              <a:t>εἰσί(ν)</a:t>
            </a:r>
            <a:r>
              <a:rPr lang="en-US" altLang="en-US" smtClean="0"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out of, 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over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to, toward,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down,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according to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truth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kingdom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writing, Scripture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cs typeface="Times New Roman" panose="02020603050405020304" pitchFamily="18" charset="0"/>
              </a:rPr>
              <a:t>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b="1"/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cs typeface="Times New Roman" panose="02020603050405020304" pitchFamily="18" charset="0"/>
              </a:rPr>
              <a:t>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write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but, and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servant, slave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find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ε</a:t>
            </a:r>
            <a:r>
              <a:rPr lang="el-GR" dirty="0" smtClean="0"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/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temple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People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law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cs typeface="Times New Roman" panose="02020603050405020304" pitchFamily="18" charset="0"/>
              </a:rPr>
              <a:t>house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as, about, how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but, yet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apostle, sent one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see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for, then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γάρ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know </a:t>
            </a:r>
          </a:p>
          <a:p>
            <a:pPr lvl="3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λαμβάνω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ἀκούω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ἔχω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988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b="1" dirty="0" smtClean="0"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Lord, sir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word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Peter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son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Pharisee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600" dirty="0" smtClean="0"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cs typeface="Times New Roman" panose="02020603050405020304" pitchFamily="18" charset="0"/>
              </a:rPr>
              <a:t>  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cs typeface="Times New Roman" panose="02020603050405020304" pitchFamily="18" charset="0"/>
              </a:rPr>
              <a:t>,</a:t>
            </a:r>
            <a:r>
              <a:rPr lang="el-GR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ἡ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Order Vocabulary 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600" dirty="0" smtClean="0"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cs typeface="Times New Roman" panose="02020603050405020304" pitchFamily="18" charset="0"/>
              </a:rPr>
              <a:t>  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cs typeface="Times New Roman" panose="02020603050405020304" pitchFamily="18" charset="0"/>
              </a:rPr>
              <a:t>,</a:t>
            </a:r>
            <a:r>
              <a:rPr lang="el-GR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ἡ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ἀκούω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ἔχω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Lord, sir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word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Peter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son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Pharisee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but, yet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apostle, sent one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see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for, then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γάρ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know </a:t>
            </a:r>
          </a:p>
          <a:p>
            <a:pPr lvl="3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λαμβάνω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         Singular                          Plural</a:t>
            </a:r>
          </a:p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Nom</a:t>
            </a:r>
            <a:r>
              <a:rPr lang="en-US" altLang="en-US" dirty="0" smtClean="0">
                <a:cs typeface="Times New Roman" pitchFamily="18" charset="0"/>
              </a:rPr>
              <a:t>.   </a:t>
            </a:r>
            <a:r>
              <a:rPr lang="el-GR" altLang="en-US" dirty="0" smtClean="0">
                <a:cs typeface="Times New Roman" pitchFamily="18" charset="0"/>
              </a:rPr>
              <a:t>ἐγώ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r>
              <a:rPr lang="el-GR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     </a:t>
            </a:r>
            <a:r>
              <a:rPr lang="el-GR" altLang="en-US" dirty="0" smtClean="0">
                <a:cs typeface="Times New Roman" pitchFamily="18" charset="0"/>
              </a:rPr>
              <a:t>σύ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r>
              <a:rPr lang="el-GR" altLang="en-US" dirty="0" smtClean="0">
                <a:cs typeface="Times New Roman" pitchFamily="18" charset="0"/>
              </a:rPr>
              <a:t>  </a:t>
            </a:r>
            <a:r>
              <a:rPr lang="en-US" altLang="en-US" dirty="0" smtClean="0">
                <a:cs typeface="Times New Roman" pitchFamily="18" charset="0"/>
              </a:rPr>
              <a:t>    	</a:t>
            </a:r>
            <a:r>
              <a:rPr lang="el-GR" altLang="en-US" dirty="0" smtClean="0">
                <a:cs typeface="Times New Roman" pitchFamily="18" charset="0"/>
              </a:rPr>
              <a:t>ἡμεῖς</a:t>
            </a:r>
          </a:p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Gen</a:t>
            </a:r>
            <a:r>
              <a:rPr lang="en-US" altLang="en-US" dirty="0" smtClean="0">
                <a:cs typeface="Times New Roman" pitchFamily="18" charset="0"/>
              </a:rPr>
              <a:t>.    </a:t>
            </a:r>
            <a:r>
              <a:rPr lang="el-GR" altLang="en-US" dirty="0" smtClean="0">
                <a:cs typeface="Times New Roman" pitchFamily="18" charset="0"/>
              </a:rPr>
              <a:t>μου</a:t>
            </a:r>
            <a:r>
              <a:rPr lang="en-US" altLang="en-US" dirty="0" smtClean="0">
                <a:cs typeface="Times New Roman" pitchFamily="18" charset="0"/>
              </a:rPr>
              <a:t>      </a:t>
            </a:r>
            <a:r>
              <a:rPr lang="el-GR" altLang="en-US" dirty="0" smtClean="0">
                <a:cs typeface="Times New Roman" pitchFamily="18" charset="0"/>
              </a:rPr>
              <a:t>  </a:t>
            </a:r>
            <a:r>
              <a:rPr lang="en-US" altLang="en-US" dirty="0" smtClean="0">
                <a:cs typeface="Times New Roman" pitchFamily="18" charset="0"/>
              </a:rPr>
              <a:t>   </a:t>
            </a:r>
            <a:r>
              <a:rPr lang="el-GR" altLang="en-US" dirty="0" smtClean="0">
                <a:cs typeface="Times New Roman" pitchFamily="18" charset="0"/>
              </a:rPr>
              <a:t>σου</a:t>
            </a:r>
            <a:r>
              <a:rPr lang="en-US" altLang="en-US" dirty="0" smtClean="0">
                <a:cs typeface="Times New Roman" pitchFamily="18" charset="0"/>
              </a:rPr>
              <a:t>          	</a:t>
            </a:r>
            <a:r>
              <a:rPr lang="el-GR" altLang="en-US" dirty="0" smtClean="0">
                <a:cs typeface="Times New Roman" pitchFamily="18" charset="0"/>
              </a:rPr>
              <a:t>ἡμῶν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b="1" dirty="0" smtClean="0">
                <a:cs typeface="Times New Roman" pitchFamily="18" charset="0"/>
              </a:rPr>
              <a:t>Dat</a:t>
            </a:r>
            <a:r>
              <a:rPr lang="en-US" altLang="en-US" dirty="0" smtClean="0">
                <a:cs typeface="Times New Roman" pitchFamily="18" charset="0"/>
              </a:rPr>
              <a:t>.     </a:t>
            </a:r>
            <a:r>
              <a:rPr lang="el-GR" altLang="en-US" dirty="0" smtClean="0">
                <a:cs typeface="Times New Roman" pitchFamily="18" charset="0"/>
              </a:rPr>
              <a:t>μοι </a:t>
            </a:r>
            <a:r>
              <a:rPr lang="en-US" altLang="en-US" dirty="0" smtClean="0">
                <a:cs typeface="Times New Roman" pitchFamily="18" charset="0"/>
              </a:rPr>
              <a:t>        </a:t>
            </a:r>
            <a:r>
              <a:rPr lang="el-GR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l-GR" altLang="en-US" dirty="0" smtClean="0">
                <a:cs typeface="Times New Roman" pitchFamily="18" charset="0"/>
              </a:rPr>
              <a:t>σοι</a:t>
            </a:r>
            <a:r>
              <a:rPr lang="en-US" altLang="en-US" dirty="0" smtClean="0">
                <a:cs typeface="Times New Roman" pitchFamily="18" charset="0"/>
              </a:rPr>
              <a:t>            	</a:t>
            </a:r>
            <a:r>
              <a:rPr lang="el-GR" altLang="en-US" dirty="0" smtClean="0">
                <a:cs typeface="Times New Roman" pitchFamily="18" charset="0"/>
              </a:rPr>
              <a:t>ἡμῖν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b="1" dirty="0" smtClean="0">
                <a:cs typeface="Times New Roman" pitchFamily="18" charset="0"/>
              </a:rPr>
              <a:t>Acc</a:t>
            </a:r>
            <a:r>
              <a:rPr lang="en-US" altLang="en-US" dirty="0" smtClean="0">
                <a:cs typeface="Times New Roman" pitchFamily="18" charset="0"/>
              </a:rPr>
              <a:t>.     </a:t>
            </a:r>
            <a:r>
              <a:rPr lang="el-GR" altLang="en-US" dirty="0" smtClean="0">
                <a:cs typeface="Times New Roman" pitchFamily="18" charset="0"/>
              </a:rPr>
              <a:t>με</a:t>
            </a:r>
            <a:r>
              <a:rPr lang="en-US" altLang="en-US" dirty="0" smtClean="0">
                <a:cs typeface="Times New Roman" pitchFamily="18" charset="0"/>
              </a:rPr>
              <a:t>             </a:t>
            </a:r>
            <a:r>
              <a:rPr lang="el-GR" altLang="en-US" dirty="0" smtClean="0">
                <a:cs typeface="Times New Roman" pitchFamily="18" charset="0"/>
              </a:rPr>
              <a:t>σε</a:t>
            </a:r>
            <a:r>
              <a:rPr lang="en-US" altLang="en-US" dirty="0" smtClean="0">
                <a:cs typeface="Times New Roman" pitchFamily="18" charset="0"/>
              </a:rPr>
              <a:t>             	</a:t>
            </a:r>
            <a:r>
              <a:rPr lang="el-GR" altLang="en-US" dirty="0" smtClean="0">
                <a:cs typeface="Times New Roman" pitchFamily="18" charset="0"/>
              </a:rPr>
              <a:t>ἡμάς</a:t>
            </a:r>
            <a:r>
              <a:rPr lang="en-US" altLang="en-US" dirty="0" smtClean="0">
                <a:cs typeface="Times New Roman" pitchFamily="18" charset="0"/>
              </a:rPr>
              <a:t>  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itchFamily="18" charset="0"/>
              </a:rPr>
              <a:t>αὐτός</a:t>
            </a:r>
            <a:r>
              <a:rPr lang="en-US" altLang="en-US" dirty="0" smtClean="0">
                <a:cs typeface="Times New Roman" pitchFamily="18" charset="0"/>
              </a:rPr>
              <a:t>, </a:t>
            </a:r>
            <a:r>
              <a:rPr lang="el-GR" altLang="en-US" dirty="0" smtClean="0">
                <a:cs typeface="Times New Roman" pitchFamily="18" charset="0"/>
              </a:rPr>
              <a:t>αὐτη</a:t>
            </a:r>
            <a:r>
              <a:rPr lang="en-US" altLang="en-US" dirty="0" smtClean="0">
                <a:cs typeface="Times New Roman" pitchFamily="18" charset="0"/>
              </a:rPr>
              <a:t>, </a:t>
            </a:r>
            <a:r>
              <a:rPr lang="el-GR" altLang="en-US" dirty="0" smtClean="0">
                <a:cs typeface="Times New Roman" pitchFamily="18" charset="0"/>
              </a:rPr>
              <a:t>αὐτό</a:t>
            </a:r>
            <a:r>
              <a:rPr lang="en-US" altLang="en-US" dirty="0" smtClean="0">
                <a:cs typeface="Times New Roman" pitchFamily="18" charset="0"/>
              </a:rPr>
              <a:t> (he, she, 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b="1"/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cs typeface="Times New Roman" panose="02020603050405020304" pitchFamily="18" charset="0"/>
              </a:rPr>
              <a:t>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write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but, and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servant, slave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find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ε</a:t>
            </a:r>
            <a:r>
              <a:rPr lang="el-GR" dirty="0" smtClean="0"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/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temple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People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law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cs typeface="Times New Roman" panose="02020603050405020304" pitchFamily="18" charset="0"/>
              </a:rPr>
              <a:t>house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as, about, how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truth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kingdom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writing, Scripture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cs typeface="Times New Roman" panose="02020603050405020304" pitchFamily="18" charset="0"/>
              </a:rPr>
              <a:t>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through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 account of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out of, 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over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to, toward,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down,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according to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good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Holy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righteous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am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Jewish, a Jew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Great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925"/>
            <a:ext cx="83820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dead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ά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no, not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οὐχ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first </a:t>
            </a: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l-GR" dirty="0" smtClean="0"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-ή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ἥ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Chant this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ἕως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behold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	in </a:t>
            </a:r>
            <a:r>
              <a:rPr lang="en-US" dirty="0">
                <a:cs typeface="Times New Roman" panose="02020603050405020304" pitchFamily="18" charset="0"/>
              </a:rPr>
              <a:t>order that, that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whole, entire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with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each, every,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grace, kindness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blood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cs typeface="Times New Roman" panose="02020603050405020304" pitchFamily="18" charset="0"/>
              </a:rPr>
              <a:t>  	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raise,  take up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cs typeface="Times New Roman" panose="02020603050405020304" pitchFamily="18" charset="0"/>
              </a:rPr>
              <a:t>  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teach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one's own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good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cs typeface="Times New Roman" panose="02020603050405020304" pitchFamily="18" charset="0"/>
              </a:rPr>
              <a:t>  			  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way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much, many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body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soul, life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different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itchFamily="18" charset="0"/>
              </a:rPr>
              <a:t>λύσομαι    </a:t>
            </a:r>
            <a:r>
              <a:rPr lang="en-US" altLang="en-US" dirty="0" smtClean="0"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cs typeface="Times New Roman" pitchFamily="18" charset="0"/>
              </a:rPr>
              <a:t>όμεθα</a:t>
            </a: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             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l-GR" altLang="en-US" dirty="0" smtClean="0">
                <a:cs typeface="Times New Roman" pitchFamily="18" charset="0"/>
              </a:rPr>
              <a:t>ῃ </a:t>
            </a:r>
            <a:r>
              <a:rPr lang="en-US" altLang="en-US" sz="4000" dirty="0" smtClean="0"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cs typeface="Times New Roman" pitchFamily="18" charset="0"/>
              </a:rPr>
              <a:t>	  -</a:t>
            </a:r>
            <a:r>
              <a:rPr lang="el-GR" altLang="en-US" dirty="0" smtClean="0">
                <a:cs typeface="Times New Roman" pitchFamily="18" charset="0"/>
              </a:rPr>
              <a:t>εσθε</a:t>
            </a: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             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l-GR" altLang="en-US" dirty="0" smtClean="0">
                <a:cs typeface="Times New Roman" pitchFamily="18" charset="0"/>
              </a:rPr>
              <a:t>εται</a:t>
            </a:r>
            <a:r>
              <a:rPr lang="en-US" altLang="en-US" sz="4000" dirty="0" smtClean="0">
                <a:cs typeface="Times New Roman" pitchFamily="18" charset="0"/>
              </a:rPr>
              <a:t>                 </a:t>
            </a:r>
            <a:r>
              <a:rPr lang="en-US" altLang="en-US" dirty="0" smtClean="0">
                <a:cs typeface="Times New Roman" pitchFamily="18" charset="0"/>
              </a:rPr>
              <a:t>		  -</a:t>
            </a:r>
            <a:r>
              <a:rPr lang="el-GR" altLang="en-US" dirty="0" smtClean="0">
                <a:cs typeface="Times New Roman" pitchFamily="18" charset="0"/>
              </a:rPr>
              <a:t>ονται</a:t>
            </a:r>
            <a:endParaRPr lang="en-US" alt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2400" b="1" dirty="0" smtClean="0"/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smtClean="0">
                <a:latin typeface="+mj-lt"/>
                <a:cs typeface="Times New Roman" panose="02020603050405020304" pitchFamily="18" charset="0"/>
              </a:rPr>
              <a:t>ἀρχιερεύς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/>
              <a:t>Body/soul; mind/brain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28  </a:t>
            </a:r>
            <a:r>
              <a:rPr lang="fr-FR" b="1" smtClean="0">
                <a:latin typeface="Greekth" pitchFamily="18" charset="0"/>
              </a:rPr>
              <a:t>kai&gt; mh&gt; fobhqh?te a]po&gt; tw?n a]pokteino&lt;ntwn to&gt; sw?ma th&gt;n de&gt; yuxh&gt;n mh&gt; duname&lt;nwn a]poktei?nai: </a:t>
            </a:r>
          </a:p>
          <a:p>
            <a:pPr eaLnBrk="1" hangingPunct="1">
              <a:defRPr/>
            </a:pPr>
            <a:r>
              <a:rPr lang="fr-FR" b="1" smtClean="0">
                <a:latin typeface="Greekth" pitchFamily="18" charset="0"/>
              </a:rPr>
              <a:t>fobei?sqe de&gt; ma?llon to&gt;n duna&lt;menon kai&gt; yuxh&gt;n kai&gt; sw?ma a]pole&lt;sai </a:t>
            </a:r>
            <a:r>
              <a:rPr lang="fr-FR" b="1" smtClean="0"/>
              <a:t>[to destroy</a:t>
            </a:r>
            <a:r>
              <a:rPr lang="fr-FR" b="1" smtClean="0">
                <a:latin typeface="Greekth" pitchFamily="18" charset="0"/>
              </a:rPr>
              <a:t> a]pollumi</a:t>
            </a:r>
            <a:r>
              <a:rPr lang="fr-FR" b="1" smtClean="0"/>
              <a:t>] </a:t>
            </a:r>
            <a:r>
              <a:rPr lang="fr-FR" b="1" smtClean="0">
                <a:latin typeface="Greekth" pitchFamily="18" charset="0"/>
              </a:rPr>
              <a:t>e]n gee&lt;nn^</a:t>
            </a:r>
            <a:r>
              <a:rPr lang="fr-FR" smtClean="0"/>
              <a:t>  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 ἥ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088"/>
            <a:ext cx="7772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cs typeface="Times New Roman" panose="02020603050405020304" pitchFamily="18" charset="0"/>
              </a:rPr>
              <a:t>λύω</a:t>
            </a:r>
            <a:endParaRPr lang="en-US" sz="4000" dirty="0" smtClean="0"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ν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ς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ε</a:t>
            </a:r>
            <a:r>
              <a:rPr lang="en-US" dirty="0" smtClean="0"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τε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I was loosing,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725"/>
            <a:ext cx="83058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οντο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ν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/>
              <a:t>Warm-ups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088"/>
            <a:ext cx="7772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ἔρχομαι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ἦλθον</a:t>
            </a:r>
            <a:r>
              <a:rPr lang="en-US" altLang="en-US" dirty="0" smtClean="0">
                <a:cs typeface="Times New Roman" pitchFamily="18" charset="0"/>
              </a:rPr>
              <a:t>   </a:t>
            </a:r>
            <a:r>
              <a:rPr lang="en-US" altLang="en-US" b="1" dirty="0" smtClean="0"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βλέπω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εἶδον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saw)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λέγω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εἶπον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said)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γίνομαι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ἐγενόμην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became)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γινώσκω</a:t>
            </a:r>
            <a:r>
              <a:rPr lang="en-US" altLang="en-US" dirty="0" smtClean="0">
                <a:cs typeface="Times New Roman" pitchFamily="18" charset="0"/>
              </a:rPr>
              <a:t> == </a:t>
            </a:r>
            <a:r>
              <a:rPr lang="el-GR" altLang="en-US" dirty="0" smtClean="0">
                <a:cs typeface="Times New Roman" pitchFamily="18" charset="0"/>
              </a:rPr>
              <a:t>ἔγνων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ἔχω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ἔσχον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 I had)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λαμβάνω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ἔλαβον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εὑρίσκω 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εὗρον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found)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1st Aorist Active Paradigm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Learn: </a:t>
            </a:r>
            <a:r>
              <a:rPr lang="el-GR" sz="2400" b="1" dirty="0"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cs typeface="Times New Roman" panose="02020603050405020304" pitchFamily="18" charset="0"/>
              </a:rPr>
              <a:t>ἔλυσα</a:t>
            </a:r>
            <a:r>
              <a:rPr lang="en-US" sz="4000" dirty="0" smtClean="0">
                <a:cs typeface="Times New Roman" panose="02020603050405020304" pitchFamily="18" charset="0"/>
              </a:rPr>
              <a:t>:  I loosed…  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>         --,  </a:t>
            </a:r>
            <a:r>
              <a:rPr lang="el-GR" sz="4000" dirty="0" smtClean="0">
                <a:cs typeface="Times New Roman" panose="02020603050405020304" pitchFamily="18" charset="0"/>
              </a:rPr>
              <a:t>ς</a:t>
            </a:r>
            <a:r>
              <a:rPr 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sz="4000" dirty="0" smtClean="0">
                <a:cs typeface="Times New Roman" panose="02020603050405020304" pitchFamily="18" charset="0"/>
              </a:rPr>
              <a:t>ε</a:t>
            </a:r>
            <a:r>
              <a:rPr lang="en-US" sz="4000" dirty="0" smtClean="0">
                <a:cs typeface="Times New Roman" panose="02020603050405020304" pitchFamily="18" charset="0"/>
              </a:rPr>
              <a:t>,       </a:t>
            </a:r>
            <a:r>
              <a:rPr lang="el-GR" sz="4000" dirty="0" smtClean="0">
                <a:cs typeface="Times New Roman" panose="02020603050405020304" pitchFamily="18" charset="0"/>
              </a:rPr>
              <a:t>μεν</a:t>
            </a:r>
            <a:r>
              <a:rPr lang="en-US" sz="4000" dirty="0" smtClean="0"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cs typeface="Times New Roman" panose="02020603050405020304" pitchFamily="18" charset="0"/>
              </a:rPr>
              <a:t>τε</a:t>
            </a:r>
            <a:r>
              <a:rPr lang="en-US" sz="4000" dirty="0" smtClean="0"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cs typeface="Times New Roman" panose="02020603050405020304" pitchFamily="18" charset="0"/>
              </a:rPr>
              <a:t>ν</a:t>
            </a:r>
            <a:endParaRPr lang="en-US" sz="40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1st Aorist Middle Paradigm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Learn:</a:t>
            </a:r>
            <a:r>
              <a:rPr lang="en-US" sz="2400" b="1" dirty="0" smtClean="0">
                <a:cs typeface="Times New Roman" panose="02020603050405020304" pitchFamily="18" charset="0"/>
              </a:rPr>
              <a:t>  </a:t>
            </a:r>
            <a:r>
              <a:rPr lang="el-GR" sz="4000" dirty="0" smtClean="0">
                <a:cs typeface="Times New Roman" panose="02020603050405020304" pitchFamily="18" charset="0"/>
              </a:rPr>
              <a:t>ἐλυσάμην</a:t>
            </a:r>
            <a:r>
              <a:rPr lang="en-US" sz="4000" dirty="0" smtClean="0">
                <a:cs typeface="Times New Roman" panose="02020603050405020304" pitchFamily="18" charset="0"/>
              </a:rPr>
              <a:t>:  I loosed for myself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>  -</a:t>
            </a:r>
            <a:r>
              <a:rPr lang="el-GR" sz="4000" dirty="0" smtClean="0">
                <a:cs typeface="Times New Roman" panose="02020603050405020304" pitchFamily="18" charset="0"/>
              </a:rPr>
              <a:t>ω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ατο</a:t>
            </a:r>
            <a:r>
              <a:rPr lang="en-US" sz="4000" dirty="0" smtClean="0">
                <a:cs typeface="Times New Roman" panose="02020603050405020304" pitchFamily="18" charset="0"/>
              </a:rPr>
              <a:t>,    -</a:t>
            </a:r>
            <a:r>
              <a:rPr lang="el-GR" sz="4000" dirty="0" smtClean="0">
                <a:cs typeface="Times New Roman" panose="02020603050405020304" pitchFamily="18" charset="0"/>
              </a:rPr>
              <a:t>αμεθα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ασθε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αντο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/>
              <a:t>Chanting the Present </a:t>
            </a:r>
            <a:r>
              <a:rPr lang="en-US" altLang="en-US" sz="4000" b="1" dirty="0" err="1" smtClean="0"/>
              <a:t>Particple</a:t>
            </a:r>
            <a:r>
              <a:rPr lang="en-US" altLang="en-US" sz="4000" b="1" dirty="0" smtClean="0"/>
              <a:t> Chant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Active:  </a:t>
            </a:r>
            <a:r>
              <a:rPr lang="en-US" b="1" dirty="0" err="1" smtClean="0">
                <a:latin typeface="+mj-lt"/>
              </a:rPr>
              <a:t>ptc</a:t>
            </a:r>
            <a:r>
              <a:rPr lang="en-US" b="1" dirty="0" smtClean="0">
                <a:latin typeface="+mj-lt"/>
              </a:rPr>
              <a:t> = participle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λύων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λύουσα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λῦον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λύοντος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λύουσης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Middle/Passive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λυόμενος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λυομένη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λυόμενον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λυομένου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λυομένης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λυομένου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Aorist Participle Chant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Active    3-1-3 (chant)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</a:t>
            </a:r>
            <a:r>
              <a:rPr lang="el-GR" dirty="0" smtClean="0">
                <a:latin typeface="+mj-lt"/>
              </a:rPr>
              <a:t>λύσας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λύσασα 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</a:t>
            </a:r>
            <a:r>
              <a:rPr lang="el-GR" dirty="0" smtClean="0">
                <a:latin typeface="+mj-lt"/>
              </a:rPr>
              <a:t>λύσαντος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λυσάσης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λυθείς  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λυθεῖσα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λυθέν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λυθέντος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λυθείσης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λυθέντος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Middle    2-1-2 (non-chant)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λυσάμενος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λυσαμένη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λυσάμενον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λυσαμένου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λυσαμένης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λυσαμένου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Perfect Participle Chant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Active  Participles (know these)</a:t>
            </a:r>
            <a:r>
              <a:rPr lang="en-US" u="sng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3         	     1     		     3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λελυκώς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λελυκυῖα</a:t>
            </a:r>
            <a:r>
              <a:rPr lang="en-US" dirty="0" smtClean="0">
                <a:latin typeface="+mj-lt"/>
              </a:rPr>
              <a:t> 		</a:t>
            </a:r>
            <a:r>
              <a:rPr lang="el-GR" dirty="0" smtClean="0">
                <a:latin typeface="+mj-lt"/>
              </a:rPr>
              <a:t>λελυκός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λελυκότος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λελυκυίας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λελυκότος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Middle/Passives Participles</a:t>
            </a:r>
            <a:r>
              <a:rPr lang="en-US" u="sng" dirty="0" smtClean="0">
                <a:latin typeface="+mj-lt"/>
              </a:rPr>
              <a:t> 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	        2                    1                            2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        λελυμένη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λελυμένον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λελυμένης 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Infinitive Endings to Chant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36163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>
                <a:latin typeface="+mj-lt"/>
              </a:rPr>
              <a:t>λύειν  </a:t>
            </a:r>
            <a:r>
              <a:rPr lang="en-US" sz="2800" dirty="0" smtClean="0">
                <a:latin typeface="+mj-lt"/>
              </a:rPr>
              <a:t>(to loose)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Present:              </a:t>
            </a:r>
            <a:r>
              <a:rPr lang="el-GR" sz="2800" dirty="0" smtClean="0">
                <a:latin typeface="+mj-lt"/>
              </a:rPr>
              <a:t>ειν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εσθαι</a:t>
            </a:r>
            <a:r>
              <a:rPr lang="en-US" sz="2800" dirty="0" smtClean="0">
                <a:latin typeface="+mj-lt"/>
              </a:rPr>
              <a:t> 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Second Aorist:   </a:t>
            </a:r>
            <a:r>
              <a:rPr lang="el-GR" sz="2800" dirty="0" smtClean="0">
                <a:latin typeface="+mj-lt"/>
              </a:rPr>
              <a:t>εῖν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εσθαι  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</a:t>
            </a:r>
            <a:r>
              <a:rPr lang="el-GR" sz="2800" dirty="0" smtClean="0">
                <a:latin typeface="+mj-lt"/>
              </a:rPr>
              <a:t>ῆναι</a:t>
            </a:r>
            <a:r>
              <a:rPr lang="en-US" sz="2800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First Aorist:       </a:t>
            </a:r>
            <a:r>
              <a:rPr lang="el-GR" sz="2800" dirty="0" smtClean="0">
                <a:latin typeface="+mj-lt"/>
              </a:rPr>
              <a:t>αι</a:t>
            </a:r>
            <a:r>
              <a:rPr lang="en-US" sz="2800" dirty="0" smtClean="0">
                <a:latin typeface="+mj-lt"/>
              </a:rPr>
              <a:t>        </a:t>
            </a:r>
            <a:r>
              <a:rPr lang="el-GR" sz="2800" dirty="0" smtClean="0">
                <a:latin typeface="+mj-lt"/>
              </a:rPr>
              <a:t>ασθαι    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ῆναι</a:t>
            </a:r>
            <a:r>
              <a:rPr lang="en-US" sz="2800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Perfect:              </a:t>
            </a:r>
            <a:r>
              <a:rPr lang="el-GR" sz="2800" dirty="0" smtClean="0">
                <a:latin typeface="+mj-lt"/>
              </a:rPr>
              <a:t>ναι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σθαι</a:t>
            </a:r>
            <a:r>
              <a:rPr lang="en-US" sz="2800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Hint:  often when seeing an "</a:t>
            </a:r>
            <a:r>
              <a:rPr lang="el-GR" sz="2800" dirty="0" smtClean="0">
                <a:latin typeface="+mj-lt"/>
              </a:rPr>
              <a:t>αι</a:t>
            </a:r>
            <a:r>
              <a:rPr lang="en-US" sz="2800" dirty="0" smtClean="0">
                <a:latin typeface="+mj-lt"/>
              </a:rPr>
              <a:t>" on the end of a verb suspect an infinitive.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Subjunctives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Verbal Moods:  Indicative, Subjunctive, Imperative, Optative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Indicative:</a:t>
            </a:r>
            <a:r>
              <a:rPr lang="en-US" b="1" dirty="0" smtClean="0"/>
              <a:t>  statement portrayed as fact mood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King Kong climbed the Empire State building. [Zach shot the ball.]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Subjunctive: </a:t>
            </a:r>
            <a:r>
              <a:rPr lang="en-US" b="1" dirty="0" smtClean="0"/>
              <a:t> possibility "may" or “might”, contingency, doubt, uncertainty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often by </a:t>
            </a:r>
            <a:r>
              <a:rPr lang="en-US" b="1" dirty="0" smtClean="0"/>
              <a:t>reason of futurity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Zach may shoot the 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cs typeface="Times New Roman" panose="02020603050405020304" pitchFamily="18" charset="0"/>
              </a:rPr>
            </a:br>
            <a:r>
              <a:rPr lang="en-US" altLang="en-US" sz="18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Introduction</a:t>
            </a:r>
            <a:r>
              <a:rPr lang="en-US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Imperative:</a:t>
            </a:r>
            <a:r>
              <a:rPr lang="en-US" b="1" dirty="0" smtClean="0"/>
              <a:t>  command (expectation)</a:t>
            </a:r>
          </a:p>
          <a:p>
            <a:pPr lvl="1" eaLnBrk="1" hangingPunct="1">
              <a:defRPr/>
            </a:pPr>
            <a:r>
              <a:rPr lang="en-US" b="1" dirty="0" smtClean="0"/>
              <a:t>Zach, shoot the ball!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Optative:</a:t>
            </a:r>
            <a:r>
              <a:rPr lang="en-US" b="1" dirty="0" smtClean="0"/>
              <a:t>  hoped for, wish</a:t>
            </a:r>
          </a:p>
          <a:p>
            <a:pPr lvl="1" eaLnBrk="1" hangingPunct="1">
              <a:defRPr/>
            </a:pPr>
            <a:r>
              <a:rPr lang="en-US" b="1" dirty="0" smtClean="0"/>
              <a:t>Oh that Zach would shoot the 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Subjunctives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80772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Tense:  only in present and aorist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[</a:t>
            </a:r>
            <a:r>
              <a:rPr lang="el-GR" dirty="0" smtClean="0">
                <a:latin typeface="+mj-lt"/>
              </a:rPr>
              <a:t>οἰδά</a:t>
            </a:r>
            <a:r>
              <a:rPr lang="en-US" dirty="0" smtClean="0">
                <a:latin typeface="+mj-lt"/>
              </a:rPr>
              <a:t> (Perf.) will appear in the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Subjunctive but its rare.]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Aspect not tense: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Present: In progress, unfolding, immediacy, details, foregrounded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Aorist: Whole/complete/background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Time of subjunctive dependent on main verb or context (temporal particles)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3886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Form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Uses primary endings:   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Active:     </a:t>
            </a:r>
            <a:r>
              <a:rPr lang="el-GR" sz="3200" dirty="0" smtClean="0">
                <a:latin typeface="+mj-lt"/>
              </a:rPr>
              <a:t>ω</a:t>
            </a:r>
            <a:r>
              <a:rPr lang="en-US" sz="3200" dirty="0" smtClean="0">
                <a:latin typeface="+mj-lt"/>
              </a:rPr>
              <a:t>,  </a:t>
            </a:r>
            <a:r>
              <a:rPr lang="el-GR" sz="3200" dirty="0" smtClean="0">
                <a:latin typeface="+mj-lt"/>
              </a:rPr>
              <a:t>εις</a:t>
            </a:r>
            <a:r>
              <a:rPr lang="en-US" sz="3200" dirty="0" smtClean="0">
                <a:latin typeface="+mj-lt"/>
              </a:rPr>
              <a:t>,  </a:t>
            </a:r>
            <a:r>
              <a:rPr lang="el-GR" sz="3200" dirty="0" smtClean="0">
                <a:latin typeface="+mj-lt"/>
              </a:rPr>
              <a:t>ει</a:t>
            </a:r>
            <a:r>
              <a:rPr lang="en-US" sz="3200" dirty="0" smtClean="0">
                <a:latin typeface="+mj-lt"/>
              </a:rPr>
              <a:t>,  </a:t>
            </a:r>
            <a:r>
              <a:rPr lang="el-GR" sz="3200" dirty="0" smtClean="0">
                <a:latin typeface="+mj-lt"/>
              </a:rPr>
              <a:t>ομεν</a:t>
            </a:r>
            <a:r>
              <a:rPr lang="en-US" sz="3200" dirty="0" smtClean="0">
                <a:latin typeface="+mj-lt"/>
              </a:rPr>
              <a:t>...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Passive:   </a:t>
            </a:r>
            <a:r>
              <a:rPr lang="el-GR" sz="3200" dirty="0" smtClean="0">
                <a:latin typeface="+mj-lt"/>
              </a:rPr>
              <a:t>μαι</a:t>
            </a:r>
            <a:r>
              <a:rPr lang="en-US" sz="3200" dirty="0" smtClean="0">
                <a:latin typeface="+mj-lt"/>
              </a:rPr>
              <a:t>,  </a:t>
            </a:r>
            <a:r>
              <a:rPr lang="el-GR" sz="3200" dirty="0" smtClean="0">
                <a:latin typeface="+mj-lt"/>
              </a:rPr>
              <a:t>ῃ</a:t>
            </a:r>
            <a:r>
              <a:rPr lang="en-US" sz="3200" dirty="0" smtClean="0">
                <a:latin typeface="+mj-lt"/>
              </a:rPr>
              <a:t>,  </a:t>
            </a:r>
            <a:r>
              <a:rPr lang="el-GR" sz="3200" dirty="0" smtClean="0">
                <a:latin typeface="+mj-lt"/>
              </a:rPr>
              <a:t>εται</a:t>
            </a:r>
            <a:r>
              <a:rPr lang="en-US" sz="3200" dirty="0" smtClean="0">
                <a:latin typeface="+mj-lt"/>
              </a:rPr>
              <a:t>,  </a:t>
            </a:r>
            <a:r>
              <a:rPr lang="el-GR" sz="3200" dirty="0" smtClean="0">
                <a:latin typeface="+mj-lt"/>
              </a:rPr>
              <a:t>ομεθα</a:t>
            </a:r>
            <a:r>
              <a:rPr lang="en-US" sz="3200" dirty="0" smtClean="0">
                <a:latin typeface="+mj-lt"/>
              </a:rPr>
              <a:t> ...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The trick:  the connecting vowel is lengthened </a:t>
            </a:r>
            <a:r>
              <a:rPr lang="el-GR" dirty="0" smtClean="0">
                <a:latin typeface="+mj-lt"/>
              </a:rPr>
              <a:t>ο</a:t>
            </a:r>
            <a:r>
              <a:rPr lang="en-US" dirty="0" smtClean="0">
                <a:latin typeface="+mj-lt"/>
              </a:rPr>
              <a:t> to </a:t>
            </a:r>
            <a:r>
              <a:rPr lang="el-GR" dirty="0" smtClean="0">
                <a:latin typeface="+mj-lt"/>
              </a:rPr>
              <a:t>ω</a:t>
            </a:r>
            <a:r>
              <a:rPr lang="en-US" dirty="0" smtClean="0">
                <a:latin typeface="+mj-lt"/>
              </a:rPr>
              <a:t>; </a:t>
            </a:r>
            <a:r>
              <a:rPr lang="el-GR" dirty="0" smtClean="0">
                <a:latin typeface="+mj-lt"/>
              </a:rPr>
              <a:t>ε</a:t>
            </a:r>
            <a:r>
              <a:rPr lang="en-US" dirty="0" smtClean="0">
                <a:latin typeface="+mj-lt"/>
              </a:rPr>
              <a:t> to </a:t>
            </a:r>
            <a:r>
              <a:rPr lang="el-GR" dirty="0" smtClean="0">
                <a:latin typeface="+mj-lt"/>
              </a:rPr>
              <a:t>η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Present:   </a:t>
            </a: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+ </a:t>
            </a:r>
            <a:r>
              <a:rPr lang="el-GR" dirty="0" smtClean="0">
                <a:latin typeface="+mj-lt"/>
              </a:rPr>
              <a:t>ω</a:t>
            </a:r>
            <a:r>
              <a:rPr lang="en-US" dirty="0" smtClean="0">
                <a:latin typeface="+mj-lt"/>
              </a:rPr>
              <a:t> + </a:t>
            </a:r>
            <a:r>
              <a:rPr lang="el-GR" dirty="0" smtClean="0">
                <a:latin typeface="+mj-lt"/>
              </a:rPr>
              <a:t>μεν</a:t>
            </a:r>
            <a:r>
              <a:rPr lang="en-US" dirty="0" smtClean="0">
                <a:latin typeface="+mj-lt"/>
              </a:rPr>
              <a:t> = </a:t>
            </a:r>
            <a:r>
              <a:rPr lang="el-GR" dirty="0" smtClean="0">
                <a:latin typeface="+mj-lt"/>
              </a:rPr>
              <a:t>λύωμεν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we may continue to loose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Aorist:     </a:t>
            </a: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+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+  </a:t>
            </a:r>
            <a:r>
              <a:rPr lang="el-GR" dirty="0" smtClean="0">
                <a:latin typeface="+mj-lt"/>
              </a:rPr>
              <a:t>ω</a:t>
            </a:r>
            <a:r>
              <a:rPr lang="en-US" dirty="0" smtClean="0">
                <a:latin typeface="+mj-lt"/>
              </a:rPr>
              <a:t>  +  </a:t>
            </a:r>
            <a:r>
              <a:rPr lang="el-GR" dirty="0" smtClean="0">
                <a:latin typeface="+mj-lt"/>
              </a:rPr>
              <a:t>μεν</a:t>
            </a:r>
            <a:r>
              <a:rPr lang="en-US" dirty="0" smtClean="0">
                <a:latin typeface="+mj-lt"/>
              </a:rPr>
              <a:t> =  </a:t>
            </a:r>
            <a:r>
              <a:rPr lang="el-GR" dirty="0" smtClean="0">
                <a:latin typeface="+mj-lt"/>
              </a:rPr>
              <a:t>λύσωμεν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we may loose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Present Active (process, immediacy, foregrounding)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Active   Singular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1   </a:t>
            </a:r>
            <a:r>
              <a:rPr lang="el-GR" dirty="0" smtClean="0">
                <a:latin typeface="+mj-lt"/>
              </a:rPr>
              <a:t>λύω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λύωμεν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2   </a:t>
            </a:r>
            <a:r>
              <a:rPr lang="el-GR" dirty="0" smtClean="0">
                <a:latin typeface="+mj-lt"/>
              </a:rPr>
              <a:t>λύῃς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λύητε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3   </a:t>
            </a:r>
            <a:r>
              <a:rPr lang="el-GR" dirty="0" smtClean="0">
                <a:latin typeface="+mj-lt"/>
              </a:rPr>
              <a:t>λύῃ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λύωσι(ν)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 may continue loosing (may be loosing)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You may continue loosing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Present Mid/Passive (process, immediacy, foregrounding)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Mid/Pas    Singular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1   </a:t>
            </a:r>
            <a:r>
              <a:rPr lang="el-GR" dirty="0" smtClean="0">
                <a:latin typeface="+mj-lt"/>
              </a:rPr>
              <a:t>λύωμαι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λυώμεθα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2   </a:t>
            </a:r>
            <a:r>
              <a:rPr lang="el-GR" dirty="0" smtClean="0">
                <a:latin typeface="+mj-lt"/>
              </a:rPr>
              <a:t>λύῃ </a:t>
            </a:r>
            <a:r>
              <a:rPr lang="en-US" dirty="0" smtClean="0">
                <a:latin typeface="+mj-lt"/>
              </a:rPr>
              <a:t>                  </a:t>
            </a:r>
            <a:r>
              <a:rPr lang="el-GR" dirty="0" smtClean="0">
                <a:latin typeface="+mj-lt"/>
              </a:rPr>
              <a:t>λύησθε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3   </a:t>
            </a:r>
            <a:r>
              <a:rPr lang="el-GR" dirty="0" smtClean="0">
                <a:latin typeface="+mj-lt"/>
              </a:rPr>
              <a:t>λύηται 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λύωνται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 may continue to be loosed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You may continue to be loosed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Aorist Active (whole, complete, background)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Active   Singular  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1   </a:t>
            </a:r>
            <a:r>
              <a:rPr lang="el-GR" dirty="0" smtClean="0">
                <a:latin typeface="+mj-lt"/>
              </a:rPr>
              <a:t>λύσω  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λύσωμεν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2   </a:t>
            </a:r>
            <a:r>
              <a:rPr lang="el-GR" dirty="0" smtClean="0">
                <a:latin typeface="+mj-lt"/>
              </a:rPr>
              <a:t>λύσῃς 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λύσητε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3   </a:t>
            </a:r>
            <a:r>
              <a:rPr lang="el-GR" dirty="0" smtClean="0">
                <a:latin typeface="+mj-lt"/>
              </a:rPr>
              <a:t>λύσῃ 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λύσωσι(ν)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 may loose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You may loose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Compare future form.  What is relation of subj. and future?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Aorist Middle (whole, complete, background)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Mid        Singular    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1   </a:t>
            </a:r>
            <a:r>
              <a:rPr lang="el-GR" dirty="0" smtClean="0">
                <a:latin typeface="+mj-lt"/>
              </a:rPr>
              <a:t>λύσωμαι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</a:t>
            </a:r>
            <a:r>
              <a:rPr lang="el-GR" dirty="0" smtClean="0">
                <a:latin typeface="+mj-lt"/>
              </a:rPr>
              <a:t>λυσώμεθα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2   </a:t>
            </a:r>
            <a:r>
              <a:rPr lang="el-GR" dirty="0" smtClean="0">
                <a:latin typeface="+mj-lt"/>
              </a:rPr>
              <a:t>λύσῃ </a:t>
            </a:r>
            <a:r>
              <a:rPr lang="en-US" dirty="0" smtClean="0">
                <a:latin typeface="+mj-lt"/>
              </a:rPr>
              <a:t>                   </a:t>
            </a:r>
            <a:r>
              <a:rPr lang="el-GR" dirty="0" smtClean="0">
                <a:latin typeface="+mj-lt"/>
              </a:rPr>
              <a:t>λύσησθε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3   </a:t>
            </a:r>
            <a:r>
              <a:rPr lang="el-GR" dirty="0" smtClean="0">
                <a:latin typeface="+mj-lt"/>
              </a:rPr>
              <a:t>λύσηται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</a:t>
            </a:r>
            <a:r>
              <a:rPr lang="el-GR" dirty="0" smtClean="0">
                <a:latin typeface="+mj-lt"/>
              </a:rPr>
              <a:t>λύσωνται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 may loose (myself)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You may loose (yourself)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Aorist Passive (whole, complete, background)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Passive  Singular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1   </a:t>
            </a:r>
            <a:r>
              <a:rPr lang="el-GR" dirty="0" smtClean="0">
                <a:latin typeface="+mj-lt"/>
              </a:rPr>
              <a:t>λυθῶ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λυθῶμεν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2   </a:t>
            </a:r>
            <a:r>
              <a:rPr lang="el-GR" dirty="0" smtClean="0">
                <a:latin typeface="+mj-lt"/>
              </a:rPr>
              <a:t>λυθῇς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λυθῆτε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3   </a:t>
            </a:r>
            <a:r>
              <a:rPr lang="el-GR" dirty="0" smtClean="0">
                <a:latin typeface="+mj-lt"/>
              </a:rPr>
              <a:t>λυθῇ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λυθῶσι(ν)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 may be loosed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You may be loosed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Second Aorist Active 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l-GR" b="1" dirty="0" smtClean="0"/>
              <a:t>λείπω</a:t>
            </a:r>
            <a:r>
              <a:rPr lang="en-US" b="1" dirty="0" smtClean="0"/>
              <a:t> = I leave)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Active      Singular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1      </a:t>
            </a:r>
            <a:r>
              <a:rPr lang="el-GR" dirty="0" smtClean="0">
                <a:latin typeface="+mj-lt"/>
              </a:rPr>
              <a:t>λίπω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λίπωμεν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2      </a:t>
            </a:r>
            <a:r>
              <a:rPr lang="el-GR" dirty="0" smtClean="0">
                <a:latin typeface="+mj-lt"/>
              </a:rPr>
              <a:t>λίπῃς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λίπητε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3      </a:t>
            </a:r>
            <a:r>
              <a:rPr lang="el-GR" dirty="0" smtClean="0">
                <a:latin typeface="+mj-lt"/>
              </a:rPr>
              <a:t>λίπῃ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λίπωσι(ν)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 may leave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You may leave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Subjunctivizing </a:t>
            </a:r>
            <a:r>
              <a:rPr lang="en-US" b="1" smtClean="0">
                <a:latin typeface="Greekth" pitchFamily="18" charset="0"/>
              </a:rPr>
              <a:t>ei]mi&lt;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Active       Singular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1       </a:t>
            </a:r>
            <a:r>
              <a:rPr lang="el-GR" dirty="0" smtClean="0">
                <a:latin typeface="+mj-lt"/>
              </a:rPr>
              <a:t>  ὦ</a:t>
            </a:r>
            <a:r>
              <a:rPr lang="en-US" dirty="0" smtClean="0">
                <a:latin typeface="+mj-lt"/>
              </a:rPr>
              <a:t>                    </a:t>
            </a:r>
            <a:r>
              <a:rPr lang="el-GR" dirty="0" smtClean="0">
                <a:latin typeface="+mj-lt"/>
              </a:rPr>
              <a:t>ὦμεν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2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ἦς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ἦτε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3         </a:t>
            </a:r>
            <a:r>
              <a:rPr lang="el-GR" dirty="0" smtClean="0">
                <a:latin typeface="+mj-lt"/>
              </a:rPr>
              <a:t>ᾖ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ὦσι(ν)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 may be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You may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/>
              <a:t>          Subjunctive </a:t>
            </a:r>
            <a:r>
              <a:rPr lang="en-US" sz="4000" b="1" dirty="0" smtClean="0"/>
              <a:t>Overview</a:t>
            </a:r>
            <a:endParaRPr lang="en-US" sz="4000" b="1" dirty="0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95400"/>
            <a:ext cx="77724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PAS </a:t>
            </a:r>
            <a:r>
              <a:rPr lang="el-GR" dirty="0" smtClean="0">
                <a:latin typeface="+mj-lt"/>
              </a:rPr>
              <a:t>λύω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λύῃς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λύῃ</a:t>
            </a:r>
            <a:r>
              <a:rPr lang="en-US" dirty="0" smtClean="0">
                <a:latin typeface="+mj-lt"/>
              </a:rPr>
              <a:t>,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λύωμεν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λύητε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λύωσι(ν)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PM/P S </a:t>
            </a:r>
            <a:r>
              <a:rPr lang="el-GR" dirty="0" smtClean="0">
                <a:latin typeface="+mj-lt"/>
              </a:rPr>
              <a:t>λύωμαι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ῃ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ηται</a:t>
            </a:r>
            <a:r>
              <a:rPr lang="en-US" dirty="0" smtClean="0">
                <a:latin typeface="+mj-lt"/>
              </a:rPr>
              <a:t>,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-</a:t>
            </a:r>
            <a:r>
              <a:rPr lang="el-GR" dirty="0" smtClean="0">
                <a:latin typeface="+mj-lt"/>
              </a:rPr>
              <a:t>ωμεθα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ησθε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-ωνται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AAS </a:t>
            </a:r>
            <a:r>
              <a:rPr lang="el-GR" dirty="0" smtClean="0">
                <a:latin typeface="+mj-lt"/>
              </a:rPr>
              <a:t>λύσω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λύσῃς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λύσῃ</a:t>
            </a:r>
            <a:r>
              <a:rPr lang="en-US" dirty="0" smtClean="0">
                <a:latin typeface="+mj-lt"/>
              </a:rPr>
              <a:t>,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λύσωμεν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λύσητε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λύσωσι(ν)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AM S </a:t>
            </a:r>
            <a:r>
              <a:rPr lang="el-GR" dirty="0" smtClean="0">
                <a:latin typeface="+mj-lt"/>
              </a:rPr>
              <a:t>λύσωμαι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ῃ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-ηται</a:t>
            </a:r>
            <a:r>
              <a:rPr lang="en-US" dirty="0" smtClean="0">
                <a:latin typeface="+mj-lt"/>
              </a:rPr>
              <a:t>,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-</a:t>
            </a:r>
            <a:r>
              <a:rPr lang="el-GR" dirty="0" smtClean="0">
                <a:latin typeface="+mj-lt"/>
              </a:rPr>
              <a:t>ωμεθα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ησθε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-ωνται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APS </a:t>
            </a:r>
            <a:r>
              <a:rPr lang="el-GR" dirty="0" smtClean="0">
                <a:latin typeface="+mj-lt"/>
              </a:rPr>
              <a:t>λύθω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λύθῃς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λύθῃ</a:t>
            </a:r>
            <a:r>
              <a:rPr lang="en-US" dirty="0" smtClean="0">
                <a:latin typeface="+mj-lt"/>
              </a:rPr>
              <a:t>,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λύθωμεν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λύθητε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λύθωσι(ν)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          Subjunctive Chant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95400"/>
            <a:ext cx="7772400" cy="556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PAS </a:t>
            </a:r>
            <a:r>
              <a:rPr lang="el-GR" altLang="en-US" dirty="0" smtClean="0">
                <a:latin typeface="+mj-lt"/>
              </a:rPr>
              <a:t>λύω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λύῃς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λύῃ</a:t>
            </a:r>
            <a:r>
              <a:rPr lang="en-US" altLang="en-US" dirty="0" smtClean="0">
                <a:latin typeface="+mj-lt"/>
              </a:rPr>
              <a:t>,    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  </a:t>
            </a:r>
            <a:r>
              <a:rPr lang="el-GR" altLang="en-US" dirty="0" smtClean="0">
                <a:latin typeface="+mj-lt"/>
              </a:rPr>
              <a:t>λύωμεν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λύητε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λύωσι(ν)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PM/P S </a:t>
            </a:r>
            <a:r>
              <a:rPr lang="el-GR" altLang="en-US" dirty="0" smtClean="0">
                <a:latin typeface="+mj-lt"/>
              </a:rPr>
              <a:t>λύωμαι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ῃ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ῃται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   </a:t>
            </a: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ωμεθα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ησθε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-ωνται</a:t>
            </a:r>
            <a:endParaRPr lang="en-US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5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Four Subjunctive Triggers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ἵνα</a:t>
            </a:r>
            <a:r>
              <a:rPr lang="en-US" dirty="0" smtClean="0">
                <a:latin typeface="+mj-lt"/>
              </a:rPr>
              <a:t>  = in order that + Subjunctive (</a:t>
            </a:r>
            <a:r>
              <a:rPr lang="el-GR" dirty="0" smtClean="0">
                <a:latin typeface="+mj-lt"/>
              </a:rPr>
              <a:t>ὅπως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ἐάν</a:t>
            </a:r>
            <a:r>
              <a:rPr lang="en-US" dirty="0" smtClean="0">
                <a:latin typeface="+mj-lt"/>
              </a:rPr>
              <a:t>  = if/when + Subjunctive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ὅς ἄν </a:t>
            </a:r>
            <a:r>
              <a:rPr lang="en-US" dirty="0" smtClean="0">
                <a:latin typeface="+mj-lt"/>
              </a:rPr>
              <a:t> = whoever + Subjunctive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ἕως </a:t>
            </a:r>
            <a:r>
              <a:rPr lang="en-US" dirty="0" smtClean="0">
                <a:latin typeface="+mj-lt"/>
              </a:rPr>
              <a:t> = until + Subjunctive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Hint:  whenever you see a </a:t>
            </a:r>
            <a:r>
              <a:rPr lang="el-GR" dirty="0" smtClean="0">
                <a:latin typeface="+mj-lt"/>
              </a:rPr>
              <a:t>ἵνα</a:t>
            </a:r>
            <a:r>
              <a:rPr lang="en-US" dirty="0" smtClean="0">
                <a:latin typeface="+mj-lt"/>
              </a:rPr>
              <a:t> look for a subjunctive following it.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Four Functions of Subjunctives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Hortatory subjunctive:</a:t>
            </a:r>
            <a:r>
              <a:rPr lang="en-US" b="1" smtClean="0"/>
              <a:t>  "Let us,  let me"</a:t>
            </a:r>
          </a:p>
          <a:p>
            <a:pPr lvl="1" eaLnBrk="1" hangingPunct="1">
              <a:defRPr/>
            </a:pPr>
            <a:r>
              <a:rPr lang="en-US" b="1" smtClean="0"/>
              <a:t>Requires first person:  me,  we</a:t>
            </a:r>
          </a:p>
          <a:p>
            <a:pPr lvl="1" eaLnBrk="1" hangingPunct="1">
              <a:defRPr/>
            </a:pPr>
            <a:r>
              <a:rPr lang="en-US" b="1" smtClean="0"/>
              <a:t>Let us go, let us pray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Subordinate purpose/result clause: </a:t>
            </a:r>
          </a:p>
          <a:p>
            <a:pPr lvl="1" eaLnBrk="1" hangingPunct="1">
              <a:defRPr/>
            </a:pPr>
            <a:r>
              <a:rPr lang="en-US" b="1" smtClean="0"/>
              <a:t>in order that he might run 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Prohibitive Subjunctive</a:t>
            </a:r>
          </a:p>
          <a:p>
            <a:pPr lvl="1" eaLnBrk="1" hangingPunct="1">
              <a:defRPr/>
            </a:pPr>
            <a:r>
              <a:rPr lang="en-US" b="1" smtClean="0"/>
              <a:t>Lead us not into temptation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Four Functions of Subjunctives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Deliberative subjunctive: </a:t>
            </a:r>
            <a:r>
              <a:rPr lang="en-US" b="1" smtClean="0"/>
              <a:t> rhetorical device not wanting an answer</a:t>
            </a:r>
          </a:p>
          <a:p>
            <a:pPr lvl="1" eaLnBrk="1" hangingPunct="1">
              <a:defRPr/>
            </a:pPr>
            <a:r>
              <a:rPr lang="en-US" b="1" smtClean="0"/>
              <a:t>What shall I say to you?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Four Types of Conditionals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1)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Reality:</a:t>
            </a:r>
            <a:r>
              <a:rPr lang="en-US" dirty="0" smtClean="0">
                <a:latin typeface="+mj-lt"/>
              </a:rPr>
              <a:t>  if (since) you come, then I will...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εἰ</a:t>
            </a:r>
            <a:r>
              <a:rPr lang="en-US" dirty="0" smtClean="0">
                <a:latin typeface="+mj-lt"/>
              </a:rPr>
              <a:t> + Indicative verb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2) 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Contrary to fact:</a:t>
            </a:r>
            <a:r>
              <a:rPr lang="en-US" dirty="0" smtClean="0">
                <a:latin typeface="+mj-lt"/>
              </a:rPr>
              <a:t>  "If you had come he would not have died (but you didn’t)"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εἰ</a:t>
            </a:r>
            <a:r>
              <a:rPr lang="en-US" dirty="0" smtClean="0">
                <a:latin typeface="+mj-lt"/>
              </a:rPr>
              <a:t> + indicative + </a:t>
            </a:r>
            <a:r>
              <a:rPr lang="el-GR" dirty="0" smtClean="0">
                <a:latin typeface="+mj-lt"/>
              </a:rPr>
              <a:t>ἄν </a:t>
            </a:r>
            <a:r>
              <a:rPr lang="en-US" dirty="0" smtClean="0">
                <a:latin typeface="+mj-lt"/>
              </a:rPr>
              <a:t> + indicative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3) 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Probability: </a:t>
            </a:r>
            <a:r>
              <a:rPr lang="en-US" dirty="0" smtClean="0">
                <a:latin typeface="+mj-lt"/>
              </a:rPr>
              <a:t> if you come then you are my friend (but you have not yet)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ἔάν </a:t>
            </a:r>
            <a:r>
              <a:rPr lang="en-US" dirty="0" smtClean="0">
                <a:latin typeface="+mj-lt"/>
              </a:rPr>
              <a:t> + Subjunctive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Four Types of Conditionals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4) 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Possibility: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εἰ</a:t>
            </a:r>
            <a:r>
              <a:rPr lang="en-US" dirty="0" smtClean="0">
                <a:latin typeface="+mj-lt"/>
              </a:rPr>
              <a:t>  +  Optative (if you should suffer)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Optatives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Mood of wish -- 67 in NT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Characterized by an internal addition of:          </a:t>
            </a:r>
            <a:r>
              <a:rPr lang="el-GR" dirty="0" smtClean="0">
                <a:latin typeface="+mj-lt"/>
              </a:rPr>
              <a:t>οι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αι</a:t>
            </a:r>
            <a:r>
              <a:rPr lang="en-US" dirty="0" smtClean="0">
                <a:latin typeface="+mj-lt"/>
              </a:rPr>
              <a:t>, or </a:t>
            </a:r>
            <a:r>
              <a:rPr lang="el-GR" dirty="0" smtClean="0">
                <a:latin typeface="+mj-lt"/>
              </a:rPr>
              <a:t>ει</a:t>
            </a:r>
            <a:r>
              <a:rPr lang="en-US" dirty="0" smtClean="0">
                <a:latin typeface="+mj-lt"/>
              </a:rPr>
              <a:t> internal connector.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γάνοιτο</a:t>
            </a:r>
            <a:r>
              <a:rPr lang="en-US" dirty="0" smtClean="0">
                <a:latin typeface="+mj-lt"/>
              </a:rPr>
              <a:t> -- Aorist of </a:t>
            </a:r>
            <a:r>
              <a:rPr lang="el-GR" dirty="0" smtClean="0">
                <a:latin typeface="+mj-lt"/>
              </a:rPr>
              <a:t>γίνομαι</a:t>
            </a:r>
            <a:r>
              <a:rPr lang="en-US" dirty="0" smtClean="0">
                <a:latin typeface="+mj-lt"/>
              </a:rPr>
              <a:t> -- may it be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δυναίμην</a:t>
            </a:r>
            <a:r>
              <a:rPr lang="en-US" dirty="0" smtClean="0">
                <a:latin typeface="+mj-lt"/>
              </a:rPr>
              <a:t> -- Present dep. 1s -- Oh that I would be able to ...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ἔχοιεν</a:t>
            </a:r>
            <a:r>
              <a:rPr lang="en-US" dirty="0" smtClean="0">
                <a:latin typeface="+mj-lt"/>
              </a:rPr>
              <a:t>  -- Present 3 Pl -- Oh that they would 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Negative Rhetorical Questions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34639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οὐ</a:t>
            </a:r>
            <a:r>
              <a:rPr lang="en-US" dirty="0" smtClean="0">
                <a:latin typeface="+mj-lt"/>
              </a:rPr>
              <a:t>  implies a "yes" answer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Elliott, you are going to study tonight,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aren't you?  -- yes, of course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μή</a:t>
            </a:r>
            <a:r>
              <a:rPr lang="en-US" dirty="0" smtClean="0">
                <a:latin typeface="+mj-lt"/>
              </a:rPr>
              <a:t> implies a "no" answer (may = nay).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"You are not going to study are you?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-- no most likely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23 Vocabulary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ἄγω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endParaRPr lang="en-US" sz="3200" dirty="0" smtClean="0"/>
          </a:p>
          <a:p>
            <a:pPr lvl="1" eaLnBrk="1" hangingPunct="1">
              <a:defRPr/>
            </a:pPr>
            <a:r>
              <a:rPr lang="en-US" sz="3200" dirty="0" smtClean="0"/>
              <a:t>                                                 I lead, bring</a:t>
            </a:r>
          </a:p>
        </p:txBody>
      </p:sp>
      <p:pic>
        <p:nvPicPr>
          <p:cNvPr id="39941" name="Picture 5" descr="VocabCh2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49530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Rapping the Lord’s Prayer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91440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ἄφες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ἡμῖν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τὰ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ὀφειλήματα ἡμῶν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and    forgive       us          trespasses         our</a:t>
            </a:r>
          </a:p>
          <a:p>
            <a:pPr eaLnBrk="1" hangingPunct="1">
              <a:defRPr/>
            </a:pPr>
            <a:r>
              <a:rPr lang="el-GR" sz="3600" dirty="0" smtClean="0">
                <a:latin typeface="+mj-lt"/>
              </a:rPr>
              <a:t>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ὡς 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ἡμεῖς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ἀφήκαμεν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  <a:r>
              <a:rPr lang="en-US" sz="2800" b="1" dirty="0" smtClean="0">
                <a:latin typeface="+mj-lt"/>
              </a:rPr>
              <a:t>  as     also         we        have forgiven 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τοῖς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    ὀφειλέταις</a:t>
            </a: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ἡμῶν 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 the ones         trespassing           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23 Vocabulary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ἀπολύω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endParaRPr lang="en-US" sz="3200" dirty="0" smtClean="0"/>
          </a:p>
          <a:p>
            <a:pPr lvl="1" eaLnBrk="1" hangingPunct="1">
              <a:defRPr/>
            </a:pPr>
            <a:r>
              <a:rPr lang="en-US" sz="3200" dirty="0" smtClean="0"/>
              <a:t>                                                     I set free</a:t>
            </a:r>
          </a:p>
        </p:txBody>
      </p:sp>
      <p:pic>
        <p:nvPicPr>
          <p:cNvPr id="95236" name="Picture 4" descr="VocabCh23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90763"/>
            <a:ext cx="50292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23 Vocabulary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εἴτε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3600" dirty="0" smtClean="0"/>
              <a:t>if, whether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23 Vocabulary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80010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ἐντολή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endParaRPr lang="en-US" sz="3200" dirty="0" smtClean="0"/>
          </a:p>
          <a:p>
            <a:pPr lvl="1" eaLnBrk="1" hangingPunct="1">
              <a:defRPr/>
            </a:pPr>
            <a:r>
              <a:rPr lang="en-US" sz="3200" dirty="0" smtClean="0"/>
              <a:t>                                           commandment</a:t>
            </a:r>
          </a:p>
        </p:txBody>
      </p:sp>
      <p:pic>
        <p:nvPicPr>
          <p:cNvPr id="97284" name="Picture 4" descr="VocabCh23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4038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23 Vocabulary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καρπός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l-GR" dirty="0" smtClean="0">
                <a:latin typeface="Greekth" pitchFamily="18" charset="0"/>
              </a:rPr>
              <a:t/>
            </a:r>
            <a:br>
              <a:rPr lang="el-GR" dirty="0" smtClean="0">
                <a:latin typeface="Greekth" pitchFamily="18" charset="0"/>
              </a:rPr>
            </a:br>
            <a:endParaRPr lang="en-US" dirty="0" smtClean="0">
              <a:latin typeface="Greekth" pitchFamily="18" charset="0"/>
            </a:endParaRPr>
          </a:p>
          <a:p>
            <a:pPr lvl="1" eaLnBrk="1" hangingPunct="1">
              <a:defRPr/>
            </a:pPr>
            <a:r>
              <a:rPr lang="en-US" sz="3200" dirty="0" smtClean="0"/>
              <a:t>                                                      fruit</a:t>
            </a:r>
          </a:p>
        </p:txBody>
      </p:sp>
      <p:pic>
        <p:nvPicPr>
          <p:cNvPr id="88068" name="Picture 4" descr="VocabCh23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45720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23 Vocabulary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πιστός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endParaRPr lang="en-US" sz="3200" dirty="0" smtClean="0"/>
          </a:p>
          <a:p>
            <a:pPr lvl="1" eaLnBrk="1" hangingPunct="1">
              <a:defRPr/>
            </a:pPr>
            <a:r>
              <a:rPr lang="en-US" sz="3200" dirty="0" smtClean="0"/>
              <a:t>                                               faithful</a:t>
            </a:r>
          </a:p>
        </p:txBody>
      </p:sp>
      <p:pic>
        <p:nvPicPr>
          <p:cNvPr id="98308" name="Picture 4" descr="VocabCh23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44561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23 Vocabulary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πρεσβύτερος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>
              <a:latin typeface="Greekth" pitchFamily="18" charset="0"/>
            </a:endParaRPr>
          </a:p>
          <a:p>
            <a:pPr lvl="1" eaLnBrk="1" hangingPunct="1">
              <a:defRPr/>
            </a:pPr>
            <a:r>
              <a:rPr lang="en-US" sz="3200" dirty="0" smtClean="0"/>
              <a:t>                                                elder</a:t>
            </a:r>
          </a:p>
        </p:txBody>
      </p:sp>
      <p:pic>
        <p:nvPicPr>
          <p:cNvPr id="99332" name="Picture 4" descr="VocabCh2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4572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23 Vocabulary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ῥῆμα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>
              <a:latin typeface="Greekth" pitchFamily="18" charset="0"/>
            </a:endParaRPr>
          </a:p>
          <a:p>
            <a:pPr eaLnBrk="1" hangingPunct="1">
              <a:defRPr/>
            </a:pPr>
            <a:r>
              <a:rPr lang="en-US" sz="3600" dirty="0" smtClean="0"/>
              <a:t>                                              word</a:t>
            </a:r>
          </a:p>
        </p:txBody>
      </p:sp>
      <p:pic>
        <p:nvPicPr>
          <p:cNvPr id="100356" name="Picture 4" descr="VocabCh2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525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Vocabulary Ch. 23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σάββατον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τό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>
              <a:latin typeface="Greekth" pitchFamily="18" charset="0"/>
            </a:endParaRPr>
          </a:p>
          <a:p>
            <a:pPr lvl="1" eaLnBrk="1" hangingPunct="1">
              <a:defRPr/>
            </a:pPr>
            <a:r>
              <a:rPr lang="en-US" sz="3200" dirty="0" smtClean="0"/>
              <a:t>                                        Sabbath</a:t>
            </a:r>
          </a:p>
        </p:txBody>
      </p:sp>
      <p:pic>
        <p:nvPicPr>
          <p:cNvPr id="41988" name="Picture 4" descr="VocabCh23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5052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23 Vocabulary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φέρω  </a:t>
            </a:r>
          </a:p>
          <a:p>
            <a:pPr eaLnBrk="1" hangingPunct="1">
              <a:defRPr/>
            </a:pPr>
            <a:endParaRPr lang="en-US" dirty="0" smtClean="0">
              <a:latin typeface="Greekth" pitchFamily="18" charset="0"/>
            </a:endParaRPr>
          </a:p>
          <a:p>
            <a:pPr lvl="1" eaLnBrk="1" hangingPunct="1">
              <a:defRPr/>
            </a:pPr>
            <a:r>
              <a:rPr lang="en-US" sz="3200" dirty="0" smtClean="0"/>
              <a:t>                                              I bear, carry</a:t>
            </a:r>
          </a:p>
        </p:txBody>
      </p:sp>
      <p:pic>
        <p:nvPicPr>
          <p:cNvPr id="102404" name="Picture 4" descr="VocabCh23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441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Vocabulary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καὶ         μὴ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εἰσενέγκῃς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ἡμᾶς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and         do not </a:t>
            </a:r>
            <a:r>
              <a:rPr lang="el-GR" sz="2400" b="1" dirty="0" smtClean="0">
                <a:latin typeface="+mj-lt"/>
              </a:rPr>
              <a:t>      </a:t>
            </a:r>
            <a:r>
              <a:rPr lang="en-US" sz="2400" b="1" dirty="0" smtClean="0">
                <a:latin typeface="+mj-lt"/>
              </a:rPr>
              <a:t> lead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us  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           </a:t>
            </a:r>
            <a:r>
              <a:rPr lang="en-US" sz="2000" dirty="0" smtClean="0">
                <a:latin typeface="+mj-lt"/>
              </a:rPr>
              <a:t>               </a:t>
            </a:r>
            <a:br>
              <a:rPr lang="en-US" sz="20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εἰς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πειρασμόν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                   </a:t>
            </a:r>
            <a:r>
              <a:rPr lang="en-US" sz="2400" b="1" dirty="0" smtClean="0">
                <a:latin typeface="+mj-lt"/>
              </a:rPr>
              <a:t>into           temptation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ἀλλὰ     ῥῦσαι     ἡμᾶς  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ἀπὸ </a:t>
            </a:r>
            <a:r>
              <a:rPr lang="en-US" sz="3600" dirty="0" smtClean="0">
                <a:latin typeface="+mj-lt"/>
              </a:rPr>
              <a:t>   </a:t>
            </a:r>
            <a:br>
              <a:rPr lang="en-US" sz="36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but            deliver           us             from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            </a:t>
            </a:r>
            <a:r>
              <a:rPr lang="el-GR" sz="3600" dirty="0" smtClean="0">
                <a:latin typeface="+mj-lt"/>
              </a:rPr>
              <a:t>τοῦ    πονηροῦ</a:t>
            </a:r>
            <a:r>
              <a:rPr lang="en-US" dirty="0" smtClean="0">
                <a:latin typeface="+mj-lt"/>
              </a:rPr>
              <a:t> 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</a:t>
            </a:r>
            <a:r>
              <a:rPr lang="en-US" sz="2400" b="1" dirty="0" smtClean="0">
                <a:latin typeface="+mj-lt"/>
              </a:rPr>
              <a:t>the evil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0960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23 Vocabulary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ἄγω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lead, bring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ἀπολύω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set free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εἴτε  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if, whether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ἐντολή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commandment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καρπός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172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23 Vocabulary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πιστός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faithful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πρεσβύτερος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elder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ῥῆμα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word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σάββατον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τό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Sabbath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φέρω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bear, carry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6248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22 Vocabulary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αἰτέω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ask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αἰώνιος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eternal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ἀποκτείνω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kill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κεφαλή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head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πίνω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drink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172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22 Vocabulary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5791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πλοῖον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boat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πῦρ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fire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τηρέω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keep, guard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ὕδωρ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χαίρω 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rejoice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smtClean="0"/>
              <a:t> Chapter 21 Vocabulary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ἀνοίγω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open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βαπτίζω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baptize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εὐαγγέλιον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gospel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μαρτυρέω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witness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πέμπω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send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4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προνηρός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ά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</a:t>
            </a:r>
            <a:r>
              <a:rPr lang="en-US" dirty="0" smtClean="0">
                <a:latin typeface="+mj-lt"/>
              </a:rPr>
              <a:t>  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evil, bad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πρόσωπον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face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σημεῖον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sign,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στόμα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mouth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ὑπάγω 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go away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4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7150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 </a:t>
            </a:r>
            <a:r>
              <a:rPr lang="el-GR" dirty="0" smtClean="0">
                <a:latin typeface="+mj-lt"/>
              </a:rPr>
              <a:t>ἀναβαίνω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go up 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ἄρχω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rule,  begin (in mid.)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ἕκαστος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defRPr/>
            </a:pPr>
            <a:r>
              <a:rPr lang="en-US" b="1" dirty="0" smtClean="0"/>
              <a:t>each, every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ἐκβάλλω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drive out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κἀγώ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and I, but 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7150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καταβαίνω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I go down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μᾶλλον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more, rather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μήτηρ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mother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ὅπου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where, since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ὥστε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therefore, so that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5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ἱεροῦ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   ἱερῷ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ἱερόν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ἱερά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ἱερῶν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  ἱεροῖς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ἀριερεύς,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different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blood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cs typeface="Times New Roman" panose="02020603050405020304" pitchFamily="18" charset="0"/>
              </a:rPr>
              <a:t>  	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raise,  take up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cs typeface="Times New Roman" panose="02020603050405020304" pitchFamily="18" charset="0"/>
              </a:rPr>
              <a:t>  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teach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one's own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good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cs typeface="Times New Roman" panose="02020603050405020304" pitchFamily="18" charset="0"/>
              </a:rPr>
              <a:t>  			  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way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much, many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body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soul, life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πίστει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cs typeface="Times New Roman" panose="02020603050405020304" pitchFamily="18" charset="0"/>
              </a:rPr>
              <a:t>πίστιν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πίστεις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πίστεων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πίστεσι(ν)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each, every,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grace, kindness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ἕως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behold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	in </a:t>
            </a:r>
            <a:r>
              <a:rPr lang="en-US" dirty="0">
                <a:cs typeface="Times New Roman" panose="02020603050405020304" pitchFamily="18" charset="0"/>
              </a:rPr>
              <a:t>order that, that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whole, entire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with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ἥ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λύω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λύομεν</a:t>
            </a:r>
            <a:r>
              <a:rPr lang="en-US" altLang="en-US" sz="3600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λύεις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λύετε</a:t>
            </a:r>
            <a:endParaRPr lang="en-US" altLang="en-US" sz="360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λύει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λύουσι(ν) </a:t>
            </a:r>
            <a:endParaRPr lang="en-US" altLang="en-US" sz="36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-ή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good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Holy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righteous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am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Jewish, a Jew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Great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dead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ά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no, not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οὐχ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first </a:t>
            </a: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l-GR" dirty="0" smtClean="0"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through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 account of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980</TotalTime>
  <Words>3705</Words>
  <Application>Microsoft Office PowerPoint</Application>
  <PresentationFormat>On-screen Show (4:3)</PresentationFormat>
  <Paragraphs>1247</Paragraphs>
  <Slides>159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60" baseType="lpstr">
      <vt:lpstr>Blue Diagonal</vt:lpstr>
      <vt:lpstr>Mastering NT Greek</vt:lpstr>
      <vt:lpstr>Warm-ups</vt:lpstr>
      <vt:lpstr>Rapping the Lord’s Prayer</vt:lpstr>
      <vt:lpstr>Rapping the Lord’s Prayer</vt:lpstr>
      <vt:lpstr>Rapping the Lord’s Prayer</vt:lpstr>
      <vt:lpstr>Rapping the Lord’s Prayer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Second Aorist Active Chant</vt:lpstr>
      <vt:lpstr>Second Aorist Middle Chant</vt:lpstr>
      <vt:lpstr>Aorist Stem Changes -- 8 to know</vt:lpstr>
      <vt:lpstr>1st Aorist Active Paradigm </vt:lpstr>
      <vt:lpstr>1st Aorist Middle Paradigm </vt:lpstr>
      <vt:lpstr>Chanting the Present Particple Chant </vt:lpstr>
      <vt:lpstr>Aorist Participle Chant </vt:lpstr>
      <vt:lpstr>Perfect Participle Chant</vt:lpstr>
      <vt:lpstr>Infinitive Endings to Chant</vt:lpstr>
      <vt:lpstr>Subjunctives</vt:lpstr>
      <vt:lpstr>Introduction</vt:lpstr>
      <vt:lpstr>Introduction </vt:lpstr>
      <vt:lpstr>Subjunctives</vt:lpstr>
      <vt:lpstr>Form</vt:lpstr>
      <vt:lpstr>Present Active (process, immediacy, foregrounding)</vt:lpstr>
      <vt:lpstr>Present Mid/Passive (process, immediacy, foregrounding)</vt:lpstr>
      <vt:lpstr>Aorist Active (whole, complete, background)</vt:lpstr>
      <vt:lpstr>Aorist Middle (whole, complete, background)</vt:lpstr>
      <vt:lpstr>Aorist Passive (whole, complete, background)</vt:lpstr>
      <vt:lpstr>Second Aorist Active  (λείπω = I leave)</vt:lpstr>
      <vt:lpstr>Subjunctivizing ei]mi&lt;</vt:lpstr>
      <vt:lpstr>          Subjunctive Overview</vt:lpstr>
      <vt:lpstr>          Subjunctive Chant</vt:lpstr>
      <vt:lpstr>Four Subjunctive Triggers</vt:lpstr>
      <vt:lpstr>Four Functions of Subjunctives</vt:lpstr>
      <vt:lpstr>Four Functions of Subjunctives</vt:lpstr>
      <vt:lpstr>Four Types of Conditionals</vt:lpstr>
      <vt:lpstr>Four Types of Conditionals</vt:lpstr>
      <vt:lpstr>Optatives</vt:lpstr>
      <vt:lpstr>Negative Rhetorical Questions</vt:lpstr>
      <vt:lpstr>Chapter 23 Vocabulary</vt:lpstr>
      <vt:lpstr>Chapter 23 Vocabulary</vt:lpstr>
      <vt:lpstr>Chapter 23 Vocabulary</vt:lpstr>
      <vt:lpstr>Chapter 23 Vocabulary</vt:lpstr>
      <vt:lpstr>Chapter 23 Vocabulary</vt:lpstr>
      <vt:lpstr>Chapter 23 Vocabulary</vt:lpstr>
      <vt:lpstr>Chapter 23 Vocabulary</vt:lpstr>
      <vt:lpstr>Chapter 23 Vocabulary</vt:lpstr>
      <vt:lpstr>Vocabulary Ch. 23</vt:lpstr>
      <vt:lpstr>Chapter 23 Vocabulary</vt:lpstr>
      <vt:lpstr>Vocabulary Review</vt:lpstr>
      <vt:lpstr>Chapter 23 Vocabulary </vt:lpstr>
      <vt:lpstr>Chapter 23 Vocabulary </vt:lpstr>
      <vt:lpstr>Chapter 22 Vocabulary</vt:lpstr>
      <vt:lpstr>Chapter 22 Vocabulary</vt:lpstr>
      <vt:lpstr>  Chapter 21 Vocabulary</vt:lpstr>
      <vt:lpstr>Chapter 21 Vocabulary </vt:lpstr>
      <vt:lpstr>Chapter 20 Vocabulary</vt:lpstr>
      <vt:lpstr>Chapter 20 Vocabulary</vt:lpstr>
      <vt:lpstr>Chapter 19 Vocabulary</vt:lpstr>
      <vt:lpstr>Chapter 19 Vocabulary</vt:lpstr>
      <vt:lpstr>Chapter 18 Vocabulary</vt:lpstr>
      <vt:lpstr>Chapter 18 Vocabulary</vt:lpstr>
      <vt:lpstr>Chapter 17 Vocabulary</vt:lpstr>
      <vt:lpstr>Chapter 17 Vocabulary</vt:lpstr>
      <vt:lpstr> Chapter 16  Vocabulary</vt:lpstr>
      <vt:lpstr>Chapter 16  Vocabulary</vt:lpstr>
      <vt:lpstr> Chapter 15  Vocabulary</vt:lpstr>
      <vt:lpstr>Chapter 15  Vocabulary</vt:lpstr>
      <vt:lpstr>Chapter 14  Vocabulary</vt:lpstr>
      <vt:lpstr>Chapter 14 Vocabulary</vt:lpstr>
      <vt:lpstr>Chapter 13  Vocabulary </vt:lpstr>
      <vt:lpstr>Chapter 13  Vocabulary  </vt:lpstr>
      <vt:lpstr>Chapter 12 Vocabulary </vt:lpstr>
      <vt:lpstr>Chapter 12 Vocabulary </vt:lpstr>
      <vt:lpstr>Chapter 12 Vocabulary</vt:lpstr>
      <vt:lpstr>Chapter 11 Vocabulary</vt:lpstr>
      <vt:lpstr>Chapter 11 Vocabulary</vt:lpstr>
      <vt:lpstr>Chapter 11 Vocabulary</vt:lpstr>
      <vt:lpstr>Chapter 11 Vocabulary</vt:lpstr>
      <vt:lpstr>Vocabulary Ch. 10</vt:lpstr>
      <vt:lpstr>Vocabulary Ch. 10</vt:lpstr>
      <vt:lpstr>Vocabulary Ch. 9</vt:lpstr>
      <vt:lpstr>Vocabulary Ch. 9</vt:lpstr>
      <vt:lpstr>Vocabulary Ch. 8</vt:lpstr>
      <vt:lpstr>Vocabulary Ch. 8</vt:lpstr>
      <vt:lpstr>Vocabulary Ch. 8</vt:lpstr>
      <vt:lpstr>Vocabulary -- Ch. 7</vt:lpstr>
      <vt:lpstr>Vocabulary – Ch. 7</vt:lpstr>
      <vt:lpstr>Vocabulary -- Ch. 7</vt:lpstr>
      <vt:lpstr>Chapter 6 Vocabulary</vt:lpstr>
      <vt:lpstr>Chapter 6 Vocabulary</vt:lpstr>
      <vt:lpstr>Chapter 6 Vocabulary </vt:lpstr>
      <vt:lpstr>Chapter 6 Vocabulary</vt:lpstr>
      <vt:lpstr>Ch. 5 -- Vocabulary </vt:lpstr>
      <vt:lpstr>Ch. 5 -- Vocabulary </vt:lpstr>
      <vt:lpstr>Ch. 4 -- Vocabulary</vt:lpstr>
      <vt:lpstr>Ch. 4 -- Vocabulary </vt:lpstr>
      <vt:lpstr>Ch. 3 -- Vocabulary</vt:lpstr>
      <vt:lpstr>Ch. 3 -- Vocabulary</vt:lpstr>
      <vt:lpstr>Ch. 2 -- Vocabulary</vt:lpstr>
      <vt:lpstr>Ch. 2 -- Vocabulary</vt:lpstr>
      <vt:lpstr>Ch. 1 -- Vocabulary</vt:lpstr>
      <vt:lpstr>Ch. 1 -- Vocabulary </vt:lpstr>
      <vt:lpstr>In Order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  <vt:lpstr> Chapter 16  Vocabulary</vt:lpstr>
      <vt:lpstr>Chapter 16  Vocabulary</vt:lpstr>
      <vt:lpstr>Chapter 17 Vocabulary</vt:lpstr>
      <vt:lpstr>Chapter 17 Vocabulary</vt:lpstr>
      <vt:lpstr>Chapter 18 Vocabulary</vt:lpstr>
      <vt:lpstr>Chapter 18 Vocabulary</vt:lpstr>
      <vt:lpstr>Chapter 19 Vocabulary</vt:lpstr>
      <vt:lpstr>Chapter 19 Vocabulary</vt:lpstr>
      <vt:lpstr>Body/soul; mind/brain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Subjecting the Subjunctives</dc:title>
  <dc:creator>Ted Hildebrandt</dc:creator>
  <cp:lastModifiedBy>ted</cp:lastModifiedBy>
  <cp:revision>71</cp:revision>
  <dcterms:created xsi:type="dcterms:W3CDTF">2002-01-28T11:38:58Z</dcterms:created>
  <dcterms:modified xsi:type="dcterms:W3CDTF">2015-11-25T11:26:38Z</dcterms:modified>
</cp:coreProperties>
</file>