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89" r:id="rId2"/>
    <p:sldId id="345" r:id="rId3"/>
    <p:sldId id="346" r:id="rId4"/>
    <p:sldId id="347" r:id="rId5"/>
    <p:sldId id="343" r:id="rId6"/>
    <p:sldId id="348" r:id="rId7"/>
    <p:sldId id="349" r:id="rId8"/>
    <p:sldId id="350" r:id="rId9"/>
    <p:sldId id="351" r:id="rId10"/>
    <p:sldId id="352" r:id="rId11"/>
    <p:sldId id="353" r:id="rId12"/>
    <p:sldId id="354" r:id="rId13"/>
    <p:sldId id="355" r:id="rId14"/>
    <p:sldId id="356" r:id="rId15"/>
    <p:sldId id="357" r:id="rId16"/>
    <p:sldId id="358" r:id="rId17"/>
    <p:sldId id="359" r:id="rId18"/>
    <p:sldId id="360" r:id="rId19"/>
    <p:sldId id="361" r:id="rId20"/>
    <p:sldId id="362" r:id="rId21"/>
    <p:sldId id="363" r:id="rId22"/>
    <p:sldId id="364" r:id="rId23"/>
    <p:sldId id="365" r:id="rId24"/>
    <p:sldId id="257" r:id="rId25"/>
    <p:sldId id="258" r:id="rId26"/>
    <p:sldId id="259" r:id="rId27"/>
    <p:sldId id="344" r:id="rId28"/>
    <p:sldId id="260" r:id="rId29"/>
    <p:sldId id="261" r:id="rId30"/>
    <p:sldId id="262" r:id="rId31"/>
    <p:sldId id="264" r:id="rId32"/>
    <p:sldId id="263" r:id="rId33"/>
    <p:sldId id="267" r:id="rId34"/>
    <p:sldId id="268" r:id="rId35"/>
    <p:sldId id="269" r:id="rId36"/>
    <p:sldId id="270" r:id="rId37"/>
    <p:sldId id="271" r:id="rId38"/>
    <p:sldId id="265" r:id="rId39"/>
    <p:sldId id="273" r:id="rId40"/>
    <p:sldId id="274" r:id="rId41"/>
    <p:sldId id="334" r:id="rId42"/>
    <p:sldId id="335" r:id="rId43"/>
    <p:sldId id="336" r:id="rId44"/>
    <p:sldId id="337" r:id="rId45"/>
    <p:sldId id="275" r:id="rId46"/>
    <p:sldId id="338" r:id="rId47"/>
    <p:sldId id="339" r:id="rId48"/>
    <p:sldId id="340" r:id="rId49"/>
    <p:sldId id="341" r:id="rId50"/>
    <p:sldId id="366" r:id="rId51"/>
    <p:sldId id="367" r:id="rId52"/>
    <p:sldId id="368" r:id="rId53"/>
    <p:sldId id="369" r:id="rId54"/>
    <p:sldId id="370" r:id="rId55"/>
    <p:sldId id="371" r:id="rId56"/>
    <p:sldId id="372" r:id="rId57"/>
    <p:sldId id="373" r:id="rId58"/>
    <p:sldId id="374" r:id="rId59"/>
    <p:sldId id="375" r:id="rId60"/>
    <p:sldId id="376" r:id="rId61"/>
    <p:sldId id="377" r:id="rId62"/>
    <p:sldId id="378" r:id="rId63"/>
    <p:sldId id="379" r:id="rId64"/>
    <p:sldId id="380" r:id="rId65"/>
    <p:sldId id="381" r:id="rId66"/>
    <p:sldId id="382" r:id="rId67"/>
    <p:sldId id="383" r:id="rId68"/>
    <p:sldId id="384" r:id="rId69"/>
    <p:sldId id="385" r:id="rId70"/>
    <p:sldId id="386" r:id="rId71"/>
    <p:sldId id="387" r:id="rId72"/>
    <p:sldId id="388" r:id="rId73"/>
    <p:sldId id="389" r:id="rId74"/>
    <p:sldId id="390" r:id="rId75"/>
    <p:sldId id="391" r:id="rId76"/>
    <p:sldId id="392" r:id="rId77"/>
    <p:sldId id="393" r:id="rId78"/>
    <p:sldId id="394" r:id="rId79"/>
    <p:sldId id="395" r:id="rId80"/>
    <p:sldId id="396" r:id="rId81"/>
    <p:sldId id="397" r:id="rId82"/>
    <p:sldId id="398" r:id="rId83"/>
    <p:sldId id="399" r:id="rId84"/>
    <p:sldId id="400" r:id="rId85"/>
    <p:sldId id="401" r:id="rId86"/>
    <p:sldId id="402" r:id="rId87"/>
    <p:sldId id="403" r:id="rId88"/>
    <p:sldId id="404" r:id="rId89"/>
    <p:sldId id="405" r:id="rId90"/>
    <p:sldId id="406" r:id="rId91"/>
    <p:sldId id="407" r:id="rId92"/>
    <p:sldId id="408" r:id="rId93"/>
    <p:sldId id="409" r:id="rId94"/>
    <p:sldId id="410" r:id="rId95"/>
    <p:sldId id="411" r:id="rId96"/>
    <p:sldId id="412" r:id="rId97"/>
    <p:sldId id="413" r:id="rId98"/>
    <p:sldId id="414" r:id="rId99"/>
    <p:sldId id="415" r:id="rId100"/>
    <p:sldId id="416" r:id="rId101"/>
    <p:sldId id="417" r:id="rId102"/>
    <p:sldId id="418" r:id="rId103"/>
    <p:sldId id="419" r:id="rId104"/>
    <p:sldId id="420" r:id="rId105"/>
    <p:sldId id="421" r:id="rId106"/>
    <p:sldId id="422" r:id="rId107"/>
    <p:sldId id="423" r:id="rId108"/>
    <p:sldId id="424" r:id="rId109"/>
    <p:sldId id="425" r:id="rId110"/>
    <p:sldId id="426" r:id="rId111"/>
    <p:sldId id="427" r:id="rId112"/>
    <p:sldId id="428" r:id="rId113"/>
    <p:sldId id="429" r:id="rId114"/>
    <p:sldId id="430" r:id="rId115"/>
    <p:sldId id="431" r:id="rId116"/>
    <p:sldId id="432" r:id="rId117"/>
    <p:sldId id="433" r:id="rId118"/>
    <p:sldId id="434" r:id="rId119"/>
    <p:sldId id="435" r:id="rId120"/>
    <p:sldId id="436" r:id="rId121"/>
    <p:sldId id="437" r:id="rId122"/>
    <p:sldId id="438" r:id="rId123"/>
    <p:sldId id="439" r:id="rId124"/>
    <p:sldId id="440" r:id="rId125"/>
    <p:sldId id="441" r:id="rId126"/>
    <p:sldId id="442" r:id="rId127"/>
    <p:sldId id="443" r:id="rId128"/>
    <p:sldId id="444" r:id="rId129"/>
    <p:sldId id="445" r:id="rId130"/>
    <p:sldId id="446" r:id="rId131"/>
    <p:sldId id="447" r:id="rId132"/>
    <p:sldId id="448" r:id="rId133"/>
    <p:sldId id="449" r:id="rId134"/>
    <p:sldId id="450" r:id="rId135"/>
    <p:sldId id="451" r:id="rId136"/>
    <p:sldId id="452" r:id="rId137"/>
    <p:sldId id="453" r:id="rId138"/>
    <p:sldId id="454" r:id="rId139"/>
    <p:sldId id="455" r:id="rId140"/>
    <p:sldId id="456" r:id="rId141"/>
    <p:sldId id="457" r:id="rId1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69" autoAdjust="0"/>
    <p:restoredTop sz="94626" autoAdjust="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</p:grpSp>
      </p:grpSp>
      <p:sp>
        <p:nvSpPr>
          <p:cNvPr id="55330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5331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7C0F635-9B2C-40D3-BF8F-F95B7E5F57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41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A13FE-5EA5-454F-8BE6-699261769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371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79DF3-AC06-47F2-A5C4-D3EA2F59C9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4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9FAD0-7C04-4B7A-BA87-53C20B072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78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7DC46-B590-4B90-AFAC-ED12A05B3E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77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89961-4E1B-43DF-9B7D-1FD4AB748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199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20545-9005-453C-93FA-C856023BD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9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74AAD-52C3-4F9F-A25A-4758CB616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03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CB543-D53A-4CD2-8517-872CD4B875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515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A92A6-9A5E-40A9-8A57-2AA491C66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5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96936-8FF8-46E3-BAEC-8F4162BA88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5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427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4307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308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309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DF80454-4A3D-45EE-B076-F1A1573557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4310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228600"/>
            <a:ext cx="7239000" cy="1905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Mastering NT Greek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286000"/>
            <a:ext cx="6400800" cy="3505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20.  Aorist Participles</a:t>
            </a:r>
          </a:p>
          <a:p>
            <a:pPr eaLnBrk="1" hangingPunct="1">
              <a:defRPr/>
            </a:pPr>
            <a:endParaRPr lang="en-US" b="1" smtClean="0"/>
          </a:p>
          <a:p>
            <a:pPr eaLnBrk="1" hangingPunct="1">
              <a:defRPr/>
            </a:pPr>
            <a:endParaRPr lang="en-US" b="1" smtClean="0"/>
          </a:p>
          <a:p>
            <a:pPr eaLnBrk="1" hangingPunct="1">
              <a:defRPr/>
            </a:pPr>
            <a:endParaRPr lang="en-US" b="1" smtClean="0"/>
          </a:p>
          <a:p>
            <a:pPr eaLnBrk="1" hangingPunct="1">
              <a:defRPr/>
            </a:pPr>
            <a:r>
              <a:rPr lang="en-US" sz="1800" b="1" smtClean="0"/>
              <a:t>By Ted Hildebrandt  </a:t>
            </a:r>
            <a:r>
              <a:rPr lang="en-US" sz="1800" b="1" smtClean="0">
                <a:cs typeface="Times New Roman" pitchFamily="18" charset="0"/>
              </a:rPr>
              <a:t>© 2003</a:t>
            </a:r>
            <a:endParaRPr lang="en-US" sz="1800" b="1" smtClean="0"/>
          </a:p>
          <a:p>
            <a:pPr eaLnBrk="1" hangingPunct="1">
              <a:defRPr/>
            </a:pPr>
            <a:r>
              <a:rPr lang="en-US" sz="1800" b="1" smtClean="0"/>
              <a:t>Baker Academic</a:t>
            </a:r>
          </a:p>
          <a:p>
            <a:pPr eaLnBrk="1" hangingPunct="1">
              <a:defRPr/>
            </a:pPr>
            <a:endParaRPr lang="en-US" sz="18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88442"/>
            <a:ext cx="7772400" cy="769441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Imperfect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εἰμί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9812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ἤμην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	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ἦμεν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ἦς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	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ἦτε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ἦν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	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ἦσαν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97600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utoUpdateAnimBg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2 -- Vocabulary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60198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Lord, sir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κύριος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Peter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Πἑτρος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υἱός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Pharisee 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Φαρισαῖος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62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3 -- Vocabulary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57912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but, yet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ἀλλἀ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apostle, sent one 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ἀπόστολος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see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βλέπω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for, then 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γάρ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know </a:t>
            </a:r>
          </a:p>
          <a:p>
            <a:pPr lvl="3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γινώσκω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52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3 -- Vocabulary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Jesus</a:t>
            </a:r>
          </a:p>
          <a:p>
            <a:pPr lvl="3">
              <a:lnSpc>
                <a:spcPct val="9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Ἰησοῦς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take, receive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λαμβάνω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loose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λύω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heaven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οὐρανός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believe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πιστεύω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47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4 -- Vocabulary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791200"/>
          </a:xfrm>
        </p:spPr>
        <p:txBody>
          <a:bodyPr/>
          <a:lstStyle/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love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ἀγαπάω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write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γράφω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but, and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δέ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servant, slave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δοῦλος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find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ὑρίσκω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13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bldLvl="5" autoUpdateAnimBg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sz="4000" b="1">
                <a:latin typeface="Times New Roman" pitchFamily="18" charset="0"/>
              </a:rPr>
              <a:t>Ch. 4 -- Vocabulary</a:t>
            </a:r>
            <a:r>
              <a:rPr lang="en-US" sz="5400"/>
              <a:t> 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715000"/>
          </a:xfrm>
        </p:spPr>
        <p:txBody>
          <a:bodyPr/>
          <a:lstStyle/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temple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ἱερόν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λαός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law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νόμος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house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οἶκος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as, about, how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ὡς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80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5 -- Vocabulary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5867400"/>
          </a:xfrm>
        </p:spPr>
        <p:txBody>
          <a:bodyPr/>
          <a:lstStyle/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love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ἀγάπη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truth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ἀλήθεια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ἁμαρτία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kingdom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βασιλεία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writing, Scripture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42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bldLvl="5" autoUpdateAnimBg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5 -- Vocabulary</a:t>
            </a:r>
            <a:r>
              <a:rPr lang="en-US"/>
              <a:t> 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410200"/>
          </a:xfrm>
        </p:spPr>
        <p:txBody>
          <a:bodyPr/>
          <a:lstStyle/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raise up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ἐγείρω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assembly, church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ἐκκλησία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ἔργον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disciple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μαθητής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Hour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ὥρα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42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bldLvl="5" autoUpdateAnimBg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latin typeface="Times New Roman" pitchFamily="18" charset="0"/>
              </a:rPr>
              <a:t>Chapter 6 Vocabulary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8305800" cy="4876800"/>
          </a:xfrm>
        </p:spPr>
        <p:txBody>
          <a:bodyPr/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διά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διά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account of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εἰς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</a:t>
            </a:r>
          </a:p>
        </p:txBody>
      </p:sp>
    </p:spTree>
    <p:extLst>
      <p:ext uri="{BB962C8B-B14F-4D97-AF65-F5344CB8AC3E}">
        <p14:creationId xmlns:p14="http://schemas.microsoft.com/office/powerpoint/2010/main" val="387666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>
                <a:latin typeface="Times New Roman" pitchFamily="18" charset="0"/>
              </a:rPr>
              <a:t>Chapter 6 Vocabulary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572000"/>
          </a:xfrm>
        </p:spPr>
        <p:txBody>
          <a:bodyPr/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 of, from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ἐν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(Dat.)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ἐπί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on, over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ἐπί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on, at, against, on the basis of</a:t>
            </a:r>
          </a:p>
        </p:txBody>
      </p:sp>
    </p:spTree>
    <p:extLst>
      <p:ext uri="{BB962C8B-B14F-4D97-AF65-F5344CB8AC3E}">
        <p14:creationId xmlns:p14="http://schemas.microsoft.com/office/powerpoint/2010/main" val="374872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Chapter 6 Vocabulary 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800600"/>
          </a:xfrm>
        </p:spPr>
        <p:txBody>
          <a:bodyPr/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ἐπί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on, to, toward, against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κατά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down, against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κατά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μετά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</a:p>
        </p:txBody>
      </p:sp>
    </p:spTree>
    <p:extLst>
      <p:ext uri="{BB962C8B-B14F-4D97-AF65-F5344CB8AC3E}">
        <p14:creationId xmlns:p14="http://schemas.microsoft.com/office/powerpoint/2010/main" val="217946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 </a:t>
            </a:r>
            <a:r>
              <a:rPr lang="en-US" altLang="en-US" b="1" dirty="0" smtClean="0">
                <a:latin typeface="Times New Roman" pitchFamily="18" charset="0"/>
              </a:rPr>
              <a:t>Person Personal Pronoun Chant</a:t>
            </a:r>
          </a:p>
        </p:txBody>
      </p:sp>
      <p:sp>
        <p:nvSpPr>
          <p:cNvPr id="4505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        Singular                          Plural</a:t>
            </a:r>
          </a:p>
          <a:p>
            <a:pPr eaLnBrk="1" hangingPunct="1"/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Nom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ἐγώ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σύ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	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ἡμεῖς</a:t>
            </a:r>
          </a:p>
          <a:p>
            <a:pPr eaLnBrk="1" hangingPunct="1"/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Gen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.  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μου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σου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      	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ἡμῶν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alt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Dat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.   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μοι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σοι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        	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ἡμῖν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br>
              <a:rPr lang="en-US" alt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Acc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.   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με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σε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         	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ἡμάς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eaLnBrk="1" hangingPunct="1"/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αὐτός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αὐτη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αὐτό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(he, she, it)</a:t>
            </a:r>
          </a:p>
        </p:txBody>
      </p:sp>
    </p:spTree>
    <p:extLst>
      <p:ext uri="{BB962C8B-B14F-4D97-AF65-F5344CB8AC3E}">
        <p14:creationId xmlns:p14="http://schemas.microsoft.com/office/powerpoint/2010/main" val="24694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4513"/>
            <a:ext cx="8229600" cy="609600"/>
          </a:xfrm>
        </p:spPr>
        <p:txBody>
          <a:bodyPr/>
          <a:lstStyle/>
          <a:p>
            <a:r>
              <a:rPr lang="en-US" b="1">
                <a:latin typeface="Times" pitchFamily="18" charset="0"/>
              </a:rPr>
              <a:t>Chapter 6 Vocabulary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μετά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after, behind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περί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about, concerning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περί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around, near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</a:p>
        </p:txBody>
      </p:sp>
    </p:spTree>
    <p:extLst>
      <p:ext uri="{BB962C8B-B14F-4D97-AF65-F5344CB8AC3E}">
        <p14:creationId xmlns:p14="http://schemas.microsoft.com/office/powerpoint/2010/main" val="177211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Times New Roman" pitchFamily="18" charset="0"/>
              </a:rPr>
              <a:t>Vocabulary -- Ch. 7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itchFamily="18" charset="0"/>
                <a:cs typeface="Times New Roman" panose="02020603050405020304" pitchFamily="18" charset="0"/>
              </a:rPr>
              <a:t>good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ἀγαθός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όν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Holy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ἅγιος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itchFamily="18" charset="0"/>
                <a:cs typeface="Times New Roman" panose="02020603050405020304" pitchFamily="18" charset="0"/>
              </a:rPr>
              <a:t>righteous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δίκαιοις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dirty="0">
                <a:latin typeface="Greekth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4395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4513"/>
            <a:ext cx="8229600" cy="6096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Vocabulary – Ch. 7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itchFamily="18" charset="0"/>
                <a:cs typeface="Times New Roman" panose="02020603050405020304" pitchFamily="18" charset="0"/>
              </a:rPr>
              <a:t>I am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εἰμί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Jewish, a Jew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Ἰουδαῖος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Great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μέγας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μεγάλη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μέγα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8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Vocabulary -- Ch. 7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51054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anose="02020603050405020304" pitchFamily="18" charset="0"/>
              </a:rPr>
              <a:t>dead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νεκρός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όν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no, not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οὐκ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οὐχ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</a:t>
            </a: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ρῶτος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voice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φωνή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Greekth" pitchFamily="18" charset="0"/>
              </a:rPr>
              <a:t>	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98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he/she/it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αὐτός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land, earth, region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γῆ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I, we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ἐγώ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ἡμεῖς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ἡμέρα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that, so that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ὅτι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355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85800" y="796380"/>
            <a:ext cx="7772400" cy="76944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Vocabulary</a:t>
            </a:r>
            <a:r>
              <a:rPr lang="el-GR" dirty="0" smtClean="0"/>
              <a:t> </a:t>
            </a:r>
            <a:r>
              <a:rPr lang="en-US" dirty="0" smtClean="0"/>
              <a:t>Ch. 8</a:t>
            </a:r>
          </a:p>
        </p:txBody>
      </p:sp>
    </p:spTree>
    <p:extLst>
      <p:ext uri="{BB962C8B-B14F-4D97-AF65-F5344CB8AC3E}">
        <p14:creationId xmlns:p14="http://schemas.microsoft.com/office/powerpoint/2010/main" val="52905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so, then, therefore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οὖν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crowd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ὄχλος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παρά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(with Gen.)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beside, with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παρά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(with Dat.)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alongside, beside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παρά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(with Acc.)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458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85800" y="796380"/>
            <a:ext cx="7772400" cy="76944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9319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/ you (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σύ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/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ὑμεῖς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eaLnBrk="1" hangingPunct="1"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by, at the hands of </a:t>
            </a:r>
          </a:p>
          <a:p>
            <a:pPr lvl="1"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ὑπό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(with Gen.)               </a:t>
            </a:r>
          </a:p>
          <a:p>
            <a:pPr eaLnBrk="1" hangingPunct="1"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under, below</a:t>
            </a:r>
          </a:p>
          <a:p>
            <a:pPr lvl="1"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ὑπό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(with Acc.)</a:t>
            </a:r>
          </a:p>
          <a:p>
            <a:pPr lvl="2" eaLnBrk="1" hangingPunct="1">
              <a:defRPr/>
            </a:pPr>
            <a:endParaRPr lang="en-US" b="1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2560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85800" y="796380"/>
            <a:ext cx="7772400" cy="76944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2886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Greekth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answer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ἀποκρίνομαι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send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ἀποστέλλω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throw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βάλλω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become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γίνομαι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come in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εἰσέρχομαι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662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</a:t>
            </a:r>
            <a:r>
              <a:rPr lang="en-US" dirty="0" smtClean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7714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go out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ἐξέρχομαι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come/go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ἔρχομαι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wish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θέλω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thus, so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οὕτως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go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πορεύομαι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765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</a:t>
            </a:r>
            <a:r>
              <a:rPr lang="en-US" dirty="0" smtClean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54407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life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ζωή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death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θάνατος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judge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κρίνω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remain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μένω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only, alone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μόνος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867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</a:t>
            </a:r>
            <a:r>
              <a:rPr lang="en-US" dirty="0" smtClean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61832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15379"/>
            <a:ext cx="8382000" cy="769441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 Middle/Passive Indicative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λύομαι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ομεθα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ῃ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εσθε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εται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ονται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am loosed/am being loosed</a:t>
            </a: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loose myself/am loosing [for myself]</a:t>
            </a:r>
          </a:p>
        </p:txBody>
      </p:sp>
    </p:spTree>
    <p:extLst>
      <p:ext uri="{BB962C8B-B14F-4D97-AF65-F5344CB8AC3E}">
        <p14:creationId xmlns:p14="http://schemas.microsoft.com/office/powerpoint/2010/main" val="161163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νῦν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not,  nor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οὐδέ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Paul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Παῦλος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save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σῴζω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τότε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970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</a:t>
            </a:r>
            <a:r>
              <a:rPr lang="en-US" dirty="0" smtClean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63292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</a:rPr>
              <a:t>Chapter 11 Vocabulary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8153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ἀπέρχομαι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go away, leave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ἐκεῖνος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Ἰουδαῖος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Jewish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καθώς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as, just as 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04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</a:rPr>
              <a:t>Chapter 11 Vocabulary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ἥ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who, which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ὅταν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πάλιν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οὗτος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αὗτη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τοῦτο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</a:p>
        </p:txBody>
      </p:sp>
    </p:spTree>
    <p:extLst>
      <p:ext uri="{BB962C8B-B14F-4D97-AF65-F5344CB8AC3E}">
        <p14:creationId xmlns:p14="http://schemas.microsoft.com/office/powerpoint/2010/main" val="56691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Times New Roman" pitchFamily="18" charset="0"/>
              </a:rPr>
              <a:t>Chapter 11 Vocabulary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Πέτρος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Peter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ὑπέρ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	  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for, about (gen.) 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above, beyond (acc.)</a:t>
            </a:r>
          </a:p>
        </p:txBody>
      </p:sp>
    </p:spTree>
    <p:extLst>
      <p:ext uri="{BB962C8B-B14F-4D97-AF65-F5344CB8AC3E}">
        <p14:creationId xmlns:p14="http://schemas.microsoft.com/office/powerpoint/2010/main" val="371142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Times New Roman" pitchFamily="18" charset="0"/>
              </a:rPr>
              <a:t>Chapter 11 Vocabulary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ὑπέρ </a:t>
            </a:r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                            	  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for, about (gen.) 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above, beyond (acc.)</a:t>
            </a:r>
          </a:p>
        </p:txBody>
      </p:sp>
    </p:spTree>
    <p:extLst>
      <p:ext uri="{BB962C8B-B14F-4D97-AF65-F5344CB8AC3E}">
        <p14:creationId xmlns:p14="http://schemas.microsoft.com/office/powerpoint/2010/main" val="34351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12 Vocabulary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ἀποθνῄσκω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die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ἐκεῖ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there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ἕως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until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ἰδού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behold </a:t>
            </a:r>
          </a:p>
        </p:txBody>
      </p:sp>
    </p:spTree>
    <p:extLst>
      <p:ext uri="{BB962C8B-B14F-4D97-AF65-F5344CB8AC3E}">
        <p14:creationId xmlns:p14="http://schemas.microsoft.com/office/powerpoint/2010/main" val="122036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12 Vocabulary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ἵνα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 that, that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Ἰωάννης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John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μέν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the one hand, indeed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ὅλος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whole, entire </a:t>
            </a:r>
          </a:p>
        </p:txBody>
      </p:sp>
    </p:spTree>
    <p:extLst>
      <p:ext uri="{BB962C8B-B14F-4D97-AF65-F5344CB8AC3E}">
        <p14:creationId xmlns:p14="http://schemas.microsoft.com/office/powerpoint/2010/main" val="68770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12 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ὅτε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σύν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6531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13  Vocabulary</a:t>
            </a:r>
            <a:r>
              <a:rPr lang="en-US" smtClean="0"/>
              <a:t>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77724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ἀνήρ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ἀνδρός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man, husband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βασιλεύς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ἐως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δύναμις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εως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power, miracle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ὄνομα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ματος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πᾶς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πᾶσα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πᾶν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each, every, all</a:t>
            </a:r>
          </a:p>
        </p:txBody>
      </p:sp>
    </p:spTree>
    <p:extLst>
      <p:ext uri="{BB962C8B-B14F-4D97-AF65-F5344CB8AC3E}">
        <p14:creationId xmlns:p14="http://schemas.microsoft.com/office/powerpoint/2010/main" val="148565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bldLvl="5" autoUpdateAnimBg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13  Vocabulary </a:t>
            </a:r>
            <a:r>
              <a:rPr lang="en-US" smtClean="0"/>
              <a:t> 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77724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πατήρ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πατρός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father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πιστις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πίστεως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faith, belief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πνεῦμα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ατος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spirit, wind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σάρξ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σαρκός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flesh, body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χάρις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ιτος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grace, kindness</a:t>
            </a:r>
          </a:p>
        </p:txBody>
      </p:sp>
    </p:spTree>
    <p:extLst>
      <p:ext uri="{BB962C8B-B14F-4D97-AF65-F5344CB8AC3E}">
        <p14:creationId xmlns:p14="http://schemas.microsoft.com/office/powerpoint/2010/main" val="145981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 bldLvl="5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96380"/>
            <a:ext cx="7772400" cy="769441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Shape of the Future in Greek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λύσω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λύσομεν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will loose                         We will loose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λύσεις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λύσετε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will loose                    You all will loose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λύσει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λύσουσι(ν)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S/he/it will loose                They will loose</a:t>
            </a:r>
          </a:p>
          <a:p>
            <a:pPr eaLnBrk="1" hangingPunct="1"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Chant this one</a:t>
            </a:r>
          </a:p>
        </p:txBody>
      </p:sp>
    </p:spTree>
    <p:extLst>
      <p:ext uri="{BB962C8B-B14F-4D97-AF65-F5344CB8AC3E}">
        <p14:creationId xmlns:p14="http://schemas.microsoft.com/office/powerpoint/2010/main" val="63586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467600" cy="6096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Chapter 14  Vocabulary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2400" cy="6172200"/>
          </a:xfrm>
        </p:spPr>
        <p:txBody>
          <a:bodyPr/>
          <a:lstStyle/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αἷμα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ματος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lvl="1" eaLnBrk="1" hangingPunct="1"/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blood </a:t>
            </a:r>
          </a:p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αἴρω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		</a:t>
            </a:r>
          </a:p>
          <a:p>
            <a:pPr lvl="1" eaLnBrk="1" hangingPunct="1"/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raise,  take up </a:t>
            </a:r>
          </a:p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διδάσκω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	</a:t>
            </a:r>
          </a:p>
          <a:p>
            <a:pPr lvl="1" eaLnBrk="1" hangingPunct="1"/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teach </a:t>
            </a:r>
          </a:p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ἴδιος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</a:p>
          <a:p>
            <a:pPr lvl="1" eaLnBrk="1" hangingPunct="1"/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one's own </a:t>
            </a:r>
          </a:p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καλός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ή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όν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</a:p>
          <a:p>
            <a:pPr lvl="1" eaLnBrk="1" hangingPunct="1"/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 </a:t>
            </a:r>
          </a:p>
        </p:txBody>
      </p:sp>
    </p:spTree>
    <p:extLst>
      <p:ext uri="{BB962C8B-B14F-4D97-AF65-F5344CB8AC3E}">
        <p14:creationId xmlns:p14="http://schemas.microsoft.com/office/powerpoint/2010/main" val="233505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bldLvl="4" autoUpdateAnimBg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Chapter 14 Vocabulary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867400"/>
          </a:xfrm>
        </p:spPr>
        <p:txBody>
          <a:bodyPr/>
          <a:lstStyle/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μέλλω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		  </a:t>
            </a:r>
          </a:p>
          <a:p>
            <a:pPr lvl="1" eaLnBrk="1" hangingPunct="1"/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am about to, intend </a:t>
            </a:r>
          </a:p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ὁδός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		</a:t>
            </a:r>
          </a:p>
          <a:p>
            <a:pPr lvl="1" eaLnBrk="1" hangingPunct="1"/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way </a:t>
            </a:r>
          </a:p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πολύς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πολλή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πολύ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</a:p>
          <a:p>
            <a:pPr lvl="1" eaLnBrk="1" hangingPunct="1"/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much, many </a:t>
            </a:r>
          </a:p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σῶμα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ματος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	</a:t>
            </a:r>
          </a:p>
          <a:p>
            <a:pPr lvl="1" eaLnBrk="1" hangingPunct="1"/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body </a:t>
            </a:r>
          </a:p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ψυχή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		</a:t>
            </a:r>
          </a:p>
          <a:p>
            <a:pPr lvl="1" eaLnBrk="1" hangingPunct="1"/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soul, life </a:t>
            </a:r>
          </a:p>
        </p:txBody>
      </p:sp>
    </p:spTree>
    <p:extLst>
      <p:ext uri="{BB962C8B-B14F-4D97-AF65-F5344CB8AC3E}">
        <p14:creationId xmlns:p14="http://schemas.microsoft.com/office/powerpoint/2010/main" val="85605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bldLvl="4" autoUpdateAnimBg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2725"/>
            <a:ext cx="7772400" cy="701675"/>
          </a:xfrm>
        </p:spPr>
        <p:txBody>
          <a:bodyPr/>
          <a:lstStyle/>
          <a:p>
            <a:r>
              <a:rPr lang="en-US" altLang="en-US" sz="4000" b="1" smtClean="0"/>
              <a:t> Chapter 15  Vocabulary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638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ἄλλος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</a:t>
            </a:r>
            <a:endParaRPr lang="en-US" alt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</a:t>
            </a:r>
          </a:p>
          <a:p>
            <a:pPr>
              <a:spcBef>
                <a:spcPct val="0"/>
              </a:spcBef>
            </a:pP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ἄρτος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endParaRPr lang="en-US" alt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bread </a:t>
            </a:r>
          </a:p>
          <a:p>
            <a:pPr>
              <a:spcBef>
                <a:spcPct val="0"/>
              </a:spcBef>
            </a:pP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δεῖ </a:t>
            </a:r>
            <a:endParaRPr lang="en-US" alt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necessary</a:t>
            </a:r>
          </a:p>
          <a:p>
            <a:pPr>
              <a:spcBef>
                <a:spcPct val="0"/>
              </a:spcBef>
            </a:pP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ἐξουσία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endParaRPr lang="en-US" alt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authority </a:t>
            </a:r>
          </a:p>
          <a:p>
            <a:pPr>
              <a:spcBef>
                <a:spcPct val="0"/>
              </a:spcBef>
            </a:pP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ἕτερος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endParaRPr lang="en-US" alt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</a:t>
            </a:r>
          </a:p>
        </p:txBody>
      </p:sp>
    </p:spTree>
    <p:extLst>
      <p:ext uri="{BB962C8B-B14F-4D97-AF65-F5344CB8AC3E}">
        <p14:creationId xmlns:p14="http://schemas.microsoft.com/office/powerpoint/2010/main" val="125170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bldLvl="5" autoUpdateAnimBg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762000"/>
          </a:xfrm>
        </p:spPr>
        <p:txBody>
          <a:bodyPr/>
          <a:lstStyle/>
          <a:p>
            <a:r>
              <a:rPr lang="en-US" altLang="en-US" b="1" smtClean="0"/>
              <a:t>Chapter 15  </a:t>
            </a:r>
            <a:r>
              <a:rPr lang="en-US" altLang="en-US" sz="4000" b="1" smtClean="0"/>
              <a:t>Vocabulary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1447800"/>
            <a:ext cx="7769225" cy="502761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ἔτι</a:t>
            </a:r>
            <a:endParaRPr lang="en-US" alt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yet, still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ὀφθαλμός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eye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τέκνον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</a:t>
            </a:r>
            <a:endParaRPr lang="en-US" alt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child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τόπος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place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φῶς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φωτός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 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light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41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bldLvl="5" autoUpdateAnimBg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2725"/>
            <a:ext cx="7772400" cy="701675"/>
          </a:xfrm>
        </p:spPr>
        <p:txBody>
          <a:bodyPr/>
          <a:lstStyle/>
          <a:p>
            <a:r>
              <a:rPr lang="en-US" altLang="en-US" sz="4000" b="1" dirty="0" smtClean="0"/>
              <a:t> Chapter 1</a:t>
            </a:r>
            <a:r>
              <a:rPr lang="el-GR" altLang="en-US" sz="4000" b="1" dirty="0" smtClean="0"/>
              <a:t>6</a:t>
            </a:r>
            <a:r>
              <a:rPr lang="en-US" altLang="en-US" sz="4000" b="1" dirty="0" smtClean="0"/>
              <a:t>  Vocabulary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638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αἰων, -ῶνος, ὁ </a:t>
            </a:r>
            <a:endParaRPr lang="en-US" altLang="en-US" sz="40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Age, eternity </a:t>
            </a:r>
          </a:p>
          <a:p>
            <a:pPr>
              <a:spcBef>
                <a:spcPct val="0"/>
              </a:spcBef>
            </a:pP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ἀλλήλων</a:t>
            </a:r>
            <a:endParaRPr lang="en-US" altLang="en-US" sz="40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one another  </a:t>
            </a:r>
          </a:p>
          <a:p>
            <a:pPr>
              <a:spcBef>
                <a:spcPct val="0"/>
              </a:spcBef>
            </a:pPr>
            <a:r>
              <a:rPr lang="el-GR" altLang="en-US" sz="4000" smtClean="0">
                <a:latin typeface="+mj-lt"/>
                <a:cs typeface="Times New Roman" panose="02020603050405020304" pitchFamily="18" charset="0"/>
              </a:rPr>
              <a:t>ἀρχιερεύς</a:t>
            </a: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, -έως, ὁ </a:t>
            </a:r>
            <a:endParaRPr lang="en-US" altLang="en-US" sz="40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High priest</a:t>
            </a:r>
          </a:p>
          <a:p>
            <a:pPr>
              <a:spcBef>
                <a:spcPct val="0"/>
              </a:spcBef>
            </a:pP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γυνή</a:t>
            </a:r>
            <a:r>
              <a:rPr lang="en-US" altLang="en-US" sz="4000" dirty="0" smtClean="0">
                <a:latin typeface="+mj-lt"/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αικός</a:t>
            </a:r>
            <a:r>
              <a:rPr lang="en-US" altLang="en-US" sz="4000" dirty="0" smtClean="0">
                <a:latin typeface="+mj-lt"/>
                <a:cs typeface="Times New Roman" panose="02020603050405020304" pitchFamily="18" charset="0"/>
              </a:rPr>
              <a:t>,  </a:t>
            </a:r>
            <a:r>
              <a:rPr lang="el-GR" altLang="en-US" sz="4000" dirty="0">
                <a:latin typeface="+mj-lt"/>
                <a:cs typeface="Times New Roman" panose="02020603050405020304" pitchFamily="18" charset="0"/>
              </a:rPr>
              <a:t>ἡ</a:t>
            </a:r>
            <a:endParaRPr lang="en-US" altLang="en-US" sz="40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woman </a:t>
            </a:r>
          </a:p>
          <a:p>
            <a:pPr>
              <a:spcBef>
                <a:spcPct val="0"/>
              </a:spcBef>
            </a:pP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δύναμαι</a:t>
            </a:r>
            <a:endParaRPr lang="en-US" altLang="en-US" sz="36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I can, am able </a:t>
            </a:r>
          </a:p>
        </p:txBody>
      </p:sp>
    </p:spTree>
    <p:extLst>
      <p:ext uri="{BB962C8B-B14F-4D97-AF65-F5344CB8AC3E}">
        <p14:creationId xmlns:p14="http://schemas.microsoft.com/office/powerpoint/2010/main" val="388150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bldLvl="5" autoUpdateAnimBg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762000"/>
          </a:xfrm>
        </p:spPr>
        <p:txBody>
          <a:bodyPr/>
          <a:lstStyle/>
          <a:p>
            <a:r>
              <a:rPr lang="en-US" altLang="en-US" b="1" dirty="0" smtClean="0"/>
              <a:t>Chapter 16  </a:t>
            </a:r>
            <a:r>
              <a:rPr lang="en-US" altLang="en-US" sz="4000" b="1" dirty="0" smtClean="0"/>
              <a:t>Vocabulary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1447800"/>
            <a:ext cx="7769225" cy="502761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ἔθνος, -ους, τό </a:t>
            </a:r>
            <a:endParaRPr lang="en-US" altLang="en-US" sz="40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nation  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ὅσος, -η, -ον 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  </a:t>
            </a: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as great as </a:t>
            </a:r>
            <a:r>
              <a:rPr lang="en-US" alt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πόλις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εως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ἡ </a:t>
            </a:r>
            <a:endParaRPr lang="en-US" altLang="en-US" sz="36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city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τέ   </a:t>
            </a:r>
            <a:endParaRPr lang="en-US" altLang="en-US" sz="36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And, and so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χείρ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χειρός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ἡ  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  </a:t>
            </a: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hand </a:t>
            </a:r>
            <a:r>
              <a:rPr lang="en-US" alt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  <a:endParaRPr lang="en-US" altLang="en-US" dirty="0" smtClean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29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bldLvl="5" autoUpdateAnimBg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17 Vocabulary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εἰ </a:t>
            </a:r>
            <a:r>
              <a:rPr lang="en-US" dirty="0" smtClean="0">
                <a:latin typeface="+mj-lt"/>
              </a:rPr>
              <a:t>     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if, that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ἐσθίω </a:t>
            </a:r>
            <a:r>
              <a:rPr lang="en-US" dirty="0" smtClean="0">
                <a:latin typeface="+mj-lt"/>
              </a:rPr>
              <a:t>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eat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ζάω  </a:t>
            </a:r>
            <a:r>
              <a:rPr lang="en-US" dirty="0" smtClean="0">
                <a:latin typeface="+mj-lt"/>
              </a:rPr>
              <a:t>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live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ζητέω  </a:t>
            </a:r>
            <a:r>
              <a:rPr lang="en-US" dirty="0" smtClean="0">
                <a:latin typeface="+mj-lt"/>
              </a:rPr>
              <a:t>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seek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ἤ </a:t>
            </a:r>
            <a:r>
              <a:rPr lang="en-US" dirty="0" smtClean="0">
                <a:latin typeface="+mj-lt"/>
              </a:rPr>
              <a:t>    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or, either </a:t>
            </a:r>
          </a:p>
        </p:txBody>
      </p:sp>
    </p:spTree>
    <p:extLst>
      <p:ext uri="{BB962C8B-B14F-4D97-AF65-F5344CB8AC3E}">
        <p14:creationId xmlns:p14="http://schemas.microsoft.com/office/powerpoint/2010/main" val="209441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bldLvl="4" autoUpdateAnimBg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17 Vocabulary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καλέω    </a:t>
            </a:r>
            <a:r>
              <a:rPr lang="en-US" dirty="0" smtClean="0">
                <a:latin typeface="+mj-lt"/>
              </a:rPr>
              <a:t>  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call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λαλέω   </a:t>
            </a:r>
            <a:r>
              <a:rPr lang="en-US" dirty="0" smtClean="0">
                <a:latin typeface="+mj-lt"/>
              </a:rPr>
              <a:t>  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speak, say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παρακαλέω  </a:t>
            </a:r>
            <a:r>
              <a:rPr lang="en-US" dirty="0" smtClean="0">
                <a:latin typeface="+mj-lt"/>
              </a:rPr>
              <a:t>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urge, exhort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πληρόω  </a:t>
            </a:r>
            <a:r>
              <a:rPr lang="en-US" dirty="0" smtClean="0">
                <a:latin typeface="+mj-lt"/>
              </a:rPr>
              <a:t>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fill, complete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ποιέω   </a:t>
            </a:r>
            <a:r>
              <a:rPr lang="en-US" dirty="0" smtClean="0">
                <a:latin typeface="+mj-lt"/>
              </a:rPr>
              <a:t>    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do, make </a:t>
            </a:r>
          </a:p>
          <a:p>
            <a:pPr eaLnBrk="1" hangingPunct="1">
              <a:defRPr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70088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bldLvl="4" autoUpdateAnimBg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5943600" cy="8382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Chapter 18 Vocabulary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45720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latin typeface="Greekth" pitchFamily="18" charset="0"/>
              </a:rPr>
              <a:t>genna&lt;w  </a:t>
            </a:r>
          </a:p>
          <a:p>
            <a:pPr eaLnBrk="1" hangingPunct="1">
              <a:defRPr/>
            </a:pPr>
            <a:r>
              <a:rPr lang="en-US" b="1" smtClean="0"/>
              <a:t>        I beget  </a:t>
            </a:r>
          </a:p>
          <a:p>
            <a:pPr eaLnBrk="1" hangingPunct="1">
              <a:defRPr/>
            </a:pPr>
            <a:r>
              <a:rPr lang="en-US" b="1" smtClean="0">
                <a:latin typeface="Greekth" pitchFamily="18" charset="0"/>
              </a:rPr>
              <a:t>dikaiosu&lt;nh,  -hj,  h[  </a:t>
            </a:r>
          </a:p>
          <a:p>
            <a:pPr eaLnBrk="1" hangingPunct="1">
              <a:defRPr/>
            </a:pPr>
            <a:r>
              <a:rPr lang="en-US" b="1" smtClean="0"/>
              <a:t>        righteousness</a:t>
            </a:r>
          </a:p>
          <a:p>
            <a:pPr eaLnBrk="1" hangingPunct="1">
              <a:defRPr/>
            </a:pPr>
            <a:r>
              <a:rPr lang="en-US" b="1" smtClean="0">
                <a:latin typeface="Greekth" pitchFamily="18" charset="0"/>
              </a:rPr>
              <a:t>e]a&lt;n  </a:t>
            </a:r>
          </a:p>
          <a:p>
            <a:pPr eaLnBrk="1" hangingPunct="1">
              <a:defRPr/>
            </a:pPr>
            <a:r>
              <a:rPr lang="en-US" b="1" smtClean="0"/>
              <a:t>        if, when  </a:t>
            </a:r>
          </a:p>
          <a:p>
            <a:pPr eaLnBrk="1" hangingPunct="1">
              <a:defRPr/>
            </a:pPr>
            <a:r>
              <a:rPr lang="en-US" b="1" smtClean="0">
                <a:latin typeface="Greekth" pitchFamily="18" charset="0"/>
              </a:rPr>
              <a:t>ei]rh&lt;nh,  -hj,  h[   </a:t>
            </a:r>
          </a:p>
          <a:p>
            <a:pPr eaLnBrk="1" hangingPunct="1">
              <a:defRPr/>
            </a:pPr>
            <a:r>
              <a:rPr lang="en-US" b="1" smtClean="0"/>
              <a:t>       peace  </a:t>
            </a:r>
          </a:p>
          <a:p>
            <a:pPr eaLnBrk="1" hangingPunct="1">
              <a:defRPr/>
            </a:pPr>
            <a:r>
              <a:rPr lang="en-US" b="1" smtClean="0">
                <a:latin typeface="Greekth" pitchFamily="18" charset="0"/>
              </a:rPr>
              <a:t>oi#da  </a:t>
            </a:r>
          </a:p>
          <a:p>
            <a:pPr eaLnBrk="1" hangingPunct="1">
              <a:defRPr/>
            </a:pPr>
            <a:r>
              <a:rPr lang="en-US" b="1" smtClean="0"/>
              <a:t>       I know  </a:t>
            </a:r>
          </a:p>
        </p:txBody>
      </p:sp>
    </p:spTree>
    <p:extLst>
      <p:ext uri="{BB962C8B-B14F-4D97-AF65-F5344CB8AC3E}">
        <p14:creationId xmlns:p14="http://schemas.microsoft.com/office/powerpoint/2010/main" val="338345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autoUpdateAnimBg="0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6248400" cy="5334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Chapter 18 Vocabulary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45720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Greekth" pitchFamily="18" charset="0"/>
              </a:rPr>
              <a:t>oi]</a:t>
            </a:r>
            <a:r>
              <a:rPr lang="en-US" dirty="0" err="1" smtClean="0">
                <a:latin typeface="Greekth" pitchFamily="18" charset="0"/>
              </a:rPr>
              <a:t>ki</a:t>
            </a:r>
            <a:r>
              <a:rPr lang="en-US" dirty="0" smtClean="0">
                <a:latin typeface="Greekth" pitchFamily="18" charset="0"/>
              </a:rPr>
              <a:t>&lt;a,  -</a:t>
            </a:r>
            <a:r>
              <a:rPr lang="en-US" dirty="0" err="1" smtClean="0">
                <a:latin typeface="Greekth" pitchFamily="18" charset="0"/>
              </a:rPr>
              <a:t>aj</a:t>
            </a:r>
            <a:r>
              <a:rPr lang="en-US" dirty="0" smtClean="0">
                <a:latin typeface="Greekth" pitchFamily="18" charset="0"/>
              </a:rPr>
              <a:t>,  h[   </a:t>
            </a:r>
          </a:p>
          <a:p>
            <a:pPr eaLnBrk="1" hangingPunct="1">
              <a:defRPr/>
            </a:pPr>
            <a:r>
              <a:rPr lang="en-US" b="1" dirty="0" smtClean="0"/>
              <a:t>       house  </a:t>
            </a:r>
          </a:p>
          <a:p>
            <a:pPr eaLnBrk="1" hangingPunct="1">
              <a:defRPr/>
            </a:pPr>
            <a:r>
              <a:rPr lang="en-US" dirty="0" smtClean="0">
                <a:latin typeface="Greekth" pitchFamily="18" charset="0"/>
              </a:rPr>
              <a:t>o[</a:t>
            </a:r>
            <a:r>
              <a:rPr lang="en-US" dirty="0" err="1" smtClean="0">
                <a:latin typeface="Greekth" pitchFamily="18" charset="0"/>
              </a:rPr>
              <a:t>ra</a:t>
            </a:r>
            <a:r>
              <a:rPr lang="en-US" dirty="0" smtClean="0">
                <a:latin typeface="Greekth" pitchFamily="18" charset="0"/>
              </a:rPr>
              <a:t>&lt;w  </a:t>
            </a:r>
          </a:p>
          <a:p>
            <a:pPr eaLnBrk="1" hangingPunct="1">
              <a:defRPr/>
            </a:pPr>
            <a:r>
              <a:rPr lang="en-US" b="1" dirty="0" smtClean="0"/>
              <a:t>       I see  </a:t>
            </a:r>
          </a:p>
          <a:p>
            <a:pPr eaLnBrk="1" hangingPunct="1">
              <a:defRPr/>
            </a:pPr>
            <a:r>
              <a:rPr lang="en-US" dirty="0" err="1" smtClean="0">
                <a:latin typeface="Greekth" pitchFamily="18" charset="0"/>
              </a:rPr>
              <a:t>peripate</a:t>
            </a:r>
            <a:r>
              <a:rPr lang="en-US" dirty="0" smtClean="0">
                <a:latin typeface="Greekth" pitchFamily="18" charset="0"/>
              </a:rPr>
              <a:t>&lt;w  </a:t>
            </a:r>
          </a:p>
          <a:p>
            <a:pPr eaLnBrk="1" hangingPunct="1">
              <a:defRPr/>
            </a:pPr>
            <a:r>
              <a:rPr lang="en-US" b="1" dirty="0" smtClean="0"/>
              <a:t>       I walk </a:t>
            </a:r>
            <a:r>
              <a:rPr lang="en-US" dirty="0" smtClean="0"/>
              <a:t> </a:t>
            </a:r>
          </a:p>
          <a:p>
            <a:pPr eaLnBrk="1" hangingPunct="1">
              <a:defRPr/>
            </a:pPr>
            <a:r>
              <a:rPr lang="en-US" dirty="0" err="1" smtClean="0">
                <a:latin typeface="Greekth" pitchFamily="18" charset="0"/>
              </a:rPr>
              <a:t>pw?j</a:t>
            </a:r>
            <a:r>
              <a:rPr lang="en-US" dirty="0" smtClean="0">
                <a:latin typeface="Greekth" pitchFamily="18" charset="0"/>
              </a:rPr>
              <a:t>   </a:t>
            </a:r>
          </a:p>
          <a:p>
            <a:pPr eaLnBrk="1" hangingPunct="1">
              <a:defRPr/>
            </a:pPr>
            <a:r>
              <a:rPr lang="en-US" b="1" dirty="0" smtClean="0"/>
              <a:t>       how?  </a:t>
            </a:r>
          </a:p>
          <a:p>
            <a:pPr eaLnBrk="1" hangingPunct="1">
              <a:defRPr/>
            </a:pPr>
            <a:r>
              <a:rPr lang="en-US" dirty="0" err="1" smtClean="0">
                <a:latin typeface="Greekth" pitchFamily="18" charset="0"/>
              </a:rPr>
              <a:t>fobe</a:t>
            </a:r>
            <a:r>
              <a:rPr lang="en-US" dirty="0" smtClean="0">
                <a:latin typeface="Greekth" pitchFamily="18" charset="0"/>
              </a:rPr>
              <a:t>&lt;</a:t>
            </a:r>
            <a:r>
              <a:rPr lang="en-US" dirty="0" err="1" smtClean="0">
                <a:latin typeface="Greekth" pitchFamily="18" charset="0"/>
              </a:rPr>
              <a:t>omai</a:t>
            </a:r>
            <a:r>
              <a:rPr lang="en-US" dirty="0" smtClean="0">
                <a:latin typeface="Greekth" pitchFamily="18" charset="0"/>
              </a:rPr>
              <a:t>  </a:t>
            </a:r>
          </a:p>
          <a:p>
            <a:pPr eaLnBrk="1" hangingPunct="1">
              <a:defRPr/>
            </a:pPr>
            <a:r>
              <a:rPr lang="en-US" b="1" dirty="0" smtClean="0"/>
              <a:t>       I fear </a:t>
            </a:r>
            <a:r>
              <a:rPr lang="en-US" dirty="0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654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Future Middle Paradigm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eaLnBrk="1" hangingPunct="1"/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λύσομαι   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              	          -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όμεθα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ῃ </a:t>
            </a:r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	  -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εσθε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εται</a:t>
            </a:r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		  -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ονται</a:t>
            </a: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400" b="1" dirty="0" smtClean="0">
                <a:latin typeface="Times New Roman" pitchFamily="18" charset="0"/>
              </a:rPr>
              <a:t>I will loose (for myself)                 We will loose (for ourselves)</a:t>
            </a:r>
            <a:r>
              <a:rPr lang="en-US" altLang="en-US" dirty="0" smtClean="0">
                <a:latin typeface="Greekth" pitchFamily="18" charset="0"/>
              </a:rPr>
              <a:t> …</a:t>
            </a:r>
            <a:br>
              <a:rPr lang="en-US" altLang="en-US" dirty="0" smtClean="0">
                <a:latin typeface="Greekth" pitchFamily="18" charset="0"/>
              </a:rPr>
            </a:br>
            <a:r>
              <a:rPr lang="en-US" altLang="en-US" sz="2400" b="1" dirty="0" smtClean="0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453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6324600" cy="762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Chapter 19 Vocabulary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ἀκολουθέω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I follow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ἐνώπιον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before</a:t>
            </a:r>
            <a:r>
              <a:rPr lang="en-US" dirty="0" smtClean="0">
                <a:latin typeface="+mj-lt"/>
              </a:rPr>
              <a:t>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θάλασσα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ης</a:t>
            </a:r>
            <a:r>
              <a:rPr lang="en-US" dirty="0" smtClean="0">
                <a:latin typeface="+mj-lt"/>
              </a:rPr>
              <a:t>, </a:t>
            </a:r>
            <a:r>
              <a:rPr lang="el-GR" dirty="0" smtClean="0">
                <a:latin typeface="+mj-lt"/>
              </a:rPr>
              <a:t>ἡ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sea,  lake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κάθημαι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I sit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καιρός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οῦ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ὁ 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time </a:t>
            </a:r>
          </a:p>
        </p:txBody>
      </p:sp>
    </p:spTree>
    <p:extLst>
      <p:ext uri="{BB962C8B-B14F-4D97-AF65-F5344CB8AC3E}">
        <p14:creationId xmlns:p14="http://schemas.microsoft.com/office/powerpoint/2010/main" val="339762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6096000" cy="8382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Chapter 19 Vocabulary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οὔτε  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and not, nor, neither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πίπτω  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I fall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πούς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ποδός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ὁ 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foot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προσέρχομαι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I come/go to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προσεύχομαι  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I pray </a:t>
            </a:r>
          </a:p>
        </p:txBody>
      </p:sp>
    </p:spTree>
    <p:extLst>
      <p:ext uri="{BB962C8B-B14F-4D97-AF65-F5344CB8AC3E}">
        <p14:creationId xmlns:p14="http://schemas.microsoft.com/office/powerpoint/2010/main" val="176638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579438"/>
          </a:xfrm>
        </p:spPr>
        <p:txBody>
          <a:bodyPr/>
          <a:lstStyle/>
          <a:p>
            <a:pPr eaLnBrk="1" hangingPunct="1"/>
            <a:r>
              <a:rPr lang="en-US" sz="3200" b="1" smtClean="0">
                <a:latin typeface="Times" pitchFamily="18" charset="0"/>
              </a:rPr>
              <a:t>Demonstrative and Relative Pronouns Summary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4582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ἐκεῖνος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ἐκείνη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ἐκεῖνο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= that</a:t>
            </a:r>
          </a:p>
          <a:p>
            <a:pPr eaLnBrk="1" hangingPunct="1">
              <a:defRPr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οὗτος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αὕτη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τοῦτο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τούτου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ταύτης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τούτου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this</a:t>
            </a:r>
          </a:p>
          <a:p>
            <a:pPr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ἥ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= Relative (who, which)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οὗ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ἧς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οὗ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823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27157"/>
            <a:ext cx="7772400" cy="707886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Imperfect Active Paradigm of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λύω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46275"/>
            <a:ext cx="8256588" cy="49117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ἐλυον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was loosing, …</a:t>
            </a:r>
          </a:p>
        </p:txBody>
      </p:sp>
    </p:spTree>
    <p:extLst>
      <p:ext uri="{BB962C8B-B14F-4D97-AF65-F5344CB8AC3E}">
        <p14:creationId xmlns:p14="http://schemas.microsoft.com/office/powerpoint/2010/main" val="284120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39179"/>
            <a:ext cx="8305800" cy="769441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Imperfect Middle/Passive (IM/PI)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256588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ἐλυόμην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ετο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ομεθα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εσθε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οντο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being loosed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31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Second Aorist Active Chant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772400" cy="4038600"/>
          </a:xfrm>
        </p:spPr>
        <p:txBody>
          <a:bodyPr/>
          <a:lstStyle/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ἔλαβον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τε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89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Second Aorist Middle Chant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458200" cy="4114800"/>
          </a:xfrm>
        </p:spPr>
        <p:txBody>
          <a:bodyPr/>
          <a:lstStyle/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ἐγενόμην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ετο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ομεθα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εσθε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οντο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57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96380"/>
            <a:ext cx="7772400" cy="769441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Rapping the Lord’s Prayer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Πάτερ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ἡμῶν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ἐν        τοῖς  οὐρανοῖς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father         our    </a:t>
            </a:r>
            <a:r>
              <a:rPr lang="el-GR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one</a:t>
            </a:r>
            <a:r>
              <a:rPr lang="el-GR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                  heaven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ἁγιασθήτω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τὸ  ὄνομά    σου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 holy                   name        your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ἐλθέτω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βασιλεία    σου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 come            kingdom        your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γενηθήτω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τὸ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θέλημά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σου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let be                            will           your </a:t>
            </a:r>
          </a:p>
        </p:txBody>
      </p:sp>
    </p:spTree>
    <p:extLst>
      <p:ext uri="{BB962C8B-B14F-4D97-AF65-F5344CB8AC3E}">
        <p14:creationId xmlns:p14="http://schemas.microsoft.com/office/powerpoint/2010/main" val="413115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27157"/>
            <a:ext cx="7772400" cy="707886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Aorist Stem Changes -- 8 to know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ἔρχομαι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==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ἦλθον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(I came, went)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βλέπω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==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εἶδον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(I saw)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λέγω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==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εἶπον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(I said)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γίνομαι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==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ἐγενόμην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(I became)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γινώσκω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==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ἔγνων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(I knew)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ἔχω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==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ἔσχον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( I had)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λαμβάνω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==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ἔλαβον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(I took)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εὑρίσκω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==  </a:t>
            </a:r>
            <a:r>
              <a:rPr lang="el-GR" altLang="en-US" dirty="0" smtClean="0">
                <a:latin typeface="Times New Roman" pitchFamily="18" charset="0"/>
                <a:cs typeface="Times New Roman" pitchFamily="18" charset="0"/>
              </a:rPr>
              <a:t>εὗρον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(I found)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en-US" altLang="en-US" b="1" dirty="0" smtClean="0"/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1543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3050"/>
            <a:ext cx="7772400" cy="64135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latin typeface="Times New Roman" pitchFamily="18" charset="0"/>
              </a:rPr>
              <a:t>1st Aorist Active Paradigm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anose="02020603050405020304" pitchFamily="18" charset="0"/>
              </a:rPr>
              <a:t>Learn: </a:t>
            </a:r>
            <a:r>
              <a:rPr lang="el-GR" sz="24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l-GR" sz="4000" dirty="0" smtClean="0">
                <a:latin typeface="Times New Roman" pitchFamily="18" charset="0"/>
                <a:cs typeface="Times New Roman" panose="02020603050405020304" pitchFamily="18" charset="0"/>
              </a:rPr>
              <a:t>ἔλυσα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I loosed…  </a:t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--,  </a:t>
            </a:r>
            <a:r>
              <a:rPr lang="el-G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ς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</a:t>
            </a:r>
            <a:r>
              <a:rPr lang="el-G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el-G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τε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el-G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84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7772400" cy="64135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latin typeface="Times New Roman" pitchFamily="18" charset="0"/>
              </a:rPr>
              <a:t>1st Aorist Middle Paradigm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5344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anose="02020603050405020304" pitchFamily="18" charset="0"/>
              </a:rPr>
              <a:t>Learn:</a:t>
            </a:r>
            <a:r>
              <a:rPr lang="en-US" sz="2400" b="1" dirty="0" smtClean="0">
                <a:latin typeface="Times New Roman" pitchFamily="18" charset="0"/>
                <a:cs typeface="Times New Roman" panose="02020603050405020304" pitchFamily="18" charset="0"/>
              </a:rPr>
              <a:t>  </a:t>
            </a:r>
            <a:r>
              <a:rPr lang="el-GR" sz="4000" dirty="0" smtClean="0">
                <a:latin typeface="Times New Roman" pitchFamily="18" charset="0"/>
                <a:cs typeface="Times New Roman" panose="02020603050405020304" pitchFamily="18" charset="0"/>
              </a:rPr>
              <a:t>ἐλυσάμην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I loosed for myself</a:t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</a:t>
            </a:r>
            <a:r>
              <a:rPr lang="el-G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ατο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-</a:t>
            </a:r>
            <a:r>
              <a:rPr lang="el-G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αμεθα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ασθε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αντο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09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382000" cy="838200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>Chanting the PA and PM/P Participle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88392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Present  Active:  </a:t>
            </a:r>
            <a:r>
              <a:rPr lang="en-US" b="1" dirty="0" err="1" smtClean="0">
                <a:latin typeface="+mj-lt"/>
              </a:rPr>
              <a:t>ptc</a:t>
            </a:r>
            <a:r>
              <a:rPr lang="en-US" b="1" dirty="0" smtClean="0">
                <a:latin typeface="+mj-lt"/>
              </a:rPr>
              <a:t> = participle </a:t>
            </a:r>
          </a:p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Nom</a:t>
            </a:r>
            <a:r>
              <a:rPr lang="en-US" dirty="0" smtClean="0">
                <a:latin typeface="+mj-lt"/>
              </a:rPr>
              <a:t>.       </a:t>
            </a:r>
            <a:r>
              <a:rPr lang="el-GR" dirty="0" smtClean="0">
                <a:latin typeface="+mj-lt"/>
              </a:rPr>
              <a:t>λύων  </a:t>
            </a:r>
            <a:r>
              <a:rPr lang="en-US" dirty="0" smtClean="0">
                <a:latin typeface="+mj-lt"/>
              </a:rPr>
              <a:t>          </a:t>
            </a:r>
            <a:r>
              <a:rPr lang="el-GR" dirty="0" smtClean="0">
                <a:latin typeface="+mj-lt"/>
              </a:rPr>
              <a:t>λύουσα  </a:t>
            </a:r>
            <a:r>
              <a:rPr lang="en-US" dirty="0" smtClean="0">
                <a:latin typeface="+mj-lt"/>
              </a:rPr>
              <a:t>       </a:t>
            </a:r>
            <a:r>
              <a:rPr lang="el-GR" dirty="0" smtClean="0">
                <a:latin typeface="+mj-lt"/>
              </a:rPr>
              <a:t>λῦον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b="1" dirty="0" smtClean="0">
                <a:latin typeface="+mj-lt"/>
              </a:rPr>
              <a:t>Gen</a:t>
            </a:r>
            <a:r>
              <a:rPr lang="en-US" dirty="0" smtClean="0">
                <a:latin typeface="+mj-lt"/>
              </a:rPr>
              <a:t>.        </a:t>
            </a:r>
            <a:r>
              <a:rPr lang="el-GR" dirty="0" smtClean="0">
                <a:latin typeface="+mj-lt"/>
              </a:rPr>
              <a:t>λύοντος   </a:t>
            </a: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λύουσης </a:t>
            </a:r>
            <a:r>
              <a:rPr lang="en-US" dirty="0" smtClean="0">
                <a:latin typeface="+mj-lt"/>
              </a:rPr>
              <a:t>      </a:t>
            </a:r>
            <a:r>
              <a:rPr lang="el-GR" dirty="0" smtClean="0">
                <a:latin typeface="+mj-lt"/>
              </a:rPr>
              <a:t>λύοντος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Present  Middle/Passive</a:t>
            </a:r>
          </a:p>
          <a:p>
            <a:pPr eaLnBrk="1" hangingPunct="1">
              <a:defRPr/>
            </a:pPr>
            <a:r>
              <a:rPr lang="en-US" b="1" dirty="0" smtClean="0">
                <a:latin typeface="+mj-lt"/>
              </a:rPr>
              <a:t>Nom</a:t>
            </a:r>
            <a:r>
              <a:rPr lang="en-US" dirty="0" smtClean="0">
                <a:latin typeface="+mj-lt"/>
              </a:rPr>
              <a:t>.       </a:t>
            </a:r>
            <a:r>
              <a:rPr lang="el-GR" dirty="0" smtClean="0">
                <a:latin typeface="+mj-lt"/>
              </a:rPr>
              <a:t>λυόμενος</a:t>
            </a:r>
            <a:r>
              <a:rPr lang="en-US" dirty="0" smtClean="0">
                <a:latin typeface="+mj-lt"/>
              </a:rPr>
              <a:t>    </a:t>
            </a:r>
            <a:r>
              <a:rPr lang="el-GR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λυομένη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λυόμενον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b="1" dirty="0" smtClean="0">
                <a:latin typeface="+mj-lt"/>
              </a:rPr>
              <a:t>Gen</a:t>
            </a:r>
            <a:r>
              <a:rPr lang="en-US" dirty="0" smtClean="0">
                <a:latin typeface="+mj-lt"/>
              </a:rPr>
              <a:t>.        </a:t>
            </a:r>
            <a:r>
              <a:rPr lang="el-GR" dirty="0" smtClean="0">
                <a:latin typeface="+mj-lt"/>
              </a:rPr>
              <a:t>λυομένου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λυομένης</a:t>
            </a:r>
            <a:r>
              <a:rPr lang="en-US" dirty="0" smtClean="0">
                <a:latin typeface="+mj-lt"/>
              </a:rPr>
              <a:t>  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λυομένου</a:t>
            </a:r>
            <a:endParaRPr lang="en-US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858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876300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Introduction:  Aorist Ptc.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Present Participles = continuous action</a:t>
            </a:r>
          </a:p>
          <a:p>
            <a:pPr eaLnBrk="1" hangingPunct="1">
              <a:defRPr/>
            </a:pPr>
            <a:r>
              <a:rPr lang="en-US" b="1" smtClean="0"/>
              <a:t>Aorist Participles = complete/wholistic action</a:t>
            </a:r>
          </a:p>
          <a:p>
            <a:pPr eaLnBrk="1" hangingPunct="1">
              <a:defRPr/>
            </a:pPr>
            <a:r>
              <a:rPr lang="en-US" b="1" smtClean="0"/>
              <a:t>Aorist means it just states that the action took place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7010400" cy="914400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>3 Usages of the Participle: AAS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1371600"/>
            <a:ext cx="7772400" cy="4911725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FF00"/>
                </a:solidFill>
              </a:rPr>
              <a:t>Adjective:</a:t>
            </a:r>
            <a:r>
              <a:rPr lang="en-US" b="1" smtClean="0"/>
              <a:t>  modifies a noun "The woman </a:t>
            </a:r>
            <a:r>
              <a:rPr lang="en-US" b="1" u="sng" smtClean="0"/>
              <a:t>who sat</a:t>
            </a:r>
            <a:r>
              <a:rPr lang="en-US" b="1" smtClean="0"/>
              <a:t> on the right“  </a:t>
            </a:r>
          </a:p>
          <a:p>
            <a:pPr lvl="1" eaLnBrk="1" hangingPunct="1">
              <a:defRPr/>
            </a:pPr>
            <a:r>
              <a:rPr lang="en-US" b="1" smtClean="0"/>
              <a:t>Note the use of a past tense verb rather than an –ing verb  “the boy </a:t>
            </a:r>
            <a:r>
              <a:rPr lang="en-US" b="1" u="sng" smtClean="0"/>
              <a:t>who came</a:t>
            </a:r>
            <a:r>
              <a:rPr lang="en-US" b="1" smtClean="0"/>
              <a:t>, was the first choice”</a:t>
            </a:r>
          </a:p>
          <a:p>
            <a:pPr eaLnBrk="1" hangingPunct="1">
              <a:defRPr/>
            </a:pPr>
            <a:r>
              <a:rPr lang="en-US" b="1" smtClean="0">
                <a:solidFill>
                  <a:srgbClr val="FFFF00"/>
                </a:solidFill>
              </a:rPr>
              <a:t>Adverb:</a:t>
            </a:r>
            <a:r>
              <a:rPr lang="en-US" b="1" smtClean="0"/>
              <a:t>  "</a:t>
            </a:r>
            <a:r>
              <a:rPr lang="en-US" b="1" u="sng" smtClean="0"/>
              <a:t>After running up the hill</a:t>
            </a:r>
            <a:r>
              <a:rPr lang="en-US" b="1" smtClean="0"/>
              <a:t>, she sat"</a:t>
            </a:r>
          </a:p>
          <a:p>
            <a:pPr eaLnBrk="1" hangingPunct="1">
              <a:defRPr/>
            </a:pPr>
            <a:r>
              <a:rPr lang="en-US" b="1" smtClean="0">
                <a:solidFill>
                  <a:srgbClr val="FFFF00"/>
                </a:solidFill>
              </a:rPr>
              <a:t>Substantive:</a:t>
            </a:r>
            <a:r>
              <a:rPr lang="en-US" b="1" smtClean="0"/>
              <a:t>  "The </a:t>
            </a:r>
            <a:r>
              <a:rPr lang="en-US" b="1" u="sng" smtClean="0"/>
              <a:t>one who sat</a:t>
            </a:r>
            <a:r>
              <a:rPr lang="en-US" b="1" smtClean="0"/>
              <a:t> there was"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bldLvl="4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876300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Participles and time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Aorist participles time is relative to the main verb.  The action of the aorist participle takes place prior/before the action of the main verb.   "After speaking, he went his way."</a:t>
            </a:r>
          </a:p>
          <a:p>
            <a:pPr eaLnBrk="1" hangingPunct="1">
              <a:defRPr/>
            </a:pPr>
            <a:r>
              <a:rPr lang="en-US" b="1" smtClean="0"/>
              <a:t>Aorist may also describe attendant circumstances.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Adverbial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6002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Cause: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εἰδότες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(</a:t>
            </a:r>
            <a:r>
              <a:rPr lang="en-US" dirty="0" err="1" smtClean="0">
                <a:latin typeface="+mj-lt"/>
              </a:rPr>
              <a:t>ptc</a:t>
            </a:r>
            <a:r>
              <a:rPr lang="en-US" dirty="0" smtClean="0">
                <a:latin typeface="+mj-lt"/>
              </a:rPr>
              <a:t>) </a:t>
            </a:r>
            <a:r>
              <a:rPr lang="el-GR" dirty="0" smtClean="0">
                <a:latin typeface="+mj-lt"/>
              </a:rPr>
              <a:t>ὅτι  ὁ  ἐτείρας τὸν κύριον  Ἰησοῦν</a:t>
            </a:r>
            <a:r>
              <a:rPr lang="en-US" dirty="0" smtClean="0">
                <a:latin typeface="+mj-lt"/>
              </a:rPr>
              <a:t> 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Knowing (because we know?) that the one who raised up the Lord Jesus (2 </a:t>
            </a:r>
            <a:r>
              <a:rPr lang="en-US" dirty="0" err="1" smtClean="0">
                <a:latin typeface="+mj-lt"/>
              </a:rPr>
              <a:t>Cor</a:t>
            </a:r>
            <a:r>
              <a:rPr lang="en-US" dirty="0" smtClean="0">
                <a:latin typeface="+mj-lt"/>
              </a:rPr>
              <a:t> 4:14)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Instrumental: </a:t>
            </a:r>
            <a:br>
              <a:rPr lang="en-US" dirty="0" smtClean="0">
                <a:latin typeface="+mj-lt"/>
              </a:rPr>
            </a:br>
            <a:r>
              <a:rPr lang="el-GR" dirty="0" smtClean="0">
                <a:latin typeface="+mj-lt"/>
              </a:rPr>
              <a:t>ἀλλὰ  ἑαυτὸν  ἐκένωσεν  μορφὴν δούλου λαβών 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He emptied himself by taking the form of a servant etc. (Stevens, 318)</a:t>
            </a:r>
            <a:endParaRPr lang="en-US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876300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Participle Voice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smtClean="0">
                <a:solidFill>
                  <a:srgbClr val="FFFF00"/>
                </a:solidFill>
              </a:rPr>
              <a:t>Active</a:t>
            </a:r>
            <a:r>
              <a:rPr lang="en-US" b="1" smtClean="0"/>
              <a:t>:  word the participle modifies does the action -- The man </a:t>
            </a:r>
            <a:r>
              <a:rPr lang="en-US" b="1" u="sng" smtClean="0"/>
              <a:t>who ran</a:t>
            </a:r>
            <a:r>
              <a:rPr lang="en-US" b="1" smtClean="0"/>
              <a:t> to the store was the first to come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smtClean="0">
                <a:solidFill>
                  <a:srgbClr val="FFFF00"/>
                </a:solidFill>
              </a:rPr>
              <a:t>Middle</a:t>
            </a:r>
            <a:r>
              <a:rPr lang="en-US" b="1" smtClean="0"/>
              <a:t>:  self-interest -- </a:t>
            </a:r>
            <a:r>
              <a:rPr lang="en-US" b="1" u="sng" smtClean="0"/>
              <a:t>After freeing himself,</a:t>
            </a:r>
            <a:r>
              <a:rPr lang="en-US" b="1" smtClean="0"/>
              <a:t> he ran to the store.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smtClean="0">
                <a:solidFill>
                  <a:srgbClr val="FFFF00"/>
                </a:solidFill>
              </a:rPr>
              <a:t>Passive</a:t>
            </a:r>
            <a:r>
              <a:rPr lang="en-US" b="1" smtClean="0"/>
              <a:t>:  Receives the action of the participle -- The boy </a:t>
            </a:r>
            <a:r>
              <a:rPr lang="en-US" b="1" u="sng" smtClean="0"/>
              <a:t>who was stung</a:t>
            </a:r>
            <a:r>
              <a:rPr lang="en-US" b="1" smtClean="0"/>
              <a:t> by the bees ran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First Aorist Active Participle Formation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09800"/>
            <a:ext cx="88392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Masculine/Neuter (participles NO AUGMENT)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Stem    Aor.     </a:t>
            </a:r>
            <a:r>
              <a:rPr lang="en-US" dirty="0" err="1" smtClean="0">
                <a:latin typeface="+mj-lt"/>
              </a:rPr>
              <a:t>Ptc</a:t>
            </a:r>
            <a:r>
              <a:rPr lang="en-US" dirty="0" smtClean="0">
                <a:latin typeface="+mj-lt"/>
              </a:rPr>
              <a:t>    + 3rd Decl.</a:t>
            </a:r>
            <a:br>
              <a:rPr lang="en-US" dirty="0" smtClean="0">
                <a:latin typeface="+mj-lt"/>
              </a:rPr>
            </a:br>
            <a:r>
              <a:rPr lang="el-GR" dirty="0" smtClean="0">
                <a:latin typeface="+mj-lt"/>
              </a:rPr>
              <a:t>λυ</a:t>
            </a:r>
            <a:r>
              <a:rPr lang="en-US" dirty="0" smtClean="0">
                <a:latin typeface="+mj-lt"/>
              </a:rPr>
              <a:t>    </a:t>
            </a:r>
            <a:r>
              <a:rPr lang="en-US" dirty="0" smtClean="0">
                <a:latin typeface="+mj-lt"/>
              </a:rPr>
              <a:t>+    </a:t>
            </a:r>
            <a:r>
              <a:rPr lang="el-GR" dirty="0" smtClean="0">
                <a:latin typeface="+mj-lt"/>
              </a:rPr>
              <a:t>σα </a:t>
            </a:r>
            <a:r>
              <a:rPr lang="en-US" dirty="0" smtClean="0">
                <a:latin typeface="+mj-lt"/>
              </a:rPr>
              <a:t>   </a:t>
            </a:r>
            <a:r>
              <a:rPr lang="en-US" dirty="0" smtClean="0">
                <a:latin typeface="+mj-lt"/>
              </a:rPr>
              <a:t>+  </a:t>
            </a:r>
            <a:r>
              <a:rPr lang="el-GR" dirty="0" smtClean="0">
                <a:latin typeface="+mj-lt"/>
              </a:rPr>
              <a:t>ντ</a:t>
            </a:r>
            <a:r>
              <a:rPr lang="en-US" dirty="0" smtClean="0">
                <a:latin typeface="+mj-lt"/>
              </a:rPr>
              <a:t>    </a:t>
            </a:r>
            <a:r>
              <a:rPr lang="en-US" dirty="0" smtClean="0">
                <a:latin typeface="+mj-lt"/>
              </a:rPr>
              <a:t>+ </a:t>
            </a:r>
            <a:r>
              <a:rPr lang="el-GR" dirty="0" smtClean="0">
                <a:latin typeface="+mj-lt"/>
              </a:rPr>
              <a:t>ος</a:t>
            </a:r>
            <a:r>
              <a:rPr lang="en-US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=  </a:t>
            </a:r>
            <a:r>
              <a:rPr lang="el-GR" dirty="0" smtClean="0">
                <a:latin typeface="+mj-lt"/>
              </a:rPr>
              <a:t>λύσαντος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Feminine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Stem    </a:t>
            </a:r>
            <a:r>
              <a:rPr lang="en-US" dirty="0" err="1" smtClean="0">
                <a:latin typeface="+mj-lt"/>
              </a:rPr>
              <a:t>Aor</a:t>
            </a:r>
            <a:r>
              <a:rPr lang="en-US" dirty="0" smtClean="0">
                <a:latin typeface="+mj-lt"/>
              </a:rPr>
              <a:t>     </a:t>
            </a:r>
            <a:r>
              <a:rPr lang="en-US" dirty="0" err="1" smtClean="0">
                <a:latin typeface="+mj-lt"/>
              </a:rPr>
              <a:t>Ptc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σ</a:t>
            </a:r>
            <a:r>
              <a:rPr lang="en-US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+ 1st </a:t>
            </a:r>
            <a:r>
              <a:rPr lang="en-US" dirty="0" err="1" smtClean="0">
                <a:latin typeface="+mj-lt"/>
              </a:rPr>
              <a:t>Decl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l-GR" dirty="0" smtClean="0">
                <a:latin typeface="+mj-lt"/>
              </a:rPr>
              <a:t>λυ</a:t>
            </a:r>
            <a:r>
              <a:rPr lang="en-US" dirty="0" smtClean="0">
                <a:latin typeface="+mj-lt"/>
              </a:rPr>
              <a:t>    </a:t>
            </a:r>
            <a:r>
              <a:rPr lang="en-US" dirty="0" smtClean="0">
                <a:latin typeface="+mj-lt"/>
              </a:rPr>
              <a:t>+  </a:t>
            </a:r>
            <a:r>
              <a:rPr lang="el-GR" dirty="0" smtClean="0">
                <a:latin typeface="+mj-lt"/>
              </a:rPr>
              <a:t>σα  </a:t>
            </a:r>
            <a:r>
              <a:rPr lang="en-US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+    </a:t>
            </a:r>
            <a:r>
              <a:rPr lang="el-GR" dirty="0" smtClean="0">
                <a:latin typeface="+mj-lt"/>
              </a:rPr>
              <a:t>σ</a:t>
            </a:r>
            <a:r>
              <a:rPr lang="en-US" dirty="0" smtClean="0">
                <a:latin typeface="+mj-lt"/>
              </a:rPr>
              <a:t>      </a:t>
            </a:r>
            <a:r>
              <a:rPr lang="en-US" dirty="0" smtClean="0">
                <a:latin typeface="+mj-lt"/>
              </a:rPr>
              <a:t>+    </a:t>
            </a:r>
            <a:r>
              <a:rPr lang="el-GR" dirty="0" smtClean="0">
                <a:latin typeface="+mj-lt"/>
              </a:rPr>
              <a:t>ης</a:t>
            </a:r>
            <a:r>
              <a:rPr lang="en-US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=   </a:t>
            </a:r>
            <a:r>
              <a:rPr lang="el-GR" dirty="0" smtClean="0">
                <a:latin typeface="+mj-lt"/>
              </a:rPr>
              <a:t>λυσάσης</a:t>
            </a:r>
            <a:r>
              <a:rPr lang="en-US" dirty="0" smtClean="0">
                <a:latin typeface="+mj-lt"/>
              </a:rPr>
              <a:t> </a:t>
            </a:r>
            <a:endParaRPr lang="en-US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73138"/>
            <a:ext cx="7772400" cy="6413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4000" b="1" smtClean="0">
                <a:latin typeface="Times New Roman" pitchFamily="18" charset="0"/>
              </a:rPr>
              <a:t>Rapping the Lord’s Prayer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ὡς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ἐν    οὐρανῷ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καὶ   ἐπὶ   γῆς·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b="1" dirty="0" smtClean="0">
                <a:latin typeface="Times New Roman" pitchFamily="18" charset="0"/>
                <a:cs typeface="Times New Roman" panose="02020603050405020304" pitchFamily="18" charset="0"/>
              </a:rPr>
              <a:t>as       in            heaven          also      on       earth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τὸν     ἄρτον      ἥμῶν    τὸν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b="1" dirty="0" smtClean="0">
                <a:latin typeface="Times New Roman" pitchFamily="18" charset="0"/>
                <a:cs typeface="Times New Roman" panose="02020603050405020304" pitchFamily="18" charset="0"/>
              </a:rPr>
              <a:t> the       bread            our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ἐπιούσιον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δὸς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ἡμῖν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σήμερον·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 smtClean="0">
                <a:latin typeface="Times New Roman" pitchFamily="18" charset="0"/>
                <a:cs typeface="Times New Roman" panose="02020603050405020304" pitchFamily="18" charset="0"/>
              </a:rPr>
              <a:t>  daily               give        us               today</a:t>
            </a:r>
          </a:p>
        </p:txBody>
      </p:sp>
    </p:spTree>
    <p:extLst>
      <p:ext uri="{BB962C8B-B14F-4D97-AF65-F5344CB8AC3E}">
        <p14:creationId xmlns:p14="http://schemas.microsoft.com/office/powerpoint/2010/main" val="23530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6019800" cy="6096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First Aorist Active Ptc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4582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                   3                1                     3 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Singular </a:t>
            </a:r>
            <a:r>
              <a:rPr lang="en-US" dirty="0" err="1" smtClean="0">
                <a:latin typeface="+mj-lt"/>
              </a:rPr>
              <a:t>Masc</a:t>
            </a:r>
            <a:r>
              <a:rPr lang="en-US" dirty="0" smtClean="0">
                <a:latin typeface="+mj-lt"/>
              </a:rPr>
              <a:t>             Fem              </a:t>
            </a:r>
            <a:r>
              <a:rPr lang="en-US" dirty="0" err="1" smtClean="0">
                <a:latin typeface="+mj-lt"/>
              </a:rPr>
              <a:t>Neut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Nom.      </a:t>
            </a:r>
            <a:r>
              <a:rPr lang="el-GR" dirty="0" smtClean="0">
                <a:latin typeface="+mj-lt"/>
              </a:rPr>
              <a:t>λύσας</a:t>
            </a: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    </a:t>
            </a:r>
            <a:r>
              <a:rPr lang="el-GR" dirty="0" smtClean="0">
                <a:latin typeface="+mj-lt"/>
              </a:rPr>
              <a:t>λύσασα  </a:t>
            </a:r>
            <a:r>
              <a:rPr lang="en-US" dirty="0" smtClean="0">
                <a:latin typeface="+mj-lt"/>
              </a:rPr>
              <a:t>      </a:t>
            </a:r>
            <a:r>
              <a:rPr lang="el-GR" dirty="0" smtClean="0">
                <a:latin typeface="+mj-lt"/>
              </a:rPr>
              <a:t>λῦσαν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Gen.       </a:t>
            </a:r>
            <a:r>
              <a:rPr lang="el-GR" dirty="0" smtClean="0">
                <a:latin typeface="+mj-lt"/>
              </a:rPr>
              <a:t>λύσαντος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λύσασης 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   λύσαντος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Dat.        </a:t>
            </a:r>
            <a:r>
              <a:rPr lang="el-GR" dirty="0" smtClean="0">
                <a:latin typeface="+mj-lt"/>
              </a:rPr>
              <a:t>λύσαντι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λυσάσῃ    </a:t>
            </a:r>
            <a:r>
              <a:rPr lang="en-US" dirty="0" smtClean="0">
                <a:latin typeface="+mj-lt"/>
              </a:rPr>
              <a:t>    </a:t>
            </a:r>
            <a:r>
              <a:rPr lang="el-GR" dirty="0" smtClean="0">
                <a:latin typeface="+mj-lt"/>
              </a:rPr>
              <a:t>λύσαντι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Acc.       </a:t>
            </a:r>
            <a:r>
              <a:rPr lang="el-GR" dirty="0" smtClean="0">
                <a:latin typeface="+mj-lt"/>
              </a:rPr>
              <a:t>λύσαντα   </a:t>
            </a: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λύσασαν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λῦσαν</a:t>
            </a:r>
            <a:r>
              <a:rPr lang="en-US" dirty="0" smtClean="0">
                <a:latin typeface="+mj-lt"/>
              </a:rPr>
              <a:t> 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3 uses:  who loosed (Adj.), after loosing (Adv.), one who loosed (Subst.),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First Aorist Active Ptc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6106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                   3                  1                   3 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Plural     </a:t>
            </a:r>
            <a:r>
              <a:rPr lang="en-US" dirty="0" err="1" smtClean="0">
                <a:latin typeface="+mj-lt"/>
              </a:rPr>
              <a:t>Masc</a:t>
            </a:r>
            <a:r>
              <a:rPr lang="en-US" dirty="0" smtClean="0">
                <a:latin typeface="+mj-lt"/>
              </a:rPr>
              <a:t>               Fem              </a:t>
            </a:r>
            <a:r>
              <a:rPr lang="en-US" dirty="0" err="1" smtClean="0">
                <a:latin typeface="+mj-lt"/>
              </a:rPr>
              <a:t>Neut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Nom.      </a:t>
            </a:r>
            <a:r>
              <a:rPr lang="el-GR" dirty="0" smtClean="0">
                <a:latin typeface="+mj-lt"/>
              </a:rPr>
              <a:t>λύσαντες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λύσασαι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   </a:t>
            </a:r>
            <a:r>
              <a:rPr lang="en-US" dirty="0" smtClean="0">
                <a:latin typeface="+mj-lt"/>
              </a:rPr>
              <a:t>    </a:t>
            </a:r>
            <a:r>
              <a:rPr lang="el-GR" dirty="0" smtClean="0">
                <a:latin typeface="+mj-lt"/>
              </a:rPr>
              <a:t>λύσαντα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Gen.       </a:t>
            </a:r>
            <a:r>
              <a:rPr lang="el-GR" dirty="0" smtClean="0">
                <a:latin typeface="+mj-lt"/>
              </a:rPr>
              <a:t>λυσάντων   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λυσανσῶν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λυσάντων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Dat.       </a:t>
            </a:r>
            <a:r>
              <a:rPr lang="el-GR" dirty="0" smtClean="0">
                <a:latin typeface="+mj-lt"/>
              </a:rPr>
              <a:t>λύσασι(ν) </a:t>
            </a:r>
            <a:r>
              <a:rPr lang="en-US" dirty="0" smtClean="0">
                <a:latin typeface="+mj-lt"/>
              </a:rPr>
              <a:t>    </a:t>
            </a:r>
            <a:r>
              <a:rPr lang="el-GR" dirty="0" smtClean="0">
                <a:latin typeface="+mj-lt"/>
              </a:rPr>
              <a:t> λυσάσαις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λύσασι(ν)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Acc.       </a:t>
            </a:r>
            <a:r>
              <a:rPr lang="el-GR" dirty="0" smtClean="0">
                <a:latin typeface="+mj-lt"/>
              </a:rPr>
              <a:t>λύσαντας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λυσάσας   </a:t>
            </a: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λύσαντα</a:t>
            </a:r>
            <a:r>
              <a:rPr lang="en-US" dirty="0" smtClean="0">
                <a:latin typeface="+mj-lt"/>
              </a:rPr>
              <a:t> 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3 uses:  who loosed (Adj.), after loosing (Adv.),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one who loosed (Subst.)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First Aorist Middle Formation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46275"/>
            <a:ext cx="8104188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Masculine/Neuter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Stem    Aor.     </a:t>
            </a:r>
            <a:r>
              <a:rPr lang="en-US" dirty="0" err="1" smtClean="0">
                <a:latin typeface="+mj-lt"/>
              </a:rPr>
              <a:t>Ptc</a:t>
            </a:r>
            <a:r>
              <a:rPr lang="en-US" dirty="0" smtClean="0">
                <a:latin typeface="+mj-lt"/>
              </a:rPr>
              <a:t>    + 2rd Decl.</a:t>
            </a:r>
            <a:br>
              <a:rPr lang="en-US" dirty="0" smtClean="0">
                <a:latin typeface="+mj-lt"/>
              </a:rPr>
            </a:br>
            <a:r>
              <a:rPr lang="el-GR" dirty="0" smtClean="0">
                <a:latin typeface="+mj-lt"/>
              </a:rPr>
              <a:t>λυ</a:t>
            </a:r>
            <a:r>
              <a:rPr lang="en-US" dirty="0" smtClean="0">
                <a:latin typeface="+mj-lt"/>
              </a:rPr>
              <a:t>    </a:t>
            </a:r>
            <a:r>
              <a:rPr lang="en-US" dirty="0" smtClean="0">
                <a:latin typeface="+mj-lt"/>
              </a:rPr>
              <a:t>+    </a:t>
            </a:r>
            <a:r>
              <a:rPr lang="el-GR" dirty="0" smtClean="0">
                <a:latin typeface="+mj-lt"/>
              </a:rPr>
              <a:t>σα</a:t>
            </a:r>
            <a:r>
              <a:rPr lang="en-US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+  </a:t>
            </a:r>
            <a:r>
              <a:rPr lang="el-GR" dirty="0" smtClean="0">
                <a:latin typeface="+mj-lt"/>
              </a:rPr>
              <a:t>μεν</a:t>
            </a:r>
            <a:r>
              <a:rPr lang="en-US" dirty="0" smtClean="0">
                <a:latin typeface="+mj-lt"/>
              </a:rPr>
              <a:t>    </a:t>
            </a:r>
            <a:r>
              <a:rPr lang="en-US" dirty="0" smtClean="0">
                <a:latin typeface="+mj-lt"/>
              </a:rPr>
              <a:t>+ </a:t>
            </a:r>
            <a:r>
              <a:rPr lang="el-GR" dirty="0" smtClean="0">
                <a:latin typeface="+mj-lt"/>
              </a:rPr>
              <a:t>ος</a:t>
            </a:r>
            <a:r>
              <a:rPr lang="en-US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=  </a:t>
            </a:r>
            <a:r>
              <a:rPr lang="el-GR" dirty="0" smtClean="0">
                <a:latin typeface="+mj-lt"/>
              </a:rPr>
              <a:t>λύσαμενος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Feminine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Stem    Aor.     </a:t>
            </a:r>
            <a:r>
              <a:rPr lang="en-US" dirty="0" err="1" smtClean="0">
                <a:latin typeface="+mj-lt"/>
              </a:rPr>
              <a:t>Ptc</a:t>
            </a:r>
            <a:r>
              <a:rPr lang="en-US" dirty="0" smtClean="0">
                <a:latin typeface="+mj-lt"/>
              </a:rPr>
              <a:t>    + 1st Decl.</a:t>
            </a:r>
            <a:br>
              <a:rPr lang="en-US" dirty="0" smtClean="0">
                <a:latin typeface="+mj-lt"/>
              </a:rPr>
            </a:br>
            <a:r>
              <a:rPr lang="el-GR" dirty="0" smtClean="0">
                <a:latin typeface="+mj-lt"/>
              </a:rPr>
              <a:t>λυ</a:t>
            </a:r>
            <a:r>
              <a:rPr lang="en-US" dirty="0" smtClean="0">
                <a:latin typeface="+mj-lt"/>
              </a:rPr>
              <a:t>    </a:t>
            </a:r>
            <a:r>
              <a:rPr lang="en-US" dirty="0" smtClean="0">
                <a:latin typeface="+mj-lt"/>
              </a:rPr>
              <a:t>+    </a:t>
            </a:r>
            <a:r>
              <a:rPr lang="el-GR" dirty="0" smtClean="0">
                <a:latin typeface="+mj-lt"/>
              </a:rPr>
              <a:t>σα</a:t>
            </a:r>
            <a:r>
              <a:rPr lang="en-US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+  </a:t>
            </a:r>
            <a:r>
              <a:rPr lang="el-GR" dirty="0" smtClean="0">
                <a:latin typeface="+mj-lt"/>
              </a:rPr>
              <a:t>μεν</a:t>
            </a:r>
            <a:r>
              <a:rPr lang="en-US" dirty="0" smtClean="0">
                <a:latin typeface="+mj-lt"/>
              </a:rPr>
              <a:t>    </a:t>
            </a:r>
            <a:r>
              <a:rPr lang="en-US" dirty="0" smtClean="0">
                <a:latin typeface="+mj-lt"/>
              </a:rPr>
              <a:t>+ </a:t>
            </a:r>
            <a:r>
              <a:rPr lang="el-GR" dirty="0" smtClean="0">
                <a:latin typeface="+mj-lt"/>
              </a:rPr>
              <a:t>η</a:t>
            </a:r>
            <a:r>
              <a:rPr lang="en-US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=  </a:t>
            </a:r>
            <a:r>
              <a:rPr lang="el-GR" dirty="0" smtClean="0">
                <a:latin typeface="+mj-lt"/>
              </a:rPr>
              <a:t>λυσαμένη</a:t>
            </a:r>
            <a:endParaRPr lang="en-US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First Aorist Middle Ptc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3058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                   2                1                     2 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Singular </a:t>
            </a:r>
            <a:r>
              <a:rPr lang="en-US" dirty="0" err="1" smtClean="0">
                <a:latin typeface="+mj-lt"/>
              </a:rPr>
              <a:t>Masc</a:t>
            </a:r>
            <a:r>
              <a:rPr lang="en-US" dirty="0" smtClean="0">
                <a:latin typeface="+mj-lt"/>
              </a:rPr>
              <a:t>             Fem              </a:t>
            </a:r>
            <a:r>
              <a:rPr lang="en-US" dirty="0" err="1" smtClean="0">
                <a:latin typeface="+mj-lt"/>
              </a:rPr>
              <a:t>Neut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sz="2800" dirty="0" smtClean="0">
                <a:latin typeface="+mj-lt"/>
              </a:rPr>
              <a:t>Nom.      </a:t>
            </a:r>
            <a:r>
              <a:rPr lang="el-GR" sz="2800" dirty="0" smtClean="0">
                <a:latin typeface="+mj-lt"/>
              </a:rPr>
              <a:t>λυσάμενος</a:t>
            </a:r>
            <a:r>
              <a:rPr lang="en-US" sz="2800" dirty="0" smtClean="0">
                <a:latin typeface="+mj-lt"/>
              </a:rPr>
              <a:t>   </a:t>
            </a:r>
            <a:r>
              <a:rPr lang="el-GR" sz="2800" dirty="0" smtClean="0">
                <a:latin typeface="+mj-lt"/>
              </a:rPr>
              <a:t>  λυσαμένη</a:t>
            </a:r>
            <a:r>
              <a:rPr lang="en-US" sz="2800" dirty="0" smtClean="0">
                <a:latin typeface="+mj-lt"/>
              </a:rPr>
              <a:t>  </a:t>
            </a:r>
            <a:r>
              <a:rPr lang="el-GR" sz="2800" dirty="0" smtClean="0">
                <a:latin typeface="+mj-lt"/>
              </a:rPr>
              <a:t>  </a:t>
            </a:r>
            <a:r>
              <a:rPr lang="en-US" sz="2800" dirty="0" smtClean="0">
                <a:latin typeface="+mj-lt"/>
              </a:rPr>
              <a:t>    </a:t>
            </a:r>
            <a:r>
              <a:rPr lang="el-GR" sz="2800" dirty="0" smtClean="0">
                <a:latin typeface="+mj-lt"/>
              </a:rPr>
              <a:t>λυσάμενον</a:t>
            </a:r>
            <a:r>
              <a:rPr lang="en-US" sz="2800" dirty="0" smtClean="0">
                <a:latin typeface="+mj-lt"/>
              </a:rPr>
              <a:t/>
            </a:r>
            <a:br>
              <a:rPr lang="en-US" sz="2800" dirty="0" smtClean="0">
                <a:latin typeface="+mj-lt"/>
              </a:rPr>
            </a:br>
            <a:r>
              <a:rPr lang="en-US" sz="2800" dirty="0" smtClean="0">
                <a:latin typeface="+mj-lt"/>
              </a:rPr>
              <a:t>Gen.       </a:t>
            </a:r>
            <a:r>
              <a:rPr lang="el-GR" sz="2800" dirty="0" smtClean="0">
                <a:latin typeface="+mj-lt"/>
              </a:rPr>
              <a:t>λυσαμένου</a:t>
            </a:r>
            <a:r>
              <a:rPr lang="en-US" sz="2800" dirty="0" smtClean="0">
                <a:latin typeface="+mj-lt"/>
              </a:rPr>
              <a:t>   </a:t>
            </a:r>
            <a:r>
              <a:rPr lang="el-GR" sz="2800" dirty="0" smtClean="0">
                <a:latin typeface="+mj-lt"/>
              </a:rPr>
              <a:t>  λυσαμένης   </a:t>
            </a:r>
            <a:r>
              <a:rPr lang="en-US" sz="2800" dirty="0" smtClean="0">
                <a:latin typeface="+mj-lt"/>
              </a:rPr>
              <a:t>    </a:t>
            </a:r>
            <a:r>
              <a:rPr lang="el-GR" sz="2800" dirty="0" smtClean="0">
                <a:latin typeface="+mj-lt"/>
              </a:rPr>
              <a:t>λυσαμένου</a:t>
            </a:r>
            <a:r>
              <a:rPr lang="en-US" sz="2800" dirty="0" smtClean="0">
                <a:latin typeface="+mj-lt"/>
              </a:rPr>
              <a:t/>
            </a:r>
            <a:br>
              <a:rPr lang="en-US" sz="2800" dirty="0" smtClean="0">
                <a:latin typeface="+mj-lt"/>
              </a:rPr>
            </a:br>
            <a:r>
              <a:rPr lang="en-US" sz="2800" dirty="0" smtClean="0">
                <a:latin typeface="+mj-lt"/>
              </a:rPr>
              <a:t>Dat.       </a:t>
            </a:r>
            <a:r>
              <a:rPr lang="el-GR" sz="2800" dirty="0" smtClean="0">
                <a:latin typeface="+mj-lt"/>
              </a:rPr>
              <a:t>λυσαμένῳ </a:t>
            </a:r>
            <a:r>
              <a:rPr lang="en-US" sz="2800" dirty="0" smtClean="0">
                <a:latin typeface="+mj-lt"/>
              </a:rPr>
              <a:t>   </a:t>
            </a:r>
            <a:r>
              <a:rPr lang="el-GR" sz="2800" dirty="0" smtClean="0"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  </a:t>
            </a:r>
            <a:r>
              <a:rPr lang="el-GR" sz="2800" dirty="0" smtClean="0">
                <a:latin typeface="+mj-lt"/>
              </a:rPr>
              <a:t>λυσαμένῃ    </a:t>
            </a:r>
            <a:r>
              <a:rPr lang="en-US" sz="2800" dirty="0" smtClean="0">
                <a:latin typeface="+mj-lt"/>
              </a:rPr>
              <a:t>     </a:t>
            </a:r>
            <a:r>
              <a:rPr lang="el-GR" sz="2800" dirty="0" smtClean="0">
                <a:latin typeface="+mj-lt"/>
              </a:rPr>
              <a:t>λυσαμέν</a:t>
            </a:r>
            <a:r>
              <a:rPr lang="en-US" sz="2800" dirty="0" smtClean="0">
                <a:latin typeface="+mj-lt"/>
              </a:rPr>
              <a:t>&amp; </a:t>
            </a:r>
            <a:r>
              <a:rPr lang="en-US" sz="2800" dirty="0" smtClean="0">
                <a:latin typeface="+mj-lt"/>
              </a:rPr>
              <a:t/>
            </a:r>
            <a:br>
              <a:rPr lang="en-US" sz="2800" dirty="0" smtClean="0">
                <a:latin typeface="+mj-lt"/>
              </a:rPr>
            </a:br>
            <a:r>
              <a:rPr lang="en-US" sz="2800" dirty="0" smtClean="0">
                <a:latin typeface="+mj-lt"/>
              </a:rPr>
              <a:t>Acc.       </a:t>
            </a:r>
            <a:r>
              <a:rPr lang="el-GR" sz="2800" dirty="0" smtClean="0">
                <a:latin typeface="+mj-lt"/>
              </a:rPr>
              <a:t>λυσάμενον</a:t>
            </a:r>
            <a:r>
              <a:rPr lang="en-US" sz="2800" dirty="0" smtClean="0">
                <a:latin typeface="+mj-lt"/>
              </a:rPr>
              <a:t>   </a:t>
            </a:r>
            <a:r>
              <a:rPr lang="el-GR" sz="2800" dirty="0" smtClean="0">
                <a:latin typeface="+mj-lt"/>
              </a:rPr>
              <a:t>  λυσαμένην   </a:t>
            </a:r>
            <a:r>
              <a:rPr lang="en-US" sz="2800" dirty="0" smtClean="0">
                <a:latin typeface="+mj-lt"/>
              </a:rPr>
              <a:t>    </a:t>
            </a:r>
            <a:r>
              <a:rPr lang="el-GR" sz="2800" dirty="0" smtClean="0">
                <a:latin typeface="+mj-lt"/>
              </a:rPr>
              <a:t>λυσάμενον </a:t>
            </a:r>
            <a:endParaRPr lang="en-US" sz="2800" dirty="0" smtClean="0">
              <a:latin typeface="+mj-lt"/>
            </a:endParaRP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3 uses:  who loosed himself (Adj.), after loosing himself (Adv.), one who loosed himself (Subst.)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First Aorist Active Ptc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8991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              2                  1                   2 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Plural     </a:t>
            </a:r>
            <a:r>
              <a:rPr lang="en-US" dirty="0" err="1" smtClean="0">
                <a:latin typeface="+mj-lt"/>
              </a:rPr>
              <a:t>Masc</a:t>
            </a:r>
            <a:r>
              <a:rPr lang="en-US" dirty="0" smtClean="0">
                <a:latin typeface="+mj-lt"/>
              </a:rPr>
              <a:t>             Fem              </a:t>
            </a:r>
            <a:r>
              <a:rPr lang="en-US" dirty="0" err="1" smtClean="0">
                <a:latin typeface="+mj-lt"/>
              </a:rPr>
              <a:t>Neut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sz="2800" dirty="0" smtClean="0">
                <a:latin typeface="+mj-lt"/>
              </a:rPr>
              <a:t>Nom.      </a:t>
            </a:r>
            <a:r>
              <a:rPr lang="el-GR" sz="2800" dirty="0" smtClean="0">
                <a:latin typeface="+mj-lt"/>
              </a:rPr>
              <a:t>λυσάμενοι</a:t>
            </a:r>
            <a:r>
              <a:rPr lang="en-US" sz="2800" dirty="0" smtClean="0">
                <a:latin typeface="+mj-lt"/>
              </a:rPr>
              <a:t> </a:t>
            </a:r>
            <a:r>
              <a:rPr lang="el-GR" sz="2800" dirty="0" smtClean="0">
                <a:latin typeface="+mj-lt"/>
              </a:rPr>
              <a:t>  </a:t>
            </a:r>
            <a:r>
              <a:rPr lang="en-US" sz="2800" dirty="0" smtClean="0">
                <a:latin typeface="+mj-lt"/>
              </a:rPr>
              <a:t>   </a:t>
            </a:r>
            <a:r>
              <a:rPr lang="el-GR" sz="2800" dirty="0" smtClean="0">
                <a:latin typeface="+mj-lt"/>
              </a:rPr>
              <a:t>λυσάμεναι    </a:t>
            </a:r>
            <a:r>
              <a:rPr lang="en-US" sz="2800" dirty="0" smtClean="0">
                <a:latin typeface="+mj-lt"/>
              </a:rPr>
              <a:t>      </a:t>
            </a:r>
            <a:r>
              <a:rPr lang="el-GR" sz="2800" dirty="0" smtClean="0">
                <a:latin typeface="+mj-lt"/>
              </a:rPr>
              <a:t>λυσάμενα</a:t>
            </a:r>
            <a:r>
              <a:rPr lang="en-US" sz="2800" dirty="0" smtClean="0">
                <a:latin typeface="+mj-lt"/>
              </a:rPr>
              <a:t/>
            </a:r>
            <a:br>
              <a:rPr lang="en-US" sz="2800" dirty="0" smtClean="0">
                <a:latin typeface="+mj-lt"/>
              </a:rPr>
            </a:br>
            <a:r>
              <a:rPr lang="en-US" sz="2800" dirty="0" smtClean="0">
                <a:latin typeface="+mj-lt"/>
              </a:rPr>
              <a:t>Gen.       </a:t>
            </a:r>
            <a:r>
              <a:rPr lang="el-GR" sz="2800" dirty="0" smtClean="0">
                <a:latin typeface="+mj-lt"/>
              </a:rPr>
              <a:t>λυσαμένων</a:t>
            </a:r>
            <a:r>
              <a:rPr lang="en-US" sz="2800" dirty="0" smtClean="0">
                <a:latin typeface="+mj-lt"/>
              </a:rPr>
              <a:t>  </a:t>
            </a:r>
            <a:r>
              <a:rPr lang="el-GR" sz="2800" dirty="0" smtClean="0">
                <a:latin typeface="+mj-lt"/>
              </a:rPr>
              <a:t>  </a:t>
            </a:r>
            <a:r>
              <a:rPr lang="en-US" sz="2800" dirty="0" smtClean="0">
                <a:latin typeface="+mj-lt"/>
              </a:rPr>
              <a:t> </a:t>
            </a:r>
            <a:r>
              <a:rPr lang="el-GR" sz="2800" dirty="0" smtClean="0">
                <a:latin typeface="+mj-lt"/>
              </a:rPr>
              <a:t>λυσαμένων</a:t>
            </a:r>
            <a:r>
              <a:rPr lang="en-US" sz="2800" dirty="0" smtClean="0">
                <a:latin typeface="+mj-lt"/>
              </a:rPr>
              <a:t> </a:t>
            </a:r>
            <a:r>
              <a:rPr lang="el-GR" sz="2800" dirty="0" smtClean="0">
                <a:latin typeface="+mj-lt"/>
              </a:rPr>
              <a:t>  </a:t>
            </a:r>
            <a:r>
              <a:rPr lang="en-US" sz="2800" dirty="0" smtClean="0">
                <a:latin typeface="+mj-lt"/>
              </a:rPr>
              <a:t>     </a:t>
            </a:r>
            <a:r>
              <a:rPr lang="el-GR" sz="2800" dirty="0" smtClean="0">
                <a:latin typeface="+mj-lt"/>
              </a:rPr>
              <a:t>λυσαμένων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/>
            </a:r>
            <a:br>
              <a:rPr lang="en-US" sz="2800" dirty="0" smtClean="0">
                <a:latin typeface="+mj-lt"/>
              </a:rPr>
            </a:br>
            <a:r>
              <a:rPr lang="en-US" sz="2800" dirty="0" smtClean="0">
                <a:latin typeface="+mj-lt"/>
              </a:rPr>
              <a:t>Dat.       </a:t>
            </a:r>
            <a:r>
              <a:rPr lang="el-GR" sz="2800" dirty="0" smtClean="0">
                <a:latin typeface="+mj-lt"/>
              </a:rPr>
              <a:t>λυσαμένοις</a:t>
            </a:r>
            <a:r>
              <a:rPr lang="en-US" sz="2800" dirty="0" smtClean="0">
                <a:latin typeface="+mj-lt"/>
              </a:rPr>
              <a:t> </a:t>
            </a:r>
            <a:r>
              <a:rPr lang="el-GR" sz="2800" dirty="0" smtClean="0">
                <a:latin typeface="+mj-lt"/>
              </a:rPr>
              <a:t>   </a:t>
            </a:r>
            <a:r>
              <a:rPr lang="en-US" sz="2800" dirty="0" smtClean="0">
                <a:latin typeface="+mj-lt"/>
              </a:rPr>
              <a:t>  </a:t>
            </a:r>
            <a:r>
              <a:rPr lang="el-GR" sz="2800" dirty="0" smtClean="0">
                <a:latin typeface="+mj-lt"/>
              </a:rPr>
              <a:t>λυσαμέναις  </a:t>
            </a:r>
            <a:r>
              <a:rPr lang="en-US" sz="2800" dirty="0" smtClean="0">
                <a:latin typeface="+mj-lt"/>
              </a:rPr>
              <a:t>   </a:t>
            </a:r>
            <a:r>
              <a:rPr lang="el-GR" sz="2800" dirty="0" smtClean="0"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  </a:t>
            </a:r>
            <a:r>
              <a:rPr lang="el-GR" sz="2800" dirty="0" smtClean="0">
                <a:latin typeface="+mj-lt"/>
              </a:rPr>
              <a:t>λυσαμένοις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/>
            </a:r>
            <a:br>
              <a:rPr lang="en-US" sz="2800" dirty="0" smtClean="0">
                <a:latin typeface="+mj-lt"/>
              </a:rPr>
            </a:br>
            <a:r>
              <a:rPr lang="en-US" sz="2800" dirty="0" smtClean="0">
                <a:latin typeface="+mj-lt"/>
              </a:rPr>
              <a:t>Acc.       </a:t>
            </a:r>
            <a:r>
              <a:rPr lang="el-GR" sz="2800" dirty="0" smtClean="0">
                <a:latin typeface="+mj-lt"/>
              </a:rPr>
              <a:t>λυσαμένους   </a:t>
            </a:r>
            <a:r>
              <a:rPr lang="en-US" sz="2800" dirty="0" smtClean="0">
                <a:latin typeface="+mj-lt"/>
              </a:rPr>
              <a:t>  </a:t>
            </a:r>
            <a:r>
              <a:rPr lang="el-GR" sz="2800" dirty="0" smtClean="0">
                <a:latin typeface="+mj-lt"/>
              </a:rPr>
              <a:t>λυσαμένας   </a:t>
            </a:r>
            <a:r>
              <a:rPr lang="en-US" sz="2800" dirty="0" smtClean="0">
                <a:latin typeface="+mj-lt"/>
              </a:rPr>
              <a:t>      </a:t>
            </a:r>
            <a:r>
              <a:rPr lang="el-GR" sz="2800" dirty="0" smtClean="0">
                <a:latin typeface="+mj-lt"/>
              </a:rPr>
              <a:t>λυσάμενα</a:t>
            </a:r>
            <a:endParaRPr lang="en-US" sz="2800" dirty="0" smtClean="0">
              <a:latin typeface="+mj-lt"/>
            </a:endParaRP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 3 uses:  who loosed himself (Adj.), after loosing himself (Adv.), one who loosed himself (Subst</a:t>
            </a:r>
            <a:r>
              <a:rPr lang="en-US" dirty="0" smtClean="0">
                <a:latin typeface="+mj-lt"/>
              </a:rPr>
              <a:t>.) </a:t>
            </a:r>
            <a:endParaRPr lang="en-US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First Aorist Passive Formation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13716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Masculine/Neuter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Stem    Aor. Pass  + 3rd Decl.</a:t>
            </a:r>
            <a:br>
              <a:rPr lang="en-US" dirty="0" smtClean="0">
                <a:latin typeface="+mj-lt"/>
              </a:rPr>
            </a:br>
            <a:r>
              <a:rPr lang="el-GR" dirty="0" smtClean="0">
                <a:latin typeface="+mj-lt"/>
              </a:rPr>
              <a:t>λυ</a:t>
            </a:r>
            <a:r>
              <a:rPr lang="en-US" dirty="0" smtClean="0">
                <a:latin typeface="+mj-lt"/>
              </a:rPr>
              <a:t>      </a:t>
            </a:r>
            <a:r>
              <a:rPr lang="en-US" dirty="0" smtClean="0">
                <a:latin typeface="+mj-lt"/>
              </a:rPr>
              <a:t>+      </a:t>
            </a:r>
            <a:r>
              <a:rPr lang="el-GR" dirty="0" smtClean="0">
                <a:latin typeface="+mj-lt"/>
              </a:rPr>
              <a:t>θε</a:t>
            </a:r>
            <a:r>
              <a:rPr lang="en-US" dirty="0" smtClean="0">
                <a:latin typeface="+mj-lt"/>
              </a:rPr>
              <a:t>    </a:t>
            </a:r>
            <a:r>
              <a:rPr lang="en-US" dirty="0" smtClean="0">
                <a:latin typeface="+mj-lt"/>
              </a:rPr>
              <a:t>+     </a:t>
            </a:r>
            <a:r>
              <a:rPr lang="el-GR" dirty="0" smtClean="0">
                <a:latin typeface="+mj-lt"/>
              </a:rPr>
              <a:t>ντος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=  </a:t>
            </a:r>
            <a:r>
              <a:rPr lang="el-GR" dirty="0" smtClean="0">
                <a:latin typeface="+mj-lt"/>
              </a:rPr>
              <a:t>λυθέντος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Feminine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Stem    Aor. Pas  + 1rd Decl.</a:t>
            </a:r>
            <a:br>
              <a:rPr lang="en-US" dirty="0" smtClean="0">
                <a:latin typeface="+mj-lt"/>
              </a:rPr>
            </a:br>
            <a:r>
              <a:rPr lang="el-GR" dirty="0" smtClean="0">
                <a:latin typeface="+mj-lt"/>
              </a:rPr>
              <a:t>λυ</a:t>
            </a:r>
            <a:r>
              <a:rPr lang="en-US" dirty="0" smtClean="0">
                <a:latin typeface="+mj-lt"/>
              </a:rPr>
              <a:t>    </a:t>
            </a:r>
            <a:r>
              <a:rPr lang="en-US" dirty="0" smtClean="0">
                <a:latin typeface="+mj-lt"/>
              </a:rPr>
              <a:t>+     </a:t>
            </a:r>
            <a:r>
              <a:rPr lang="el-GR" dirty="0" smtClean="0">
                <a:latin typeface="+mj-lt"/>
              </a:rPr>
              <a:t>θεισ</a:t>
            </a:r>
            <a:r>
              <a:rPr lang="en-US" dirty="0" smtClean="0">
                <a:latin typeface="+mj-lt"/>
              </a:rPr>
              <a:t>    </a:t>
            </a:r>
            <a:r>
              <a:rPr lang="en-US" dirty="0" smtClean="0">
                <a:latin typeface="+mj-lt"/>
              </a:rPr>
              <a:t>+    </a:t>
            </a:r>
            <a:r>
              <a:rPr lang="el-GR" dirty="0" smtClean="0">
                <a:latin typeface="+mj-lt"/>
              </a:rPr>
              <a:t>α</a:t>
            </a:r>
            <a:r>
              <a:rPr lang="en-US" dirty="0" smtClean="0">
                <a:latin typeface="+mj-lt"/>
              </a:rPr>
              <a:t>    </a:t>
            </a:r>
            <a:r>
              <a:rPr lang="en-US" dirty="0" smtClean="0">
                <a:latin typeface="+mj-lt"/>
              </a:rPr>
              <a:t>=    </a:t>
            </a:r>
            <a:r>
              <a:rPr lang="el-GR" dirty="0" smtClean="0">
                <a:latin typeface="+mj-lt"/>
              </a:rPr>
              <a:t>λυθεῖσα</a:t>
            </a:r>
            <a:endParaRPr lang="en-US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876300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First Aorist Passive Ptc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3058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                   3                1                     3 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Singular </a:t>
            </a:r>
            <a:r>
              <a:rPr lang="en-US" dirty="0" err="1" smtClean="0">
                <a:latin typeface="+mj-lt"/>
              </a:rPr>
              <a:t>Masc</a:t>
            </a:r>
            <a:r>
              <a:rPr lang="en-US" dirty="0" smtClean="0">
                <a:latin typeface="+mj-lt"/>
              </a:rPr>
              <a:t>             Fem              </a:t>
            </a:r>
            <a:r>
              <a:rPr lang="en-US" dirty="0" err="1" smtClean="0">
                <a:latin typeface="+mj-lt"/>
              </a:rPr>
              <a:t>Neut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Nom.      </a:t>
            </a:r>
            <a:r>
              <a:rPr lang="el-GR" dirty="0" smtClean="0">
                <a:latin typeface="+mj-lt"/>
              </a:rPr>
              <a:t>λυθείς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λυθεῖσα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λυθέν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Gen.       </a:t>
            </a:r>
            <a:r>
              <a:rPr lang="el-GR" dirty="0" smtClean="0">
                <a:latin typeface="+mj-lt"/>
              </a:rPr>
              <a:t>λυθέντος</a:t>
            </a:r>
            <a:r>
              <a:rPr lang="en-US" dirty="0" smtClean="0">
                <a:latin typeface="+mj-lt"/>
              </a:rPr>
              <a:t>    </a:t>
            </a:r>
            <a:r>
              <a:rPr lang="el-GR" dirty="0" smtClean="0">
                <a:latin typeface="+mj-lt"/>
              </a:rPr>
              <a:t> λυθείσης  </a:t>
            </a: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λυθέντος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Dat.       </a:t>
            </a:r>
            <a:r>
              <a:rPr lang="el-GR" dirty="0" smtClean="0">
                <a:latin typeface="+mj-lt"/>
              </a:rPr>
              <a:t>λυθέντι </a:t>
            </a:r>
            <a:r>
              <a:rPr lang="en-US" dirty="0" smtClean="0">
                <a:latin typeface="+mj-lt"/>
              </a:rPr>
              <a:t>       </a:t>
            </a:r>
            <a:r>
              <a:rPr lang="el-GR" dirty="0" smtClean="0">
                <a:latin typeface="+mj-lt"/>
              </a:rPr>
              <a:t> λυθείσῃ   </a:t>
            </a: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λύθεντι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Acc.       </a:t>
            </a:r>
            <a:r>
              <a:rPr lang="el-GR" dirty="0" smtClean="0">
                <a:latin typeface="+mj-lt"/>
              </a:rPr>
              <a:t>λυφέντα</a:t>
            </a:r>
            <a:r>
              <a:rPr lang="en-US" dirty="0" smtClean="0">
                <a:latin typeface="+mj-lt"/>
              </a:rPr>
              <a:t>  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λυθεῖσαν   </a:t>
            </a:r>
            <a:r>
              <a:rPr lang="en-US" dirty="0" smtClean="0">
                <a:latin typeface="+mj-lt"/>
              </a:rPr>
              <a:t>    </a:t>
            </a:r>
            <a:r>
              <a:rPr lang="el-GR" dirty="0" smtClean="0">
                <a:latin typeface="+mj-lt"/>
              </a:rPr>
              <a:t>λυθέν</a:t>
            </a:r>
            <a:r>
              <a:rPr lang="en-US" dirty="0" smtClean="0">
                <a:latin typeface="+mj-lt"/>
              </a:rPr>
              <a:t> 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3 uses:  who was loosed (Adj.), after being loosed (Adv.), one who was loosed (Subst.)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6248400" cy="6096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First Aorist Passive Ptc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610600" cy="480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                   3                  1                  3 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Plural     </a:t>
            </a:r>
            <a:r>
              <a:rPr lang="en-US" dirty="0" err="1" smtClean="0">
                <a:latin typeface="+mj-lt"/>
              </a:rPr>
              <a:t>Masc</a:t>
            </a:r>
            <a:r>
              <a:rPr lang="en-US" dirty="0" smtClean="0">
                <a:latin typeface="+mj-lt"/>
              </a:rPr>
              <a:t>               Fem            </a:t>
            </a:r>
            <a:r>
              <a:rPr lang="en-US" dirty="0" err="1" smtClean="0">
                <a:latin typeface="+mj-lt"/>
              </a:rPr>
              <a:t>Neut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Nom.    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λυθέντες</a:t>
            </a:r>
            <a:r>
              <a:rPr lang="en-US" dirty="0" smtClean="0">
                <a:latin typeface="+mj-lt"/>
              </a:rPr>
              <a:t>    </a:t>
            </a:r>
            <a:r>
              <a:rPr lang="el-GR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λυθεῖσαι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   </a:t>
            </a:r>
            <a:r>
              <a:rPr lang="en-US" dirty="0" smtClean="0">
                <a:latin typeface="+mj-lt"/>
              </a:rPr>
              <a:t>    </a:t>
            </a:r>
            <a:r>
              <a:rPr lang="el-GR" dirty="0" smtClean="0">
                <a:latin typeface="+mj-lt"/>
              </a:rPr>
              <a:t>λυθέντα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Gen.     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λυθέντων  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λυθεισῶν </a:t>
            </a:r>
            <a:r>
              <a:rPr lang="en-US" dirty="0" smtClean="0">
                <a:latin typeface="+mj-lt"/>
              </a:rPr>
              <a:t>      </a:t>
            </a:r>
            <a:r>
              <a:rPr lang="el-GR" dirty="0" smtClean="0">
                <a:latin typeface="+mj-lt"/>
              </a:rPr>
              <a:t>λυθέντων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Dat.       </a:t>
            </a:r>
            <a:r>
              <a:rPr lang="el-GR" dirty="0" smtClean="0">
                <a:latin typeface="+mj-lt"/>
              </a:rPr>
              <a:t>λυθεῖσι(ν) 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λυθείσαις</a:t>
            </a:r>
            <a:r>
              <a:rPr lang="en-US" dirty="0" smtClean="0">
                <a:latin typeface="+mj-lt"/>
              </a:rPr>
              <a:t>    </a:t>
            </a:r>
            <a:r>
              <a:rPr lang="el-GR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λυθεῖσι(ν) 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Acc.       </a:t>
            </a:r>
            <a:r>
              <a:rPr lang="el-GR" dirty="0" smtClean="0">
                <a:latin typeface="+mj-lt"/>
              </a:rPr>
              <a:t>λυθέντας </a:t>
            </a: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λυθείσας </a:t>
            </a: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λυθέντα</a:t>
            </a:r>
            <a:r>
              <a:rPr lang="en-US" dirty="0" smtClean="0">
                <a:latin typeface="+mj-lt"/>
              </a:rPr>
              <a:t> 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3 uses:  who was loosed (Adj.), after being loosed (Adv.), one who was loosed (Subst.)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Forms to Chant to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8392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First Aorist Active    3-1-3 (chant)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Nom.     </a:t>
            </a:r>
            <a:r>
              <a:rPr lang="el-GR" dirty="0" smtClean="0">
                <a:latin typeface="+mj-lt"/>
              </a:rPr>
              <a:t>λύσας 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   </a:t>
            </a:r>
            <a:r>
              <a:rPr lang="el-GR" dirty="0" smtClean="0">
                <a:latin typeface="+mj-lt"/>
              </a:rPr>
              <a:t>λύσασα    </a:t>
            </a: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λύσαν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Gen.      </a:t>
            </a:r>
            <a:r>
              <a:rPr lang="el-GR" dirty="0" smtClean="0">
                <a:latin typeface="+mj-lt"/>
              </a:rPr>
              <a:t>λύσαντος  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λυσάσης   </a:t>
            </a: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λύσαντος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dirty="0">
                <a:latin typeface="+mj-lt"/>
              </a:rPr>
              <a:t>Nom.    </a:t>
            </a:r>
            <a:r>
              <a:rPr lang="el-GR" dirty="0" smtClean="0">
                <a:latin typeface="+mj-lt"/>
              </a:rPr>
              <a:t>λυθείς    </a:t>
            </a:r>
            <a:r>
              <a:rPr lang="en-US" dirty="0" smtClean="0">
                <a:latin typeface="+mj-lt"/>
              </a:rPr>
              <a:t>       </a:t>
            </a:r>
            <a:r>
              <a:rPr lang="el-GR" dirty="0" smtClean="0">
                <a:latin typeface="+mj-lt"/>
              </a:rPr>
              <a:t>λυθεῖσα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     </a:t>
            </a:r>
            <a:r>
              <a:rPr lang="el-GR" dirty="0" smtClean="0">
                <a:latin typeface="+mj-lt"/>
              </a:rPr>
              <a:t> λυθέν</a:t>
            </a:r>
            <a:r>
              <a:rPr lang="en-US" dirty="0">
                <a:latin typeface="+mj-lt"/>
              </a:rPr>
              <a:t/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Gen.     </a:t>
            </a:r>
            <a:r>
              <a:rPr lang="el-GR" dirty="0" smtClean="0">
                <a:latin typeface="+mj-lt"/>
              </a:rPr>
              <a:t>λυθέντος   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λυθείσης   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λυθέντος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endParaRPr lang="en-US" dirty="0">
              <a:latin typeface="+mj-lt"/>
            </a:endParaRP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First Aorist Middle    2-1-2 (non-chant)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Nom.    </a:t>
            </a:r>
            <a:r>
              <a:rPr lang="el-GR" dirty="0" smtClean="0">
                <a:latin typeface="+mj-lt"/>
              </a:rPr>
              <a:t>λυσάμενος</a:t>
            </a:r>
            <a:r>
              <a:rPr lang="en-US" dirty="0" smtClean="0">
                <a:latin typeface="+mj-lt"/>
              </a:rPr>
              <a:t>    </a:t>
            </a:r>
            <a:r>
              <a:rPr lang="el-GR" dirty="0" smtClean="0">
                <a:latin typeface="+mj-lt"/>
              </a:rPr>
              <a:t>  λυσαμένη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    </a:t>
            </a:r>
            <a:r>
              <a:rPr lang="el-GR" dirty="0" smtClean="0">
                <a:latin typeface="+mj-lt"/>
              </a:rPr>
              <a:t>λυσάμενον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Gen.     </a:t>
            </a:r>
            <a:r>
              <a:rPr lang="el-GR" dirty="0" smtClean="0">
                <a:latin typeface="+mj-lt"/>
              </a:rPr>
              <a:t>λυσαμένου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λυσαμένης</a:t>
            </a:r>
            <a:r>
              <a:rPr lang="en-US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  λυσαμένου</a:t>
            </a:r>
            <a:endParaRPr lang="en-US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Second Aorist Participles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Second Aorist Stem changes + Present participle endings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λαβών  </a:t>
            </a:r>
            <a:r>
              <a:rPr lang="en-US" dirty="0" smtClean="0">
                <a:latin typeface="+mj-lt"/>
              </a:rPr>
              <a:t>    </a:t>
            </a:r>
            <a:r>
              <a:rPr lang="el-GR" dirty="0" smtClean="0">
                <a:latin typeface="+mj-lt"/>
              </a:rPr>
              <a:t>λαβόντος</a:t>
            </a:r>
            <a:r>
              <a:rPr lang="en-US" dirty="0" smtClean="0">
                <a:latin typeface="+mj-lt"/>
              </a:rPr>
              <a:t>,   </a:t>
            </a:r>
            <a:r>
              <a:rPr lang="el-GR" dirty="0" smtClean="0">
                <a:latin typeface="+mj-lt"/>
              </a:rPr>
              <a:t>λαβόντι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λαβόμενος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λαβομένου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...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γραφείς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γραφέντος 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... 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Contract Verbs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ἀγαπησας</a:t>
            </a:r>
            <a:r>
              <a:rPr lang="en-US" dirty="0" smtClean="0">
                <a:latin typeface="+mj-lt"/>
              </a:rPr>
              <a:t>, </a:t>
            </a:r>
            <a:r>
              <a:rPr lang="el-GR" dirty="0" smtClean="0">
                <a:latin typeface="+mj-lt"/>
              </a:rPr>
              <a:t>ἀγαπήσαντος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000" smtClean="0"/>
              <a:t>Rapping the Lord’s Prayer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41475"/>
            <a:ext cx="9144000" cy="44545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+mj-lt"/>
              </a:rPr>
              <a:t> </a:t>
            </a:r>
            <a:r>
              <a:rPr lang="el-GR" sz="3600" dirty="0" smtClean="0">
                <a:latin typeface="+mj-lt"/>
              </a:rPr>
              <a:t>καὶ</a:t>
            </a:r>
            <a:r>
              <a:rPr lang="en-US" sz="3600" dirty="0" smtClean="0">
                <a:latin typeface="+mj-lt"/>
              </a:rPr>
              <a:t>   </a:t>
            </a:r>
            <a:r>
              <a:rPr lang="el-GR" sz="3600" dirty="0" smtClean="0">
                <a:latin typeface="+mj-lt"/>
              </a:rPr>
              <a:t>ἄφες</a:t>
            </a:r>
            <a:r>
              <a:rPr lang="en-US" sz="3600" dirty="0" smtClean="0">
                <a:latin typeface="+mj-lt"/>
              </a:rPr>
              <a:t>  </a:t>
            </a:r>
            <a:r>
              <a:rPr lang="el-GR" sz="3600" dirty="0" smtClean="0">
                <a:latin typeface="+mj-lt"/>
              </a:rPr>
              <a:t>ἡμῖν</a:t>
            </a:r>
            <a:r>
              <a:rPr lang="en-US" sz="3600" dirty="0" smtClean="0">
                <a:latin typeface="+mj-lt"/>
              </a:rPr>
              <a:t>  </a:t>
            </a:r>
            <a:r>
              <a:rPr lang="el-GR" sz="3600" dirty="0" smtClean="0">
                <a:latin typeface="+mj-lt"/>
              </a:rPr>
              <a:t>τὰ</a:t>
            </a:r>
            <a:r>
              <a:rPr lang="en-US" sz="3600" dirty="0" smtClean="0">
                <a:latin typeface="+mj-lt"/>
              </a:rPr>
              <a:t>  </a:t>
            </a:r>
            <a:r>
              <a:rPr lang="el-GR" sz="3600" dirty="0" smtClean="0">
                <a:latin typeface="+mj-lt"/>
              </a:rPr>
              <a:t>ὀφειλήματα ἡμῶν</a:t>
            </a:r>
            <a:r>
              <a:rPr lang="en-US" sz="3600" dirty="0" smtClean="0">
                <a:latin typeface="+mj-lt"/>
              </a:rPr>
              <a:t>  </a:t>
            </a:r>
            <a:br>
              <a:rPr lang="en-US" sz="3600" dirty="0" smtClean="0">
                <a:latin typeface="+mj-lt"/>
              </a:rPr>
            </a:br>
            <a:r>
              <a:rPr lang="en-US" sz="3600" dirty="0" smtClean="0">
                <a:latin typeface="+mj-lt"/>
              </a:rPr>
              <a:t> </a:t>
            </a:r>
            <a:r>
              <a:rPr lang="en-US" sz="2800" b="1" dirty="0" smtClean="0">
                <a:latin typeface="+mj-lt"/>
              </a:rPr>
              <a:t> and    forgive       us          trespasses         our</a:t>
            </a:r>
          </a:p>
          <a:p>
            <a:pPr eaLnBrk="1" hangingPunct="1">
              <a:defRPr/>
            </a:pPr>
            <a:r>
              <a:rPr lang="el-GR" sz="3600" dirty="0" smtClean="0">
                <a:latin typeface="+mj-lt"/>
              </a:rPr>
              <a:t>   </a:t>
            </a:r>
            <a:r>
              <a:rPr lang="en-US" sz="3600" dirty="0" smtClean="0">
                <a:latin typeface="+mj-lt"/>
              </a:rPr>
              <a:t> </a:t>
            </a:r>
            <a:r>
              <a:rPr lang="el-GR" sz="3600" dirty="0" smtClean="0">
                <a:latin typeface="+mj-lt"/>
              </a:rPr>
              <a:t>ὡς </a:t>
            </a:r>
            <a:r>
              <a:rPr lang="en-US" sz="3600" dirty="0" smtClean="0">
                <a:latin typeface="+mj-lt"/>
              </a:rPr>
              <a:t>   </a:t>
            </a:r>
            <a:r>
              <a:rPr lang="el-GR" sz="3600" dirty="0" smtClean="0">
                <a:latin typeface="+mj-lt"/>
              </a:rPr>
              <a:t>καὶ</a:t>
            </a:r>
            <a:r>
              <a:rPr lang="en-US" sz="3600" dirty="0" smtClean="0">
                <a:latin typeface="+mj-lt"/>
              </a:rPr>
              <a:t>     </a:t>
            </a:r>
            <a:r>
              <a:rPr lang="el-GR" sz="3600" dirty="0" smtClean="0">
                <a:latin typeface="+mj-lt"/>
              </a:rPr>
              <a:t>ἡμεῖς</a:t>
            </a:r>
            <a:r>
              <a:rPr lang="en-US" sz="3600" dirty="0" smtClean="0">
                <a:latin typeface="+mj-lt"/>
              </a:rPr>
              <a:t> </a:t>
            </a:r>
            <a:r>
              <a:rPr lang="el-GR" sz="3600" dirty="0" smtClean="0">
                <a:latin typeface="+mj-lt"/>
              </a:rPr>
              <a:t>  </a:t>
            </a:r>
            <a:r>
              <a:rPr lang="en-US" sz="3600" dirty="0" smtClean="0">
                <a:latin typeface="+mj-lt"/>
              </a:rPr>
              <a:t> </a:t>
            </a:r>
            <a:r>
              <a:rPr lang="el-GR" sz="3600" dirty="0" smtClean="0">
                <a:latin typeface="+mj-lt"/>
              </a:rPr>
              <a:t>ἀφήκαμεν</a:t>
            </a:r>
            <a:r>
              <a:rPr lang="en-US" sz="3600" dirty="0" smtClean="0">
                <a:latin typeface="+mj-lt"/>
              </a:rPr>
              <a:t/>
            </a:r>
            <a:br>
              <a:rPr lang="en-US" sz="3600" dirty="0" smtClean="0">
                <a:latin typeface="+mj-lt"/>
              </a:rPr>
            </a:br>
            <a:r>
              <a:rPr lang="en-US" sz="2400" dirty="0" smtClean="0">
                <a:latin typeface="+mj-lt"/>
              </a:rPr>
              <a:t>      </a:t>
            </a:r>
            <a:r>
              <a:rPr lang="en-US" sz="2800" b="1" dirty="0" smtClean="0">
                <a:latin typeface="+mj-lt"/>
              </a:rPr>
              <a:t>  as     also         we        have forgiven </a:t>
            </a:r>
          </a:p>
          <a:p>
            <a:pPr eaLnBrk="1" hangingPunct="1">
              <a:defRPr/>
            </a:pPr>
            <a:r>
              <a:rPr lang="en-US" sz="3600" dirty="0" smtClean="0">
                <a:latin typeface="+mj-lt"/>
              </a:rPr>
              <a:t>    </a:t>
            </a:r>
            <a:r>
              <a:rPr lang="el-GR" sz="3600" dirty="0" smtClean="0">
                <a:latin typeface="+mj-lt"/>
              </a:rPr>
              <a:t>τοῖς</a:t>
            </a:r>
            <a:r>
              <a:rPr lang="en-US" sz="3600" dirty="0" smtClean="0">
                <a:latin typeface="+mj-lt"/>
              </a:rPr>
              <a:t>     </a:t>
            </a:r>
            <a:r>
              <a:rPr lang="el-GR" sz="3600" dirty="0" smtClean="0">
                <a:latin typeface="+mj-lt"/>
              </a:rPr>
              <a:t>    ὀφειλέταις</a:t>
            </a:r>
            <a:r>
              <a:rPr lang="en-US" sz="3600" dirty="0" smtClean="0">
                <a:latin typeface="+mj-lt"/>
              </a:rPr>
              <a:t>    </a:t>
            </a:r>
            <a:r>
              <a:rPr lang="el-GR" sz="3600" dirty="0" smtClean="0">
                <a:latin typeface="+mj-lt"/>
              </a:rPr>
              <a:t> </a:t>
            </a:r>
            <a:r>
              <a:rPr lang="en-US" sz="3600" dirty="0" smtClean="0">
                <a:latin typeface="+mj-lt"/>
              </a:rPr>
              <a:t> </a:t>
            </a:r>
            <a:r>
              <a:rPr lang="el-GR" sz="3600" dirty="0" smtClean="0">
                <a:latin typeface="+mj-lt"/>
              </a:rPr>
              <a:t>ἡμῶν </a:t>
            </a:r>
            <a:r>
              <a:rPr lang="en-US" sz="3600" dirty="0" smtClean="0">
                <a:latin typeface="+mj-lt"/>
              </a:rPr>
              <a:t>  </a:t>
            </a:r>
            <a:br>
              <a:rPr lang="en-US" sz="3600" dirty="0" smtClean="0">
                <a:latin typeface="+mj-lt"/>
              </a:rPr>
            </a:br>
            <a:r>
              <a:rPr lang="en-US" sz="3600" dirty="0" smtClean="0">
                <a:latin typeface="+mj-lt"/>
              </a:rPr>
              <a:t>  </a:t>
            </a:r>
            <a:r>
              <a:rPr lang="en-US" sz="2800" b="1" dirty="0" smtClean="0">
                <a:latin typeface="+mj-lt"/>
              </a:rPr>
              <a:t> the ones         trespassing            us</a:t>
            </a:r>
          </a:p>
        </p:txBody>
      </p:sp>
    </p:spTree>
    <p:extLst>
      <p:ext uri="{BB962C8B-B14F-4D97-AF65-F5344CB8AC3E}">
        <p14:creationId xmlns:p14="http://schemas.microsoft.com/office/powerpoint/2010/main" val="263401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77813"/>
            <a:ext cx="5715000" cy="560387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>Chapter 20 Vocabulary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59436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ἀναβαίνω 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b="1" dirty="0" smtClean="0"/>
              <a:t>                                                     I go up  </a:t>
            </a:r>
          </a:p>
        </p:txBody>
      </p:sp>
      <p:pic>
        <p:nvPicPr>
          <p:cNvPr id="33796" name="Picture 4" descr="VocabCh20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57400"/>
            <a:ext cx="441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>Chapter 20 Vocabulary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ἄρχω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b="1" dirty="0" smtClean="0"/>
              <a:t>                                           I rule,  </a:t>
            </a:r>
            <a:br>
              <a:rPr lang="en-US" b="1" dirty="0" smtClean="0"/>
            </a:br>
            <a:r>
              <a:rPr lang="en-US" b="1" dirty="0" smtClean="0"/>
              <a:t>                                           begin (in mid.) </a:t>
            </a:r>
          </a:p>
        </p:txBody>
      </p:sp>
      <p:pic>
        <p:nvPicPr>
          <p:cNvPr id="101380" name="Picture 4" descr="VocabCh20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90800"/>
            <a:ext cx="3810000" cy="336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>Chapter 20 Vocabulary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ἕκαστος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η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ον</a:t>
            </a:r>
            <a:r>
              <a:rPr lang="en-US" dirty="0" smtClean="0">
                <a:latin typeface="+mj-lt"/>
              </a:rPr>
              <a:t>  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b="1" dirty="0" smtClean="0"/>
              <a:t>                                                 each, every </a:t>
            </a:r>
          </a:p>
        </p:txBody>
      </p:sp>
      <p:pic>
        <p:nvPicPr>
          <p:cNvPr id="102404" name="Picture 4" descr="VocabCh20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90800"/>
            <a:ext cx="4191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>Chapter 20 Vocabulary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ἐκβάλλω 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b="1" dirty="0" smtClean="0"/>
              <a:t>                                                I drive out </a:t>
            </a:r>
          </a:p>
        </p:txBody>
      </p:sp>
      <p:pic>
        <p:nvPicPr>
          <p:cNvPr id="103428" name="Picture 4" descr="VocabCh20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14600"/>
            <a:ext cx="4052888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>Chapter 20 Vocabulary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κἀγώ  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b="1" dirty="0" smtClean="0"/>
              <a:t>                                        and I, but I </a:t>
            </a:r>
          </a:p>
        </p:txBody>
      </p:sp>
      <p:pic>
        <p:nvPicPr>
          <p:cNvPr id="104452" name="Picture 4" descr="VocabCh20_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90800"/>
            <a:ext cx="30956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76200"/>
            <a:ext cx="5715000" cy="701675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>Chapter 20 Vocabulary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καταβαίνω  </a:t>
            </a:r>
            <a:r>
              <a:rPr lang="en-US" dirty="0" smtClean="0">
                <a:latin typeface="+mj-lt"/>
              </a:rPr>
              <a:t> 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b="1" dirty="0" smtClean="0"/>
              <a:t>                                                I go down </a:t>
            </a:r>
          </a:p>
        </p:txBody>
      </p:sp>
      <p:pic>
        <p:nvPicPr>
          <p:cNvPr id="35844" name="Picture 4" descr="VocabCh20_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57400"/>
            <a:ext cx="4038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>Chapter 20 Vocabulary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μᾶλλον  </a:t>
            </a:r>
            <a:r>
              <a:rPr lang="en-US" dirty="0" smtClean="0">
                <a:latin typeface="+mj-lt"/>
              </a:rPr>
              <a:t> 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b="1" dirty="0" smtClean="0"/>
              <a:t>                                             more, rather </a:t>
            </a:r>
          </a:p>
        </p:txBody>
      </p:sp>
      <p:pic>
        <p:nvPicPr>
          <p:cNvPr id="105476" name="Picture 4" descr="VocabCh20_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908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>Chapter 20 Vocabulary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μήτηρ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ός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ἡ 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b="1" dirty="0" smtClean="0"/>
              <a:t>                                        mother </a:t>
            </a:r>
          </a:p>
        </p:txBody>
      </p:sp>
      <p:pic>
        <p:nvPicPr>
          <p:cNvPr id="106500" name="Picture 4" descr="VocabCh20_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90800"/>
            <a:ext cx="328612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>Chapter 20 Vocabulary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ὅπου</a:t>
            </a:r>
            <a:r>
              <a:rPr lang="en-US" dirty="0" smtClean="0"/>
              <a:t> </a:t>
            </a:r>
            <a:endParaRPr lang="en-US" dirty="0" smtClean="0"/>
          </a:p>
          <a:p>
            <a:pPr eaLnBrk="1" hangingPunct="1">
              <a:defRPr/>
            </a:pPr>
            <a:r>
              <a:rPr lang="en-US" b="1" dirty="0" smtClean="0"/>
              <a:t>                                            where, since </a:t>
            </a:r>
          </a:p>
        </p:txBody>
      </p:sp>
      <p:pic>
        <p:nvPicPr>
          <p:cNvPr id="107524" name="Picture 4" descr="VocabCh20_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14600"/>
            <a:ext cx="4181475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>Chapter 20 Vocabulary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ὥστε</a:t>
            </a: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b="1" dirty="0" smtClean="0"/>
              <a:t>                                      therefore, so (that) </a:t>
            </a:r>
          </a:p>
        </p:txBody>
      </p:sp>
      <p:pic>
        <p:nvPicPr>
          <p:cNvPr id="108548" name="Picture 4" descr="VocabCh20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667000"/>
            <a:ext cx="3581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6858000" cy="68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4000" b="1" smtClean="0"/>
              <a:t>Rapping the Lord’s Prayer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229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καὶ         μὴ  </a:t>
            </a:r>
            <a:r>
              <a:rPr lang="en-US" sz="3600" dirty="0" smtClean="0">
                <a:latin typeface="+mj-lt"/>
              </a:rPr>
              <a:t> </a:t>
            </a:r>
            <a:r>
              <a:rPr lang="el-GR" sz="3600" dirty="0" smtClean="0">
                <a:latin typeface="+mj-lt"/>
              </a:rPr>
              <a:t>εἰσενέγκῃς</a:t>
            </a:r>
            <a:r>
              <a:rPr lang="en-US" sz="3600" dirty="0" smtClean="0">
                <a:latin typeface="+mj-lt"/>
              </a:rPr>
              <a:t>  </a:t>
            </a:r>
            <a:r>
              <a:rPr lang="el-GR" sz="3600" dirty="0" smtClean="0">
                <a:latin typeface="+mj-lt"/>
              </a:rPr>
              <a:t>  ἡμᾶς</a:t>
            </a:r>
            <a:r>
              <a:rPr lang="en-US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 </a:t>
            </a:r>
            <a:r>
              <a:rPr lang="en-US" sz="2400" b="1" dirty="0" smtClean="0">
                <a:latin typeface="+mj-lt"/>
              </a:rPr>
              <a:t>and         do not </a:t>
            </a:r>
            <a:r>
              <a:rPr lang="el-GR" sz="2400" b="1" dirty="0" smtClean="0">
                <a:latin typeface="+mj-lt"/>
              </a:rPr>
              <a:t>      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smtClean="0">
                <a:latin typeface="+mj-lt"/>
              </a:rPr>
              <a:t>lead      </a:t>
            </a:r>
            <a:r>
              <a:rPr lang="el-GR" sz="2400" b="1" dirty="0" smtClean="0">
                <a:latin typeface="+mj-lt"/>
              </a:rPr>
              <a:t>  </a:t>
            </a:r>
            <a:r>
              <a:rPr lang="en-US" sz="2400" b="1" dirty="0" smtClean="0">
                <a:latin typeface="+mj-lt"/>
              </a:rPr>
              <a:t>       </a:t>
            </a:r>
            <a:r>
              <a:rPr lang="el-GR" sz="2400" b="1" dirty="0" smtClean="0">
                <a:latin typeface="+mj-lt"/>
              </a:rPr>
              <a:t>  </a:t>
            </a:r>
            <a:r>
              <a:rPr lang="en-US" sz="2400" b="1" dirty="0" smtClean="0">
                <a:latin typeface="+mj-lt"/>
              </a:rPr>
              <a:t>    </a:t>
            </a:r>
            <a:r>
              <a:rPr lang="en-US" sz="2400" b="1" dirty="0" smtClean="0">
                <a:latin typeface="+mj-lt"/>
              </a:rPr>
              <a:t>us   </a:t>
            </a:r>
            <a:br>
              <a:rPr lang="en-US" sz="2400" b="1" dirty="0" smtClean="0">
                <a:latin typeface="+mj-lt"/>
              </a:rPr>
            </a:br>
            <a:r>
              <a:rPr lang="en-US" sz="2400" b="1" dirty="0" smtClean="0">
                <a:latin typeface="+mj-lt"/>
              </a:rPr>
              <a:t>           </a:t>
            </a:r>
            <a:r>
              <a:rPr lang="en-US" sz="2000" dirty="0" smtClean="0">
                <a:latin typeface="+mj-lt"/>
              </a:rPr>
              <a:t>               </a:t>
            </a:r>
            <a:br>
              <a:rPr lang="en-US" sz="2000" dirty="0" smtClean="0">
                <a:latin typeface="+mj-lt"/>
              </a:rPr>
            </a:br>
            <a:r>
              <a:rPr lang="en-US" dirty="0" smtClean="0">
                <a:latin typeface="+mj-lt"/>
              </a:rPr>
              <a:t>             </a:t>
            </a:r>
            <a:r>
              <a:rPr lang="el-GR" dirty="0" smtClean="0">
                <a:latin typeface="+mj-lt"/>
              </a:rPr>
              <a:t>εἰς</a:t>
            </a:r>
            <a:r>
              <a:rPr lang="en-US" sz="3600" dirty="0" smtClean="0">
                <a:latin typeface="+mj-lt"/>
              </a:rPr>
              <a:t>  </a:t>
            </a:r>
            <a:r>
              <a:rPr lang="el-GR" sz="3600" dirty="0" smtClean="0">
                <a:latin typeface="+mj-lt"/>
              </a:rPr>
              <a:t>    </a:t>
            </a:r>
            <a:r>
              <a:rPr lang="en-US" sz="3600" dirty="0" smtClean="0">
                <a:latin typeface="+mj-lt"/>
              </a:rPr>
              <a:t> </a:t>
            </a:r>
            <a:r>
              <a:rPr lang="el-GR" sz="3600" dirty="0" smtClean="0">
                <a:latin typeface="+mj-lt"/>
              </a:rPr>
              <a:t>πειρασμόν</a:t>
            </a:r>
            <a:r>
              <a:rPr lang="en-US" sz="3600" dirty="0" smtClean="0">
                <a:latin typeface="+mj-lt"/>
              </a:rPr>
              <a:t/>
            </a:r>
            <a:br>
              <a:rPr lang="en-US" sz="3600" dirty="0" smtClean="0">
                <a:latin typeface="+mj-lt"/>
              </a:rPr>
            </a:br>
            <a:r>
              <a:rPr lang="en-US" sz="2000" dirty="0" smtClean="0">
                <a:latin typeface="+mj-lt"/>
              </a:rPr>
              <a:t>                     </a:t>
            </a:r>
            <a:r>
              <a:rPr lang="en-US" sz="2400" b="1" dirty="0" smtClean="0">
                <a:latin typeface="+mj-lt"/>
              </a:rPr>
              <a:t>into           temptation </a:t>
            </a:r>
            <a:br>
              <a:rPr lang="en-US" sz="2400" b="1" dirty="0" smtClean="0">
                <a:latin typeface="+mj-lt"/>
              </a:rPr>
            </a:br>
            <a:r>
              <a:rPr lang="en-US" sz="2400" b="1" dirty="0" smtClean="0">
                <a:latin typeface="+mj-lt"/>
              </a:rPr>
              <a:t/>
            </a:r>
            <a:br>
              <a:rPr lang="en-US" sz="2400" b="1" dirty="0" smtClean="0">
                <a:latin typeface="+mj-lt"/>
              </a:rPr>
            </a:b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ἀλλὰ     ῥῦσαι     ἡμᾶς      </a:t>
            </a:r>
            <a:r>
              <a:rPr lang="en-US" sz="3600" dirty="0" smtClean="0">
                <a:latin typeface="+mj-lt"/>
              </a:rPr>
              <a:t> </a:t>
            </a:r>
            <a:r>
              <a:rPr lang="el-GR" sz="3600" dirty="0" smtClean="0">
                <a:latin typeface="+mj-lt"/>
              </a:rPr>
              <a:t>ἀπὸ </a:t>
            </a:r>
            <a:r>
              <a:rPr lang="en-US" sz="3600" dirty="0" smtClean="0">
                <a:latin typeface="+mj-lt"/>
              </a:rPr>
              <a:t>   </a:t>
            </a:r>
            <a:r>
              <a:rPr lang="en-US" sz="3600" dirty="0" smtClean="0">
                <a:latin typeface="+mj-lt"/>
              </a:rPr>
              <a:t/>
            </a:r>
            <a:br>
              <a:rPr lang="en-US" sz="3600" dirty="0" smtClean="0">
                <a:latin typeface="+mj-lt"/>
              </a:rPr>
            </a:br>
            <a:r>
              <a:rPr lang="en-US" dirty="0" smtClean="0">
                <a:latin typeface="+mj-lt"/>
              </a:rPr>
              <a:t>  </a:t>
            </a:r>
            <a:r>
              <a:rPr lang="en-US" sz="2400" b="1" dirty="0" smtClean="0">
                <a:latin typeface="+mj-lt"/>
              </a:rPr>
              <a:t> but            deliver           </a:t>
            </a:r>
            <a:r>
              <a:rPr lang="en-US" sz="2400" b="1" dirty="0" smtClean="0">
                <a:latin typeface="+mj-lt"/>
              </a:rPr>
              <a:t>us             </a:t>
            </a:r>
            <a:r>
              <a:rPr lang="en-US" sz="2400" b="1" dirty="0" smtClean="0">
                <a:latin typeface="+mj-lt"/>
              </a:rPr>
              <a:t>from</a:t>
            </a:r>
            <a:br>
              <a:rPr lang="en-US" sz="2400" b="1" dirty="0" smtClean="0">
                <a:latin typeface="+mj-lt"/>
              </a:rPr>
            </a:br>
            <a:r>
              <a:rPr lang="en-US" sz="2400" b="1" dirty="0" smtClean="0">
                <a:latin typeface="+mj-lt"/>
              </a:rPr>
              <a:t/>
            </a:r>
            <a:br>
              <a:rPr lang="en-US" sz="2400" b="1" dirty="0" smtClean="0">
                <a:latin typeface="+mj-lt"/>
              </a:rPr>
            </a:br>
            <a:r>
              <a:rPr lang="en-US" sz="3600" dirty="0" smtClean="0">
                <a:latin typeface="+mj-lt"/>
              </a:rPr>
              <a:t>              </a:t>
            </a:r>
            <a:r>
              <a:rPr lang="el-GR" sz="3600" dirty="0" smtClean="0">
                <a:latin typeface="+mj-lt"/>
              </a:rPr>
              <a:t>τοῦ    πονηροῦ</a:t>
            </a:r>
            <a:r>
              <a:rPr lang="en-US" dirty="0" smtClean="0">
                <a:latin typeface="+mj-lt"/>
              </a:rPr>
              <a:t>     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                       </a:t>
            </a:r>
            <a:r>
              <a:rPr lang="en-US" sz="2400" b="1" dirty="0" smtClean="0">
                <a:latin typeface="+mj-lt"/>
              </a:rPr>
              <a:t>the evil 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Reverse Vocabulary </a:t>
            </a:r>
            <a:r>
              <a:rPr lang="en-US" dirty="0" smtClean="0"/>
              <a:t>Review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4814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6324600" cy="762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Chapter 19 Vocabulary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ἀκολουθέω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I follow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ἐνώπιον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before</a:t>
            </a:r>
            <a:r>
              <a:rPr lang="en-US" dirty="0" smtClean="0">
                <a:latin typeface="+mj-lt"/>
              </a:rPr>
              <a:t>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θάλασσα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ης</a:t>
            </a:r>
            <a:r>
              <a:rPr lang="en-US" dirty="0" smtClean="0">
                <a:latin typeface="+mj-lt"/>
              </a:rPr>
              <a:t>, </a:t>
            </a:r>
            <a:r>
              <a:rPr lang="el-GR" dirty="0" smtClean="0">
                <a:latin typeface="+mj-lt"/>
              </a:rPr>
              <a:t>ἡ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sea,  lake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κάθημαι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I sit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καιρός</a:t>
            </a:r>
            <a:r>
              <a:rPr lang="en-US" dirty="0" smtClean="0">
                <a:latin typeface="+mj-lt"/>
              </a:rPr>
              <a:t>,  -</a:t>
            </a:r>
            <a:r>
              <a:rPr lang="el-GR" dirty="0" smtClean="0">
                <a:latin typeface="+mj-lt"/>
              </a:rPr>
              <a:t>οῦ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ὁ 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time </a:t>
            </a:r>
          </a:p>
        </p:txBody>
      </p:sp>
    </p:spTree>
    <p:extLst>
      <p:ext uri="{BB962C8B-B14F-4D97-AF65-F5344CB8AC3E}">
        <p14:creationId xmlns:p14="http://schemas.microsoft.com/office/powerpoint/2010/main" val="250264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6096000" cy="8382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Chapter 19 Vocabulary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οὔτε  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and not, nor, neither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πίπτω  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I fall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πούς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ποδός</a:t>
            </a:r>
            <a:r>
              <a:rPr lang="en-US" dirty="0" smtClean="0">
                <a:latin typeface="+mj-lt"/>
              </a:rPr>
              <a:t>,  </a:t>
            </a:r>
            <a:r>
              <a:rPr lang="el-GR" dirty="0" smtClean="0">
                <a:latin typeface="+mj-lt"/>
              </a:rPr>
              <a:t>ὁ 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foot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προσέρχομαι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I come/go to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προσεύχομαι  </a:t>
            </a:r>
            <a:r>
              <a:rPr lang="en-US" dirty="0" smtClean="0">
                <a:latin typeface="+mj-lt"/>
              </a:rPr>
              <a:t>         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j-lt"/>
              </a:rPr>
              <a:t>I pray </a:t>
            </a:r>
          </a:p>
        </p:txBody>
      </p:sp>
    </p:spTree>
    <p:extLst>
      <p:ext uri="{BB962C8B-B14F-4D97-AF65-F5344CB8AC3E}">
        <p14:creationId xmlns:p14="http://schemas.microsoft.com/office/powerpoint/2010/main" val="119884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5943600" cy="8382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Chapter 18 Vocabulary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45720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latin typeface="Greekth" pitchFamily="18" charset="0"/>
              </a:rPr>
              <a:t>genna&lt;w  </a:t>
            </a:r>
          </a:p>
          <a:p>
            <a:pPr eaLnBrk="1" hangingPunct="1">
              <a:defRPr/>
            </a:pPr>
            <a:r>
              <a:rPr lang="en-US" b="1" smtClean="0"/>
              <a:t>        I beget  </a:t>
            </a:r>
          </a:p>
          <a:p>
            <a:pPr eaLnBrk="1" hangingPunct="1">
              <a:defRPr/>
            </a:pPr>
            <a:r>
              <a:rPr lang="en-US" b="1" smtClean="0">
                <a:latin typeface="Greekth" pitchFamily="18" charset="0"/>
              </a:rPr>
              <a:t>dikaiosu&lt;nh,  -hj,  h[  </a:t>
            </a:r>
          </a:p>
          <a:p>
            <a:pPr eaLnBrk="1" hangingPunct="1">
              <a:defRPr/>
            </a:pPr>
            <a:r>
              <a:rPr lang="en-US" b="1" smtClean="0"/>
              <a:t>        righteousness</a:t>
            </a:r>
          </a:p>
          <a:p>
            <a:pPr eaLnBrk="1" hangingPunct="1">
              <a:defRPr/>
            </a:pPr>
            <a:r>
              <a:rPr lang="en-US" b="1" smtClean="0">
                <a:latin typeface="Greekth" pitchFamily="18" charset="0"/>
              </a:rPr>
              <a:t>e]a&lt;n  </a:t>
            </a:r>
          </a:p>
          <a:p>
            <a:pPr eaLnBrk="1" hangingPunct="1">
              <a:defRPr/>
            </a:pPr>
            <a:r>
              <a:rPr lang="en-US" b="1" smtClean="0"/>
              <a:t>        if, when  </a:t>
            </a:r>
          </a:p>
          <a:p>
            <a:pPr eaLnBrk="1" hangingPunct="1">
              <a:defRPr/>
            </a:pPr>
            <a:r>
              <a:rPr lang="en-US" b="1" smtClean="0">
                <a:latin typeface="Greekth" pitchFamily="18" charset="0"/>
              </a:rPr>
              <a:t>ei]rh&lt;nh,  -hj,  h[   </a:t>
            </a:r>
          </a:p>
          <a:p>
            <a:pPr eaLnBrk="1" hangingPunct="1">
              <a:defRPr/>
            </a:pPr>
            <a:r>
              <a:rPr lang="en-US" b="1" smtClean="0"/>
              <a:t>       peace  </a:t>
            </a:r>
          </a:p>
          <a:p>
            <a:pPr eaLnBrk="1" hangingPunct="1">
              <a:defRPr/>
            </a:pPr>
            <a:r>
              <a:rPr lang="en-US" b="1" smtClean="0">
                <a:latin typeface="Greekth" pitchFamily="18" charset="0"/>
              </a:rPr>
              <a:t>oi#da  </a:t>
            </a:r>
          </a:p>
          <a:p>
            <a:pPr eaLnBrk="1" hangingPunct="1">
              <a:defRPr/>
            </a:pPr>
            <a:r>
              <a:rPr lang="en-US" b="1" smtClean="0"/>
              <a:t>       I know  </a:t>
            </a:r>
          </a:p>
        </p:txBody>
      </p:sp>
    </p:spTree>
    <p:extLst>
      <p:ext uri="{BB962C8B-B14F-4D97-AF65-F5344CB8AC3E}">
        <p14:creationId xmlns:p14="http://schemas.microsoft.com/office/powerpoint/2010/main" val="97442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6248400" cy="5334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Chapter 18 Vocabulary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45720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Greekth" pitchFamily="18" charset="0"/>
              </a:rPr>
              <a:t>oi]</a:t>
            </a:r>
            <a:r>
              <a:rPr lang="en-US" dirty="0" err="1" smtClean="0">
                <a:latin typeface="Greekth" pitchFamily="18" charset="0"/>
              </a:rPr>
              <a:t>ki</a:t>
            </a:r>
            <a:r>
              <a:rPr lang="en-US" dirty="0" smtClean="0">
                <a:latin typeface="Greekth" pitchFamily="18" charset="0"/>
              </a:rPr>
              <a:t>&lt;a,  -</a:t>
            </a:r>
            <a:r>
              <a:rPr lang="en-US" dirty="0" err="1" smtClean="0">
                <a:latin typeface="Greekth" pitchFamily="18" charset="0"/>
              </a:rPr>
              <a:t>aj</a:t>
            </a:r>
            <a:r>
              <a:rPr lang="en-US" dirty="0" smtClean="0">
                <a:latin typeface="Greekth" pitchFamily="18" charset="0"/>
              </a:rPr>
              <a:t>,  h[   </a:t>
            </a:r>
          </a:p>
          <a:p>
            <a:pPr eaLnBrk="1" hangingPunct="1">
              <a:defRPr/>
            </a:pPr>
            <a:r>
              <a:rPr lang="en-US" b="1" dirty="0" smtClean="0"/>
              <a:t>       house  </a:t>
            </a:r>
          </a:p>
          <a:p>
            <a:pPr eaLnBrk="1" hangingPunct="1">
              <a:defRPr/>
            </a:pPr>
            <a:r>
              <a:rPr lang="en-US" dirty="0" smtClean="0">
                <a:latin typeface="Greekth" pitchFamily="18" charset="0"/>
              </a:rPr>
              <a:t>o[</a:t>
            </a:r>
            <a:r>
              <a:rPr lang="en-US" dirty="0" err="1" smtClean="0">
                <a:latin typeface="Greekth" pitchFamily="18" charset="0"/>
              </a:rPr>
              <a:t>ra</a:t>
            </a:r>
            <a:r>
              <a:rPr lang="en-US" dirty="0" smtClean="0">
                <a:latin typeface="Greekth" pitchFamily="18" charset="0"/>
              </a:rPr>
              <a:t>&lt;w  </a:t>
            </a:r>
          </a:p>
          <a:p>
            <a:pPr eaLnBrk="1" hangingPunct="1">
              <a:defRPr/>
            </a:pPr>
            <a:r>
              <a:rPr lang="en-US" b="1" dirty="0" smtClean="0"/>
              <a:t>       I see  </a:t>
            </a:r>
          </a:p>
          <a:p>
            <a:pPr eaLnBrk="1" hangingPunct="1">
              <a:defRPr/>
            </a:pPr>
            <a:r>
              <a:rPr lang="en-US" dirty="0" err="1" smtClean="0">
                <a:latin typeface="Greekth" pitchFamily="18" charset="0"/>
              </a:rPr>
              <a:t>peripate</a:t>
            </a:r>
            <a:r>
              <a:rPr lang="en-US" dirty="0" smtClean="0">
                <a:latin typeface="Greekth" pitchFamily="18" charset="0"/>
              </a:rPr>
              <a:t>&lt;w  </a:t>
            </a:r>
          </a:p>
          <a:p>
            <a:pPr eaLnBrk="1" hangingPunct="1">
              <a:defRPr/>
            </a:pPr>
            <a:r>
              <a:rPr lang="en-US" b="1" dirty="0" smtClean="0"/>
              <a:t>       I walk </a:t>
            </a:r>
            <a:r>
              <a:rPr lang="en-US" dirty="0" smtClean="0"/>
              <a:t> </a:t>
            </a:r>
          </a:p>
          <a:p>
            <a:pPr eaLnBrk="1" hangingPunct="1">
              <a:defRPr/>
            </a:pPr>
            <a:r>
              <a:rPr lang="en-US" dirty="0" err="1" smtClean="0">
                <a:latin typeface="Greekth" pitchFamily="18" charset="0"/>
              </a:rPr>
              <a:t>pw?j</a:t>
            </a:r>
            <a:r>
              <a:rPr lang="en-US" dirty="0" smtClean="0">
                <a:latin typeface="Greekth" pitchFamily="18" charset="0"/>
              </a:rPr>
              <a:t>   </a:t>
            </a:r>
          </a:p>
          <a:p>
            <a:pPr eaLnBrk="1" hangingPunct="1">
              <a:defRPr/>
            </a:pPr>
            <a:r>
              <a:rPr lang="en-US" b="1" dirty="0" smtClean="0"/>
              <a:t>       how?  </a:t>
            </a:r>
          </a:p>
          <a:p>
            <a:pPr eaLnBrk="1" hangingPunct="1">
              <a:defRPr/>
            </a:pPr>
            <a:r>
              <a:rPr lang="en-US" dirty="0" err="1" smtClean="0">
                <a:latin typeface="Greekth" pitchFamily="18" charset="0"/>
              </a:rPr>
              <a:t>fobe</a:t>
            </a:r>
            <a:r>
              <a:rPr lang="en-US" dirty="0" smtClean="0">
                <a:latin typeface="Greekth" pitchFamily="18" charset="0"/>
              </a:rPr>
              <a:t>&lt;</a:t>
            </a:r>
            <a:r>
              <a:rPr lang="en-US" dirty="0" err="1" smtClean="0">
                <a:latin typeface="Greekth" pitchFamily="18" charset="0"/>
              </a:rPr>
              <a:t>omai</a:t>
            </a:r>
            <a:r>
              <a:rPr lang="en-US" dirty="0" smtClean="0">
                <a:latin typeface="Greekth" pitchFamily="18" charset="0"/>
              </a:rPr>
              <a:t>  </a:t>
            </a:r>
          </a:p>
          <a:p>
            <a:pPr eaLnBrk="1" hangingPunct="1">
              <a:defRPr/>
            </a:pPr>
            <a:r>
              <a:rPr lang="en-US" b="1" dirty="0" smtClean="0"/>
              <a:t>       I fear </a:t>
            </a:r>
            <a:r>
              <a:rPr lang="en-US" dirty="0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4239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17 Vocabulary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εἰ </a:t>
            </a:r>
            <a:r>
              <a:rPr lang="en-US" dirty="0" smtClean="0">
                <a:latin typeface="+mj-lt"/>
              </a:rPr>
              <a:t>     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if, that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ἐσθίω </a:t>
            </a:r>
            <a:r>
              <a:rPr lang="en-US" dirty="0" smtClean="0">
                <a:latin typeface="+mj-lt"/>
              </a:rPr>
              <a:t>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eat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ζάω  </a:t>
            </a:r>
            <a:r>
              <a:rPr lang="en-US" dirty="0" smtClean="0">
                <a:latin typeface="+mj-lt"/>
              </a:rPr>
              <a:t>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live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ζητέω  </a:t>
            </a:r>
            <a:r>
              <a:rPr lang="en-US" dirty="0" smtClean="0">
                <a:latin typeface="+mj-lt"/>
              </a:rPr>
              <a:t>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seek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ἤ </a:t>
            </a:r>
            <a:r>
              <a:rPr lang="en-US" dirty="0" smtClean="0">
                <a:latin typeface="+mj-lt"/>
              </a:rPr>
              <a:t>    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or, either </a:t>
            </a:r>
          </a:p>
        </p:txBody>
      </p:sp>
    </p:spTree>
    <p:extLst>
      <p:ext uri="{BB962C8B-B14F-4D97-AF65-F5344CB8AC3E}">
        <p14:creationId xmlns:p14="http://schemas.microsoft.com/office/powerpoint/2010/main" val="145803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bldLvl="4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17 Vocabulary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+mj-lt"/>
              </a:rPr>
              <a:t>καλέω    </a:t>
            </a:r>
            <a:r>
              <a:rPr lang="en-US" dirty="0" smtClean="0">
                <a:latin typeface="+mj-lt"/>
              </a:rPr>
              <a:t>  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call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λαλέω   </a:t>
            </a:r>
            <a:r>
              <a:rPr lang="en-US" dirty="0" smtClean="0">
                <a:latin typeface="+mj-lt"/>
              </a:rPr>
              <a:t>  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speak, say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παρακαλέω  </a:t>
            </a:r>
            <a:r>
              <a:rPr lang="en-US" dirty="0" smtClean="0">
                <a:latin typeface="+mj-lt"/>
              </a:rPr>
              <a:t>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urge, exhort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πληρόω  </a:t>
            </a:r>
            <a:r>
              <a:rPr lang="en-US" dirty="0" smtClean="0">
                <a:latin typeface="+mj-lt"/>
              </a:rPr>
              <a:t>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fill, complete </a:t>
            </a:r>
          </a:p>
          <a:p>
            <a:pPr eaLnBrk="1" hangingPunct="1">
              <a:defRPr/>
            </a:pPr>
            <a:r>
              <a:rPr lang="el-GR" dirty="0" smtClean="0">
                <a:latin typeface="+mj-lt"/>
              </a:rPr>
              <a:t>ποιέω   </a:t>
            </a:r>
            <a:r>
              <a:rPr lang="en-US" dirty="0" smtClean="0">
                <a:latin typeface="+mj-lt"/>
              </a:rPr>
              <a:t>                	</a:t>
            </a:r>
          </a:p>
          <a:p>
            <a:pPr lvl="1" eaLnBrk="1" hangingPunct="1">
              <a:defRPr/>
            </a:pPr>
            <a:r>
              <a:rPr lang="en-US" sz="3200" dirty="0" smtClean="0">
                <a:latin typeface="+mj-lt"/>
              </a:rPr>
              <a:t>I do, make </a:t>
            </a:r>
          </a:p>
          <a:p>
            <a:pPr eaLnBrk="1" hangingPunct="1">
              <a:defRPr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66512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bldLvl="4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2725"/>
            <a:ext cx="7772400" cy="701675"/>
          </a:xfrm>
        </p:spPr>
        <p:txBody>
          <a:bodyPr/>
          <a:lstStyle/>
          <a:p>
            <a:r>
              <a:rPr lang="en-US" altLang="en-US" sz="4000" b="1" dirty="0" smtClean="0"/>
              <a:t> Chapter 1</a:t>
            </a:r>
            <a:r>
              <a:rPr lang="el-GR" altLang="en-US" sz="4000" b="1" dirty="0" smtClean="0"/>
              <a:t>6</a:t>
            </a:r>
            <a:r>
              <a:rPr lang="en-US" altLang="en-US" sz="4000" b="1" dirty="0" smtClean="0"/>
              <a:t>  Vocabulary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638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αἰων, -ῶνος, ὁ </a:t>
            </a:r>
            <a:endParaRPr lang="en-US" altLang="en-US" sz="40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Age, eternity </a:t>
            </a:r>
          </a:p>
          <a:p>
            <a:pPr>
              <a:spcBef>
                <a:spcPct val="0"/>
              </a:spcBef>
            </a:pP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ἀλλήλων</a:t>
            </a:r>
            <a:endParaRPr lang="en-US" altLang="en-US" sz="40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one another  </a:t>
            </a:r>
          </a:p>
          <a:p>
            <a:pPr>
              <a:spcBef>
                <a:spcPct val="0"/>
              </a:spcBef>
            </a:pP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ἀριερεύς, -έως, ὁ </a:t>
            </a:r>
            <a:endParaRPr lang="en-US" altLang="en-US" sz="40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High priest</a:t>
            </a:r>
          </a:p>
          <a:p>
            <a:pPr>
              <a:spcBef>
                <a:spcPct val="0"/>
              </a:spcBef>
            </a:pP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γυνή</a:t>
            </a:r>
            <a:r>
              <a:rPr lang="en-US" altLang="en-US" sz="4000" dirty="0" smtClean="0">
                <a:latin typeface="+mj-lt"/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αικός</a:t>
            </a:r>
            <a:r>
              <a:rPr lang="en-US" altLang="en-US" sz="4000" dirty="0" smtClean="0">
                <a:latin typeface="+mj-lt"/>
                <a:cs typeface="Times New Roman" panose="02020603050405020304" pitchFamily="18" charset="0"/>
              </a:rPr>
              <a:t>,  </a:t>
            </a:r>
            <a:r>
              <a:rPr lang="el-GR" altLang="en-US" sz="4000" dirty="0">
                <a:latin typeface="+mj-lt"/>
                <a:cs typeface="Times New Roman" panose="02020603050405020304" pitchFamily="18" charset="0"/>
              </a:rPr>
              <a:t>ἡ</a:t>
            </a:r>
            <a:endParaRPr lang="en-US" altLang="en-US" sz="40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woman </a:t>
            </a:r>
          </a:p>
          <a:p>
            <a:pPr>
              <a:spcBef>
                <a:spcPct val="0"/>
              </a:spcBef>
            </a:pP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δύναμαι</a:t>
            </a:r>
            <a:endParaRPr lang="en-US" altLang="en-US" sz="36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I can, am able </a:t>
            </a:r>
          </a:p>
        </p:txBody>
      </p:sp>
    </p:spTree>
    <p:extLst>
      <p:ext uri="{BB962C8B-B14F-4D97-AF65-F5344CB8AC3E}">
        <p14:creationId xmlns:p14="http://schemas.microsoft.com/office/powerpoint/2010/main" val="359632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bldLvl="5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762000"/>
          </a:xfrm>
        </p:spPr>
        <p:txBody>
          <a:bodyPr/>
          <a:lstStyle/>
          <a:p>
            <a:r>
              <a:rPr lang="en-US" altLang="en-US" b="1" dirty="0" smtClean="0"/>
              <a:t>Chapter 16  </a:t>
            </a:r>
            <a:r>
              <a:rPr lang="en-US" altLang="en-US" sz="4000" b="1" dirty="0" smtClean="0"/>
              <a:t>Vocabulary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1447800"/>
            <a:ext cx="7769225" cy="502761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l-GR" altLang="en-US" sz="4000" dirty="0" smtClean="0">
                <a:latin typeface="+mj-lt"/>
                <a:cs typeface="Times New Roman" panose="02020603050405020304" pitchFamily="18" charset="0"/>
              </a:rPr>
              <a:t>ἔθνος, -ους, τό </a:t>
            </a:r>
            <a:endParaRPr lang="en-US" altLang="en-US" sz="40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nation  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ὅσος, -η, -ον 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  </a:t>
            </a: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as great as </a:t>
            </a:r>
            <a:r>
              <a:rPr lang="en-US" alt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πόλις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εως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ἡ </a:t>
            </a:r>
            <a:endParaRPr lang="en-US" altLang="en-US" sz="36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city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τέ   </a:t>
            </a:r>
            <a:endParaRPr lang="en-US" altLang="en-US" sz="3600" dirty="0" smtClean="0">
              <a:latin typeface="+mj-lt"/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And, and so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χείρ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χειρός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+mj-lt"/>
                <a:cs typeface="Times New Roman" panose="02020603050405020304" pitchFamily="18" charset="0"/>
              </a:rPr>
              <a:t>ἡ  </a:t>
            </a:r>
            <a:r>
              <a:rPr lang="en-US" altLang="en-US" sz="3600" dirty="0" smtClean="0">
                <a:latin typeface="+mj-lt"/>
                <a:cs typeface="Times New Roman" panose="02020603050405020304" pitchFamily="18" charset="0"/>
              </a:rPr>
              <a:t>  </a:t>
            </a: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+mj-lt"/>
                <a:cs typeface="Times New Roman" panose="02020603050405020304" pitchFamily="18" charset="0"/>
              </a:rPr>
              <a:t>hand </a:t>
            </a:r>
            <a:r>
              <a:rPr lang="en-US" alt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  <a:endParaRPr lang="en-US" altLang="en-US" dirty="0" smtClean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39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bldLvl="5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2725"/>
            <a:ext cx="7772400" cy="701675"/>
          </a:xfrm>
        </p:spPr>
        <p:txBody>
          <a:bodyPr/>
          <a:lstStyle/>
          <a:p>
            <a:r>
              <a:rPr lang="en-US" altLang="en-US" sz="4000" b="1" smtClean="0"/>
              <a:t> Chapter 15  Vocabulary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638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ἄλλος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</a:t>
            </a:r>
            <a:endParaRPr lang="en-US" alt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</a:t>
            </a:r>
          </a:p>
          <a:p>
            <a:pPr>
              <a:spcBef>
                <a:spcPct val="0"/>
              </a:spcBef>
            </a:pP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ἄρτος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endParaRPr lang="en-US" alt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bread </a:t>
            </a:r>
          </a:p>
          <a:p>
            <a:pPr>
              <a:spcBef>
                <a:spcPct val="0"/>
              </a:spcBef>
            </a:pP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δεῖ </a:t>
            </a:r>
            <a:endParaRPr lang="en-US" alt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necessary</a:t>
            </a:r>
          </a:p>
          <a:p>
            <a:pPr>
              <a:spcBef>
                <a:spcPct val="0"/>
              </a:spcBef>
            </a:pP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ἐξουσία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endParaRPr lang="en-US" alt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authority </a:t>
            </a:r>
          </a:p>
          <a:p>
            <a:pPr>
              <a:spcBef>
                <a:spcPct val="0"/>
              </a:spcBef>
            </a:pP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ἕτερος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endParaRPr lang="en-US" alt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</a:t>
            </a:r>
          </a:p>
        </p:txBody>
      </p:sp>
    </p:spTree>
    <p:extLst>
      <p:ext uri="{BB962C8B-B14F-4D97-AF65-F5344CB8AC3E}">
        <p14:creationId xmlns:p14="http://schemas.microsoft.com/office/powerpoint/2010/main" val="310389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bldLvl="5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2-1-2 Paradigms - Chant this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1219200"/>
            <a:ext cx="77724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2                     1                     2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ἱερόν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γραφῆς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ἱεροῦ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γραφῇ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ἱερῷ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γραφήν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ἱερόν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γραφαί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ἱερά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λόγων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γραφῶν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ἱερῶν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λόγοις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γραφαῖς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ἱεροῖς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λόγους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γραφάς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ἱερά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69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762000"/>
          </a:xfrm>
        </p:spPr>
        <p:txBody>
          <a:bodyPr/>
          <a:lstStyle/>
          <a:p>
            <a:r>
              <a:rPr lang="en-US" altLang="en-US" b="1" smtClean="0"/>
              <a:t>Chapter 15  </a:t>
            </a:r>
            <a:r>
              <a:rPr lang="en-US" altLang="en-US" sz="4000" b="1" smtClean="0"/>
              <a:t>Vocabulary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1447800"/>
            <a:ext cx="7769225" cy="502761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ἔτι</a:t>
            </a:r>
            <a:endParaRPr lang="en-US" alt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yet, still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ὀφθαλμός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eye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τέκνον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</a:t>
            </a:r>
            <a:endParaRPr lang="en-US" alt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child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τόπος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place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φῶς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φωτός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 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light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89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bldLvl="5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467600" cy="6096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Chapter 14  Vocabulary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2400" cy="6172200"/>
          </a:xfrm>
        </p:spPr>
        <p:txBody>
          <a:bodyPr/>
          <a:lstStyle/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αἷμα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ματος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lvl="1" eaLnBrk="1" hangingPunct="1"/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blood </a:t>
            </a:r>
          </a:p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αἴρω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		</a:t>
            </a:r>
          </a:p>
          <a:p>
            <a:pPr lvl="1" eaLnBrk="1" hangingPunct="1"/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raise,  take up </a:t>
            </a:r>
          </a:p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διδάσκω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	</a:t>
            </a:r>
          </a:p>
          <a:p>
            <a:pPr lvl="1" eaLnBrk="1" hangingPunct="1"/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teach </a:t>
            </a:r>
          </a:p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ἴδιος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</a:p>
          <a:p>
            <a:pPr lvl="1" eaLnBrk="1" hangingPunct="1"/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one's own </a:t>
            </a:r>
          </a:p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καλός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ή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όν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</a:p>
          <a:p>
            <a:pPr lvl="1" eaLnBrk="1" hangingPunct="1"/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 </a:t>
            </a:r>
          </a:p>
        </p:txBody>
      </p:sp>
    </p:spTree>
    <p:extLst>
      <p:ext uri="{BB962C8B-B14F-4D97-AF65-F5344CB8AC3E}">
        <p14:creationId xmlns:p14="http://schemas.microsoft.com/office/powerpoint/2010/main" val="408551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bldLvl="4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Chapter 14 Vocabulary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867400"/>
          </a:xfrm>
        </p:spPr>
        <p:txBody>
          <a:bodyPr/>
          <a:lstStyle/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μέλλω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		  </a:t>
            </a:r>
          </a:p>
          <a:p>
            <a:pPr lvl="1" eaLnBrk="1" hangingPunct="1"/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am about to, intend </a:t>
            </a:r>
          </a:p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ὁδός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		</a:t>
            </a:r>
          </a:p>
          <a:p>
            <a:pPr lvl="1" eaLnBrk="1" hangingPunct="1"/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way </a:t>
            </a:r>
          </a:p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πολύς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πολλή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πολύ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</a:p>
          <a:p>
            <a:pPr lvl="1" eaLnBrk="1" hangingPunct="1"/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much, many </a:t>
            </a:r>
          </a:p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σῶμα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ματος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	</a:t>
            </a:r>
          </a:p>
          <a:p>
            <a:pPr lvl="1" eaLnBrk="1" hangingPunct="1"/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body </a:t>
            </a:r>
          </a:p>
          <a:p>
            <a:pPr eaLnBrk="1" hangingPunct="1"/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ψυχή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		</a:t>
            </a:r>
          </a:p>
          <a:p>
            <a:pPr lvl="1" eaLnBrk="1" hangingPunct="1"/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soul, life </a:t>
            </a:r>
          </a:p>
        </p:txBody>
      </p:sp>
    </p:spTree>
    <p:extLst>
      <p:ext uri="{BB962C8B-B14F-4D97-AF65-F5344CB8AC3E}">
        <p14:creationId xmlns:p14="http://schemas.microsoft.com/office/powerpoint/2010/main" val="66634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bldLvl="4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13  Vocabulary</a:t>
            </a:r>
            <a:r>
              <a:rPr lang="en-US" smtClean="0"/>
              <a:t>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77724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ἀνήρ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ἀνδρός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man, husband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βασιλεύς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ἐως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δύναμις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εως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power, miracle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ὄνομα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ματος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πᾶς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πᾶσα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πᾶν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each, every, all</a:t>
            </a:r>
          </a:p>
        </p:txBody>
      </p:sp>
    </p:spTree>
    <p:extLst>
      <p:ext uri="{BB962C8B-B14F-4D97-AF65-F5344CB8AC3E}">
        <p14:creationId xmlns:p14="http://schemas.microsoft.com/office/powerpoint/2010/main" val="286655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bldLvl="5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Chapter 13  Vocabulary </a:t>
            </a:r>
            <a:r>
              <a:rPr lang="en-US" smtClean="0"/>
              <a:t> 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77724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πατήρ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πατρός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father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πιστις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πίστεως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faith, belief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πνεῦμα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ατος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spirit, wind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σάρξ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σαρκός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flesh, body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χάρις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ιτος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grace, kindness</a:t>
            </a:r>
          </a:p>
        </p:txBody>
      </p:sp>
    </p:spTree>
    <p:extLst>
      <p:ext uri="{BB962C8B-B14F-4D97-AF65-F5344CB8AC3E}">
        <p14:creationId xmlns:p14="http://schemas.microsoft.com/office/powerpoint/2010/main" val="413349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 bldLvl="5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12 Vocabulary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ἀποθνῄσκω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die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ἐκεῖ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there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ἕως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until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ἰδού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behold </a:t>
            </a:r>
          </a:p>
        </p:txBody>
      </p:sp>
    </p:spTree>
    <p:extLst>
      <p:ext uri="{BB962C8B-B14F-4D97-AF65-F5344CB8AC3E}">
        <p14:creationId xmlns:p14="http://schemas.microsoft.com/office/powerpoint/2010/main" val="33192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12 Vocabulary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ἵνα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 that, that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Ἰωάννης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John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μέν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the one hand, indeed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ὅλος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whole, entire </a:t>
            </a:r>
          </a:p>
        </p:txBody>
      </p:sp>
    </p:spTree>
    <p:extLst>
      <p:ext uri="{BB962C8B-B14F-4D97-AF65-F5344CB8AC3E}">
        <p14:creationId xmlns:p14="http://schemas.microsoft.com/office/powerpoint/2010/main" val="365499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12 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ὅτε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σύν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3451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</a:rPr>
              <a:t>Chapter 11 Vocabulary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8153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ἀπέρχομαι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go away, leave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ἐκεῖνος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Ἰουδαῖος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Jewish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καθώς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as, just as 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9698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</a:rPr>
              <a:t>Chapter 11 Vocabulary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ἥ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who, which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ὅταν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πάλιν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οὗτος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αὗτη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τοῦτο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</a:p>
        </p:txBody>
      </p:sp>
    </p:spTree>
    <p:extLst>
      <p:ext uri="{BB962C8B-B14F-4D97-AF65-F5344CB8AC3E}">
        <p14:creationId xmlns:p14="http://schemas.microsoft.com/office/powerpoint/2010/main" val="358813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96380"/>
            <a:ext cx="7772400" cy="769441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Declension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Chantables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8180388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χαρίς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ὄνομα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πίστις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χάρις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ὄνομα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πίστις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χάριτος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ὀνόματος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πίστεως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χάριτι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ὀνόματι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πίστει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χάριτα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ὄνομα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πίστιν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χάριτες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ὀνόματα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πίστεις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χαρίτων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ὀνομάτων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πίστεων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χάρισι(ν)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ὀνόμασι(ν)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πίστεσι(ν)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χάριτας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ὀνόματα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πίστεις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44016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Times New Roman" pitchFamily="18" charset="0"/>
              </a:rPr>
              <a:t>Chapter 11 Vocabulary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Πέτρος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	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Peter </a:t>
            </a:r>
          </a:p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ὑπέρ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	  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for, about (gen.) 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above, beyond (acc.)</a:t>
            </a:r>
          </a:p>
        </p:txBody>
      </p:sp>
    </p:spTree>
    <p:extLst>
      <p:ext uri="{BB962C8B-B14F-4D97-AF65-F5344CB8AC3E}">
        <p14:creationId xmlns:p14="http://schemas.microsoft.com/office/powerpoint/2010/main" val="161031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Times New Roman" pitchFamily="18" charset="0"/>
              </a:rPr>
              <a:t>Chapter 11 Vocabulary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ὑπέρ </a:t>
            </a:r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                            	  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for, about (gen.) 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above, beyond (acc.)</a:t>
            </a:r>
          </a:p>
        </p:txBody>
      </p:sp>
    </p:spTree>
    <p:extLst>
      <p:ext uri="{BB962C8B-B14F-4D97-AF65-F5344CB8AC3E}">
        <p14:creationId xmlns:p14="http://schemas.microsoft.com/office/powerpoint/2010/main" val="160984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life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ζωή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death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θάνατος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judge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κρίνω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remain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μένω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only, alone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μόνος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867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</a:t>
            </a:r>
            <a:r>
              <a:rPr lang="en-US" dirty="0" smtClean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04980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νῦν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not,  nor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οὐδέ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Paul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Παῦλος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save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σῴζω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τότε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970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</a:t>
            </a:r>
            <a:r>
              <a:rPr lang="en-US" dirty="0" smtClean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57640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Greekth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answer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ἀποκρίνομαι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send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ἀποστέλλω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throw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βάλλω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become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γίνομαι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come in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εἰσέρχομαι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662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</a:t>
            </a:r>
            <a:r>
              <a:rPr lang="en-US" dirty="0" smtClean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01677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go out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ἐξέρχομαι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come/go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ἔρχομαι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wish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θέλω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thus, so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οὕτως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go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πορεύομαι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765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</a:t>
            </a:r>
            <a:r>
              <a:rPr lang="en-US" dirty="0" smtClean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605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he/she/it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αὐτός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land, earth, region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γῆ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I, we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ἐγώ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ἡμεῖς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ἡμέρα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that, so that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ὅτι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355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85800" y="796380"/>
            <a:ext cx="7772400" cy="76944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Vocabulary</a:t>
            </a:r>
            <a:r>
              <a:rPr lang="el-GR" dirty="0" smtClean="0"/>
              <a:t> </a:t>
            </a:r>
            <a:r>
              <a:rPr lang="en-US" dirty="0" smtClean="0"/>
              <a:t>Ch. 8</a:t>
            </a:r>
          </a:p>
        </p:txBody>
      </p:sp>
    </p:spTree>
    <p:extLst>
      <p:ext uri="{BB962C8B-B14F-4D97-AF65-F5344CB8AC3E}">
        <p14:creationId xmlns:p14="http://schemas.microsoft.com/office/powerpoint/2010/main" val="194926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so, then, therefore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οὖν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crowd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ὄχλος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παρά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(with Gen.)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beside, with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παρά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(with Dat.)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alongside, beside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παρά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(with Acc.)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2458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85800" y="796380"/>
            <a:ext cx="7772400" cy="76944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1316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/ you (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σύ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/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ὑμεῖς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eaLnBrk="1" hangingPunct="1"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by, at the hands of </a:t>
            </a:r>
          </a:p>
          <a:p>
            <a:pPr lvl="1"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ὑπό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(with Gen.)               </a:t>
            </a:r>
          </a:p>
          <a:p>
            <a:pPr eaLnBrk="1" hangingPunct="1"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under, below</a:t>
            </a:r>
          </a:p>
          <a:p>
            <a:pPr lvl="1" eaLnBrk="1" hangingPunct="1">
              <a:defRPr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ὑπό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(with Acc.)</a:t>
            </a:r>
          </a:p>
          <a:p>
            <a:pPr lvl="2" eaLnBrk="1" hangingPunct="1">
              <a:defRPr/>
            </a:pPr>
            <a:endParaRPr lang="en-US" b="1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2560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85800" y="796380"/>
            <a:ext cx="7772400" cy="76944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Vocabulary</a:t>
            </a:r>
            <a:r>
              <a:rPr lang="el-GR" dirty="0"/>
              <a:t> </a:t>
            </a:r>
            <a:r>
              <a:rPr lang="en-US" dirty="0"/>
              <a:t>Ch. 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5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Times New Roman" pitchFamily="18" charset="0"/>
              </a:rPr>
              <a:t>Vocabulary -- Ch. 7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itchFamily="18" charset="0"/>
                <a:cs typeface="Times New Roman" panose="02020603050405020304" pitchFamily="18" charset="0"/>
              </a:rPr>
              <a:t>good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ἀγαθός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όν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Holy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ἅγιος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itchFamily="18" charset="0"/>
                <a:cs typeface="Times New Roman" panose="02020603050405020304" pitchFamily="18" charset="0"/>
              </a:rPr>
              <a:t>righteous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δίκαιοις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dirty="0">
                <a:latin typeface="Greekth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0425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96380"/>
            <a:ext cx="7772400" cy="769441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 Verb Chant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n-US" sz="3600" smtClean="0">
                <a:latin typeface="Times New Roman" pitchFamily="18" charset="0"/>
                <a:cs typeface="Times New Roman" pitchFamily="18" charset="0"/>
              </a:rPr>
              <a:t>λύω</a:t>
            </a:r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l-GR" altLang="en-US" sz="3600" smtClean="0">
                <a:latin typeface="Times New Roman" pitchFamily="18" charset="0"/>
                <a:cs typeface="Times New Roman" pitchFamily="18" charset="0"/>
              </a:rPr>
              <a:t>λύομεν</a:t>
            </a:r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l-GR" altLang="en-US" sz="3600" smtClean="0">
                <a:latin typeface="Times New Roman" pitchFamily="18" charset="0"/>
                <a:cs typeface="Times New Roman" pitchFamily="18" charset="0"/>
              </a:rPr>
              <a:t>λύεις</a:t>
            </a:r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l-GR" altLang="en-US" sz="3600" smtClean="0">
                <a:latin typeface="Times New Roman" pitchFamily="18" charset="0"/>
                <a:cs typeface="Times New Roman" pitchFamily="18" charset="0"/>
              </a:rPr>
              <a:t>λύετε</a:t>
            </a:r>
            <a:endParaRPr lang="en-US" altLang="en-US" sz="36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l-GR" altLang="en-US" sz="3600" smtClean="0">
                <a:latin typeface="Times New Roman" pitchFamily="18" charset="0"/>
                <a:cs typeface="Times New Roman" pitchFamily="18" charset="0"/>
              </a:rPr>
              <a:t>λύει</a:t>
            </a:r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l-GR" altLang="en-US" sz="3600" smtClean="0">
                <a:latin typeface="Times New Roman" pitchFamily="18" charset="0"/>
                <a:cs typeface="Times New Roman" pitchFamily="18" charset="0"/>
              </a:rPr>
              <a:t>λύουσι(ν) </a:t>
            </a:r>
            <a:endParaRPr lang="en-US" altLang="en-US" sz="360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1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4513"/>
            <a:ext cx="8229600" cy="6096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Vocabulary – Ch. 7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itchFamily="18" charset="0"/>
                <a:cs typeface="Times New Roman" panose="02020603050405020304" pitchFamily="18" charset="0"/>
              </a:rPr>
              <a:t>I am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εἰμί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Jewish, a Jew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Ἰουδαῖος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Great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μέγας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μεγάλη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μέγα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96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Vocabulary -- Ch. 7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51054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anose="02020603050405020304" pitchFamily="18" charset="0"/>
              </a:rPr>
              <a:t>dead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νεκρός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όν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no, not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οὐκ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οὐχ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</a:t>
            </a: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ρῶτος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voice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φωνή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Greekth" pitchFamily="18" charset="0"/>
              </a:rPr>
              <a:t>	</a:t>
            </a: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8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latin typeface="Times New Roman" pitchFamily="18" charset="0"/>
              </a:rPr>
              <a:t>Chapter 6 Vocabulary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8305800" cy="4876800"/>
          </a:xfrm>
        </p:spPr>
        <p:txBody>
          <a:bodyPr/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διά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διά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account of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εἰς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</a:t>
            </a:r>
          </a:p>
        </p:txBody>
      </p:sp>
    </p:spTree>
    <p:extLst>
      <p:ext uri="{BB962C8B-B14F-4D97-AF65-F5344CB8AC3E}">
        <p14:creationId xmlns:p14="http://schemas.microsoft.com/office/powerpoint/2010/main" val="170004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>
                <a:latin typeface="Times New Roman" pitchFamily="18" charset="0"/>
              </a:rPr>
              <a:t>Chapter 6 Vocabulary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572000"/>
          </a:xfrm>
        </p:spPr>
        <p:txBody>
          <a:bodyPr/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 of, from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ἐν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(Dat.)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ἐπί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on, over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ἐπί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on, at, against, on the basis of</a:t>
            </a:r>
          </a:p>
        </p:txBody>
      </p:sp>
    </p:spTree>
    <p:extLst>
      <p:ext uri="{BB962C8B-B14F-4D97-AF65-F5344CB8AC3E}">
        <p14:creationId xmlns:p14="http://schemas.microsoft.com/office/powerpoint/2010/main" val="203743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Chapter 6 Vocabulary 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800600"/>
          </a:xfrm>
        </p:spPr>
        <p:txBody>
          <a:bodyPr/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ἐπί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on, to, toward, against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κατά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down, against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κατά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μετά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</a:p>
        </p:txBody>
      </p:sp>
    </p:spTree>
    <p:extLst>
      <p:ext uri="{BB962C8B-B14F-4D97-AF65-F5344CB8AC3E}">
        <p14:creationId xmlns:p14="http://schemas.microsoft.com/office/powerpoint/2010/main" val="392730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4513"/>
            <a:ext cx="8229600" cy="609600"/>
          </a:xfrm>
        </p:spPr>
        <p:txBody>
          <a:bodyPr/>
          <a:lstStyle/>
          <a:p>
            <a:r>
              <a:rPr lang="en-US" b="1">
                <a:latin typeface="Times" pitchFamily="18" charset="0"/>
              </a:rPr>
              <a:t>Chapter 6 Vocabulary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μετά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after, behind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περί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(Gen.)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about, concerning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περί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around, near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(Acc.)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</a:p>
        </p:txBody>
      </p:sp>
    </p:spTree>
    <p:extLst>
      <p:ext uri="{BB962C8B-B14F-4D97-AF65-F5344CB8AC3E}">
        <p14:creationId xmlns:p14="http://schemas.microsoft.com/office/powerpoint/2010/main" val="252245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5 -- Vocabulary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5867400"/>
          </a:xfrm>
        </p:spPr>
        <p:txBody>
          <a:bodyPr/>
          <a:lstStyle/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love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ἀγάπη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truth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ἀλήθεια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ἁμαρτία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kingdom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βασιλεία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writing, Scripture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γραφή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76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bldLvl="5" autoUpdateAnimBg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5 -- Vocabulary</a:t>
            </a:r>
            <a:r>
              <a:rPr lang="en-US"/>
              <a:t> 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410200"/>
          </a:xfrm>
        </p:spPr>
        <p:txBody>
          <a:bodyPr/>
          <a:lstStyle/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raise up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ἐγείρω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assembly, church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ἐκκλησία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ἔργον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disciple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μαθητής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lnSpc>
                <a:spcPct val="90000"/>
              </a:lnSpc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Hour</a:t>
            </a:r>
          </a:p>
          <a:p>
            <a:pPr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ὥρα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93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bldLvl="5" autoUpdateAnimBg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4 -- Vocabulary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791200"/>
          </a:xfrm>
        </p:spPr>
        <p:txBody>
          <a:bodyPr/>
          <a:lstStyle/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love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ἀγαπάω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write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γράφω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but, and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δέ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servant, slave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δοῦλος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find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ὑρίσκω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99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bldLvl="5" autoUpdateAnimBg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sz="4000" b="1">
                <a:latin typeface="Times New Roman" pitchFamily="18" charset="0"/>
              </a:rPr>
              <a:t>Ch. 4 -- Vocabulary</a:t>
            </a:r>
            <a:r>
              <a:rPr lang="en-US" sz="5400"/>
              <a:t> 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715000"/>
          </a:xfrm>
        </p:spPr>
        <p:txBody>
          <a:bodyPr/>
          <a:lstStyle/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temple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ἱερόν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λαός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law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νόμος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house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οἶκος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as, about, how 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ὡς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26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The "is" verb PAI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--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εἰμί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εἰμί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                	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ἐσμέν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en-US" altLang="en-US" smtClean="0">
                <a:latin typeface="Times New Roman" pitchFamily="18" charset="0"/>
                <a:cs typeface="Times New Roman" pitchFamily="18" charset="0"/>
              </a:rPr>
            </a:b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εἶ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             		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ἐστέ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</a:t>
            </a:r>
            <a:br>
              <a:rPr lang="en-US" altLang="en-US" smtClean="0">
                <a:latin typeface="Times New Roman" pitchFamily="18" charset="0"/>
                <a:cs typeface="Times New Roman" pitchFamily="18" charset="0"/>
              </a:rPr>
            </a:b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ἐστί(ν)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 		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εἰσί(ν)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2060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3 -- Vocabulary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57912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but, yet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ἀλλἀ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apostle, sent one 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ἀπόστολος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see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βλέπω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for, then 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γάρ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know </a:t>
            </a:r>
          </a:p>
          <a:p>
            <a:pPr lvl="3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γινώσκω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09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3 -- Vocabulary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Jesus</a:t>
            </a:r>
          </a:p>
          <a:p>
            <a:pPr lvl="3">
              <a:lnSpc>
                <a:spcPct val="9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Ἰησοῦς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take, receive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λαμβάνω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loose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λύω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heaven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οὐρανός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believe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πιστεύω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54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2 -- Vocabulary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brother 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ἀδελφός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hear, obey 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ἀκούω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glory, fame 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δόξα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have 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ἔχω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world 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κόσμος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16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2 -- Vocabulary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60198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Lord, sir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κύριος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Peter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Πἑτρος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υἱός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Pharisee </a:t>
            </a:r>
          </a:p>
          <a:p>
            <a:pPr lvl="3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Φαρισαῖος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29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1 -- Vocabulary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562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angel, messenger 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ἄγγελος,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verily, truly 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ἀμήν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man, humankind 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ἄνθρωπος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ἐγώ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θεός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93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1 -- Vocabulary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334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and, also, even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καί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heart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καρδία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say               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λέγω 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prophet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προφήτης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Christ, Messiah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Χριστός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7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In Order Vocabulary Review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0229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1 -- Vocabulary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562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angel, messenger 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ἄγγελος,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verily, truly 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ἀμήν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man, humankind 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ἄνθρωπος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ἐγώ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θεός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92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1 -- Vocabulary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334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and, also, even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καί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heart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καρδία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say               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λέγω 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prophet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προφήτης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Christ, Messiah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Χριστός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17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Ch. 2 -- Vocabulary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brother 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ἀδελφός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hear, obey 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ἀκούω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glory, fame 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δόξα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have 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ἔχω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world </a:t>
            </a:r>
          </a:p>
          <a:p>
            <a:pPr lvl="3">
              <a:lnSpc>
                <a:spcPct val="90000"/>
              </a:lnSpc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κόσμος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21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524</TotalTime>
  <Words>3174</Words>
  <Application>Microsoft Office PowerPoint</Application>
  <PresentationFormat>On-screen Show (4:3)</PresentationFormat>
  <Paragraphs>1104</Paragraphs>
  <Slides>141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141</vt:i4>
      </vt:variant>
    </vt:vector>
  </HeadingPairs>
  <TitlesOfParts>
    <vt:vector size="147" baseType="lpstr">
      <vt:lpstr>Times New Roman</vt:lpstr>
      <vt:lpstr>Arial</vt:lpstr>
      <vt:lpstr>Wingdings</vt:lpstr>
      <vt:lpstr>Calibri</vt:lpstr>
      <vt:lpstr>Greekth</vt:lpstr>
      <vt:lpstr>Azure</vt:lpstr>
      <vt:lpstr>Mastering NT Greek</vt:lpstr>
      <vt:lpstr>Rapping the Lord’s Prayer</vt:lpstr>
      <vt:lpstr>Rapping the Lord’s Prayer</vt:lpstr>
      <vt:lpstr>Rapping the Lord’s Prayer</vt:lpstr>
      <vt:lpstr>Rapping the Lord’s Prayer</vt:lpstr>
      <vt:lpstr>2-1-2 Paradigms - Chant this</vt:lpstr>
      <vt:lpstr>3rd Declension Chantables</vt:lpstr>
      <vt:lpstr>PAI Verb Chant</vt:lpstr>
      <vt:lpstr>The "is" verb PAI  -- εἰμί  </vt:lpstr>
      <vt:lpstr>Imperfect εἰμί       </vt:lpstr>
      <vt:lpstr> Person Personal Pronoun Chant</vt:lpstr>
      <vt:lpstr>Present Middle/Passive Indicative </vt:lpstr>
      <vt:lpstr>Shape of the Future in Greek</vt:lpstr>
      <vt:lpstr>Future Middle Paradigm</vt:lpstr>
      <vt:lpstr>Demonstrative and Relative Pronouns Summary</vt:lpstr>
      <vt:lpstr>Imperfect Active Paradigm of λύω</vt:lpstr>
      <vt:lpstr>Imperfect Middle/Passive (IM/PI) </vt:lpstr>
      <vt:lpstr>Second Aorist Active Chant</vt:lpstr>
      <vt:lpstr>Second Aorist Middle Chant</vt:lpstr>
      <vt:lpstr>Aorist Stem Changes -- 8 to know</vt:lpstr>
      <vt:lpstr>1st Aorist Active Paradigm </vt:lpstr>
      <vt:lpstr>1st Aorist Middle Paradigm </vt:lpstr>
      <vt:lpstr>Chanting the PA and PM/P Participle </vt:lpstr>
      <vt:lpstr>Introduction:  Aorist Ptc.</vt:lpstr>
      <vt:lpstr>3 Usages of the Participle: AAS</vt:lpstr>
      <vt:lpstr>Participles and time</vt:lpstr>
      <vt:lpstr>Adverbial Options</vt:lpstr>
      <vt:lpstr>Participle Voice</vt:lpstr>
      <vt:lpstr>First Aorist Active Participle Formation</vt:lpstr>
      <vt:lpstr>First Aorist Active Ptc</vt:lpstr>
      <vt:lpstr>First Aorist Active Ptc</vt:lpstr>
      <vt:lpstr>First Aorist Middle Formation</vt:lpstr>
      <vt:lpstr>First Aorist Middle Ptc</vt:lpstr>
      <vt:lpstr>First Aorist Active Ptc</vt:lpstr>
      <vt:lpstr>First Aorist Passive Formation</vt:lpstr>
      <vt:lpstr>First Aorist Passive Ptc</vt:lpstr>
      <vt:lpstr>First Aorist Passive Ptc</vt:lpstr>
      <vt:lpstr>Forms to Chant to</vt:lpstr>
      <vt:lpstr>Second Aorist Participles</vt:lpstr>
      <vt:lpstr>Chapter 20 Vocabulary</vt:lpstr>
      <vt:lpstr>Chapter 20 Vocabulary</vt:lpstr>
      <vt:lpstr>Chapter 20 Vocabulary</vt:lpstr>
      <vt:lpstr>Chapter 20 Vocabulary</vt:lpstr>
      <vt:lpstr>Chapter 20 Vocabulary</vt:lpstr>
      <vt:lpstr>Chapter 20 Vocabulary</vt:lpstr>
      <vt:lpstr>Chapter 20 Vocabulary</vt:lpstr>
      <vt:lpstr>Chapter 20 Vocabulary</vt:lpstr>
      <vt:lpstr>Chapter 20 Vocabulary</vt:lpstr>
      <vt:lpstr>Chapter 20 Vocabulary</vt:lpstr>
      <vt:lpstr>Reverse Vocabulary Review</vt:lpstr>
      <vt:lpstr>Chapter 19 Vocabulary</vt:lpstr>
      <vt:lpstr>Chapter 19 Vocabulary</vt:lpstr>
      <vt:lpstr>Chapter 18 Vocabulary</vt:lpstr>
      <vt:lpstr>Chapter 18 Vocabulary</vt:lpstr>
      <vt:lpstr>Chapter 17 Vocabulary</vt:lpstr>
      <vt:lpstr>Chapter 17 Vocabulary</vt:lpstr>
      <vt:lpstr> Chapter 16  Vocabulary</vt:lpstr>
      <vt:lpstr>Chapter 16  Vocabulary</vt:lpstr>
      <vt:lpstr> Chapter 15  Vocabulary</vt:lpstr>
      <vt:lpstr>Chapter 15  Vocabulary</vt:lpstr>
      <vt:lpstr>Chapter 14  Vocabulary</vt:lpstr>
      <vt:lpstr>Chapter 14 Vocabulary</vt:lpstr>
      <vt:lpstr>Chapter 13  Vocabulary </vt:lpstr>
      <vt:lpstr>Chapter 13  Vocabulary  </vt:lpstr>
      <vt:lpstr>Chapter 12 Vocabulary </vt:lpstr>
      <vt:lpstr>Chapter 12 Vocabulary </vt:lpstr>
      <vt:lpstr>Chapter 12 Vocabulary</vt:lpstr>
      <vt:lpstr>Chapter 11 Vocabulary</vt:lpstr>
      <vt:lpstr>Chapter 11 Vocabulary</vt:lpstr>
      <vt:lpstr>Chapter 11 Vocabulary</vt:lpstr>
      <vt:lpstr>Chapter 11 Vocabulary</vt:lpstr>
      <vt:lpstr>Vocabulary Ch. 10</vt:lpstr>
      <vt:lpstr>Vocabulary Ch. 10</vt:lpstr>
      <vt:lpstr>Vocabulary Ch. 9</vt:lpstr>
      <vt:lpstr>Vocabulary Ch. 9</vt:lpstr>
      <vt:lpstr>Vocabulary Ch. 8</vt:lpstr>
      <vt:lpstr>Vocabulary Ch. 8</vt:lpstr>
      <vt:lpstr>Vocabulary Ch. 8</vt:lpstr>
      <vt:lpstr>Vocabulary -- Ch. 7</vt:lpstr>
      <vt:lpstr>Vocabulary – Ch. 7</vt:lpstr>
      <vt:lpstr>Vocabulary -- Ch. 7</vt:lpstr>
      <vt:lpstr>Chapter 6 Vocabulary</vt:lpstr>
      <vt:lpstr>Chapter 6 Vocabulary</vt:lpstr>
      <vt:lpstr>Chapter 6 Vocabulary </vt:lpstr>
      <vt:lpstr>Chapter 6 Vocabulary</vt:lpstr>
      <vt:lpstr>Ch. 5 -- Vocabulary </vt:lpstr>
      <vt:lpstr>Ch. 5 -- Vocabulary </vt:lpstr>
      <vt:lpstr>Ch. 4 -- Vocabulary</vt:lpstr>
      <vt:lpstr>Ch. 4 -- Vocabulary </vt:lpstr>
      <vt:lpstr>Ch. 3 -- Vocabulary</vt:lpstr>
      <vt:lpstr>Ch. 3 -- Vocabulary</vt:lpstr>
      <vt:lpstr>Ch. 2 -- Vocabulary</vt:lpstr>
      <vt:lpstr>Ch. 2 -- Vocabulary</vt:lpstr>
      <vt:lpstr>Ch. 1 -- Vocabulary</vt:lpstr>
      <vt:lpstr>Ch. 1 -- Vocabulary </vt:lpstr>
      <vt:lpstr>In Order Vocabulary Review</vt:lpstr>
      <vt:lpstr>Ch. 1 -- Vocabulary</vt:lpstr>
      <vt:lpstr>Ch. 1 -- Vocabulary </vt:lpstr>
      <vt:lpstr>Ch. 2 -- Vocabulary</vt:lpstr>
      <vt:lpstr>Ch. 2 -- Vocabulary</vt:lpstr>
      <vt:lpstr>Ch. 3 -- Vocabulary</vt:lpstr>
      <vt:lpstr>Ch. 3 -- Vocabulary</vt:lpstr>
      <vt:lpstr>Ch. 4 -- Vocabulary</vt:lpstr>
      <vt:lpstr>Ch. 4 -- Vocabulary </vt:lpstr>
      <vt:lpstr>Ch. 5 -- Vocabulary </vt:lpstr>
      <vt:lpstr>Ch. 5 -- Vocabulary </vt:lpstr>
      <vt:lpstr>Chapter 6 Vocabulary</vt:lpstr>
      <vt:lpstr>Chapter 6 Vocabulary</vt:lpstr>
      <vt:lpstr>Chapter 6 Vocabulary </vt:lpstr>
      <vt:lpstr>Chapter 6 Vocabulary</vt:lpstr>
      <vt:lpstr>Vocabulary -- Ch. 7</vt:lpstr>
      <vt:lpstr>Vocabulary – Ch. 7</vt:lpstr>
      <vt:lpstr>Vocabulary -- Ch. 7</vt:lpstr>
      <vt:lpstr>Vocabulary Ch. 8</vt:lpstr>
      <vt:lpstr>Vocabulary Ch. 8</vt:lpstr>
      <vt:lpstr>Vocabulary Ch. 8</vt:lpstr>
      <vt:lpstr>Vocabulary Ch. 9</vt:lpstr>
      <vt:lpstr>Vocabulary Ch. 9</vt:lpstr>
      <vt:lpstr>Vocabulary Ch. 10</vt:lpstr>
      <vt:lpstr>Vocabulary Ch. 10</vt:lpstr>
      <vt:lpstr>Chapter 11 Vocabulary</vt:lpstr>
      <vt:lpstr>Chapter 11 Vocabulary</vt:lpstr>
      <vt:lpstr>Chapter 11 Vocabulary</vt:lpstr>
      <vt:lpstr>Chapter 11 Vocabulary</vt:lpstr>
      <vt:lpstr>Chapter 12 Vocabulary </vt:lpstr>
      <vt:lpstr>Chapter 12 Vocabulary </vt:lpstr>
      <vt:lpstr>Chapter 12 Vocabulary</vt:lpstr>
      <vt:lpstr>Chapter 13  Vocabulary </vt:lpstr>
      <vt:lpstr>Chapter 13  Vocabulary  </vt:lpstr>
      <vt:lpstr>Chapter 14  Vocabulary</vt:lpstr>
      <vt:lpstr>Chapter 14 Vocabulary</vt:lpstr>
      <vt:lpstr> Chapter 15  Vocabulary</vt:lpstr>
      <vt:lpstr>Chapter 15  Vocabulary</vt:lpstr>
      <vt:lpstr> Chapter 16  Vocabulary</vt:lpstr>
      <vt:lpstr>Chapter 16  Vocabulary</vt:lpstr>
      <vt:lpstr>Chapter 17 Vocabulary</vt:lpstr>
      <vt:lpstr>Chapter 17 Vocabulary</vt:lpstr>
      <vt:lpstr>Chapter 18 Vocabulary</vt:lpstr>
      <vt:lpstr>Chapter 18 Vocabulary</vt:lpstr>
      <vt:lpstr>Chapter 19 Vocabulary</vt:lpstr>
      <vt:lpstr>Chapter 19 Vocabulary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20</dc:title>
  <dc:creator>Ted Hildebrandt</dc:creator>
  <cp:lastModifiedBy>ted</cp:lastModifiedBy>
  <cp:revision>74</cp:revision>
  <dcterms:created xsi:type="dcterms:W3CDTF">2001-11-28T12:32:00Z</dcterms:created>
  <dcterms:modified xsi:type="dcterms:W3CDTF">2015-11-18T11:33:50Z</dcterms:modified>
</cp:coreProperties>
</file>