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4" r:id="rId2"/>
    <p:sldId id="318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36" r:id="rId24"/>
    <p:sldId id="337" r:id="rId25"/>
    <p:sldId id="319" r:id="rId26"/>
    <p:sldId id="257" r:id="rId27"/>
    <p:sldId id="258" r:id="rId28"/>
    <p:sldId id="317" r:id="rId29"/>
    <p:sldId id="285" r:id="rId30"/>
    <p:sldId id="259" r:id="rId31"/>
    <p:sldId id="341" r:id="rId32"/>
    <p:sldId id="340" r:id="rId33"/>
    <p:sldId id="286" r:id="rId34"/>
    <p:sldId id="260" r:id="rId35"/>
    <p:sldId id="339" r:id="rId36"/>
    <p:sldId id="261" r:id="rId37"/>
    <p:sldId id="262" r:id="rId38"/>
    <p:sldId id="263" r:id="rId39"/>
    <p:sldId id="265" r:id="rId40"/>
    <p:sldId id="338" r:id="rId41"/>
    <p:sldId id="264" r:id="rId42"/>
    <p:sldId id="266" r:id="rId43"/>
    <p:sldId id="268" r:id="rId44"/>
    <p:sldId id="269" r:id="rId45"/>
    <p:sldId id="270" r:id="rId46"/>
    <p:sldId id="271" r:id="rId47"/>
    <p:sldId id="272" r:id="rId48"/>
    <p:sldId id="323" r:id="rId49"/>
    <p:sldId id="325" r:id="rId50"/>
    <p:sldId id="324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74" r:id="rId59"/>
    <p:sldId id="458" r:id="rId60"/>
    <p:sldId id="459" r:id="rId61"/>
    <p:sldId id="460" r:id="rId62"/>
    <p:sldId id="461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87" r:id="rId76"/>
    <p:sldId id="388" r:id="rId77"/>
    <p:sldId id="389" r:id="rId78"/>
    <p:sldId id="390" r:id="rId79"/>
    <p:sldId id="391" r:id="rId80"/>
    <p:sldId id="392" r:id="rId81"/>
    <p:sldId id="393" r:id="rId82"/>
    <p:sldId id="394" r:id="rId83"/>
    <p:sldId id="395" r:id="rId84"/>
    <p:sldId id="396" r:id="rId85"/>
    <p:sldId id="397" r:id="rId86"/>
    <p:sldId id="398" r:id="rId87"/>
    <p:sldId id="399" r:id="rId88"/>
    <p:sldId id="400" r:id="rId89"/>
    <p:sldId id="401" r:id="rId90"/>
    <p:sldId id="402" r:id="rId91"/>
    <p:sldId id="403" r:id="rId92"/>
    <p:sldId id="404" r:id="rId93"/>
    <p:sldId id="405" r:id="rId94"/>
    <p:sldId id="406" r:id="rId95"/>
    <p:sldId id="407" r:id="rId96"/>
    <p:sldId id="408" r:id="rId97"/>
    <p:sldId id="409" r:id="rId98"/>
    <p:sldId id="410" r:id="rId99"/>
    <p:sldId id="411" r:id="rId100"/>
    <p:sldId id="412" r:id="rId101"/>
    <p:sldId id="413" r:id="rId102"/>
    <p:sldId id="414" r:id="rId103"/>
    <p:sldId id="415" r:id="rId104"/>
    <p:sldId id="416" r:id="rId105"/>
    <p:sldId id="417" r:id="rId106"/>
    <p:sldId id="418" r:id="rId107"/>
    <p:sldId id="419" r:id="rId108"/>
    <p:sldId id="420" r:id="rId109"/>
    <p:sldId id="421" r:id="rId110"/>
    <p:sldId id="422" r:id="rId111"/>
    <p:sldId id="423" r:id="rId112"/>
    <p:sldId id="424" r:id="rId113"/>
    <p:sldId id="425" r:id="rId114"/>
    <p:sldId id="426" r:id="rId115"/>
    <p:sldId id="427" r:id="rId116"/>
    <p:sldId id="428" r:id="rId117"/>
    <p:sldId id="429" r:id="rId118"/>
    <p:sldId id="430" r:id="rId119"/>
    <p:sldId id="431" r:id="rId120"/>
    <p:sldId id="432" r:id="rId121"/>
    <p:sldId id="433" r:id="rId122"/>
    <p:sldId id="434" r:id="rId123"/>
    <p:sldId id="435" r:id="rId124"/>
    <p:sldId id="436" r:id="rId125"/>
    <p:sldId id="437" r:id="rId126"/>
    <p:sldId id="438" r:id="rId127"/>
    <p:sldId id="439" r:id="rId128"/>
    <p:sldId id="440" r:id="rId129"/>
    <p:sldId id="441" r:id="rId130"/>
    <p:sldId id="442" r:id="rId131"/>
    <p:sldId id="443" r:id="rId132"/>
    <p:sldId id="444" r:id="rId133"/>
    <p:sldId id="445" r:id="rId134"/>
    <p:sldId id="446" r:id="rId135"/>
    <p:sldId id="447" r:id="rId136"/>
    <p:sldId id="448" r:id="rId137"/>
    <p:sldId id="449" r:id="rId138"/>
    <p:sldId id="450" r:id="rId139"/>
    <p:sldId id="451" r:id="rId140"/>
    <p:sldId id="452" r:id="rId141"/>
    <p:sldId id="453" r:id="rId142"/>
    <p:sldId id="454" r:id="rId143"/>
    <p:sldId id="455" r:id="rId144"/>
    <p:sldId id="456" r:id="rId145"/>
    <p:sldId id="457" r:id="rId146"/>
    <p:sldId id="299" r:id="rId147"/>
    <p:sldId id="300" r:id="rId148"/>
    <p:sldId id="462" r:id="rId149"/>
    <p:sldId id="463" r:id="rId1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747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553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27D50C-DD31-4ADB-812C-27D48FED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A934-16BF-480B-A2B6-15CE9ADE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1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EB47-C65B-49C2-90FC-ACD2DEC5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923E1-2B4C-477F-A721-D293CF2D4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CCB2-B6F0-4D0E-939F-8DA9BA822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5496-C3C2-408A-89FB-07D3116C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2B2F1-5ADB-4009-BF42-51990B80F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7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63CE-BF65-40DC-8D3F-FFBEFD58B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5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F515-1025-4BDC-976F-00364DD56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2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4C90-B4F6-4E06-AD0A-35665FDBF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8815C-0FF7-4C68-AE2C-6C0D715F8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3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85659A-C6B8-4F33-A898-104A9283F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3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19.  Present Participles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1800" b="1" smtClean="0"/>
              <a:t>By Ted Hildebrandt  </a:t>
            </a:r>
            <a:r>
              <a:rPr lang="en-US" sz="1800" b="1" smtClean="0">
                <a:cs typeface="Times New Roman" pitchFamily="18" charset="0"/>
              </a:rPr>
              <a:t>© 2003</a:t>
            </a:r>
            <a:endParaRPr lang="en-US" sz="1800" b="1" smtClean="0"/>
          </a:p>
          <a:p>
            <a:pPr eaLnBrk="1" hangingPunct="1">
              <a:defRPr/>
            </a:pPr>
            <a:r>
              <a:rPr 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34570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Order </a:t>
            </a:r>
            <a:r>
              <a:rPr lang="en-US" dirty="0" smtClean="0"/>
              <a:t>Vocabulary </a:t>
            </a:r>
            <a:r>
              <a:rPr lang="en-US" dirty="0" smtClean="0"/>
              <a:t>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00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6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5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10684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37241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6854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2582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60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8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24293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37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41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95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794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392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171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97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74207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0475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29602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9657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5886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28925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0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194956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18961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34935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5639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179"/>
            <a:ext cx="83058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501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20929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29702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808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28792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405820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ἔρχομαι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ἦλθον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βλέπω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εἶδον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saw)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λέγω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εἶπον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said)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γίνομαι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ἐγενόμην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became)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γινώσκω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ἔγνων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ἔχω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ἔσχον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 I had)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λαμβάνω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ἔλαβον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εὑρίσκω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εὗρον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found)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1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67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33600"/>
            <a:ext cx="73152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/>
              <a:t>Warm-ups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11919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>
                <a:latin typeface="Times New Roman" pitchFamily="18" charset="0"/>
              </a:rPr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16415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Rapping the Lord’s Prayer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9144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ἄφες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ἡμῖν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τὰ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ὀφειλήματα ἡμῶν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and    forgive       us          trespasses         our</a:t>
            </a:r>
          </a:p>
          <a:p>
            <a:pPr eaLnBrk="1" hangingPunct="1">
              <a:defRPr/>
            </a:pPr>
            <a:r>
              <a:rPr lang="el-GR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ὡς 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ἡμεῖς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ἀφήκαμεν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  <a:r>
              <a:rPr lang="en-US" sz="2800" b="1" dirty="0" smtClean="0">
                <a:latin typeface="+mj-lt"/>
              </a:rPr>
              <a:t>  as     also         we        have forgiven 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τοῖς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    ὀφειλέταις</a:t>
            </a: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ἡμῶν 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 the ones         trespassing            us</a:t>
            </a:r>
          </a:p>
        </p:txBody>
      </p:sp>
    </p:spTree>
    <p:extLst>
      <p:ext uri="{BB962C8B-B14F-4D97-AF65-F5344CB8AC3E}">
        <p14:creationId xmlns:p14="http://schemas.microsoft.com/office/powerpoint/2010/main" val="23393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Perfect Active Paradigm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              </a:t>
            </a:r>
            <a:r>
              <a:rPr lang="el-GR" b="1" dirty="0" smtClean="0"/>
              <a:t>λέλυκα</a:t>
            </a:r>
            <a:r>
              <a:rPr lang="en-US" b="1" dirty="0" smtClean="0"/>
              <a:t>   </a:t>
            </a:r>
            <a:r>
              <a:rPr lang="en-US" b="1" dirty="0" smtClean="0"/>
              <a:t>I have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1)  </a:t>
            </a:r>
            <a:r>
              <a:rPr lang="el-GR" dirty="0" smtClean="0"/>
              <a:t>λέλυκα</a:t>
            </a:r>
            <a:r>
              <a:rPr lang="en-US" dirty="0" smtClean="0"/>
              <a:t>                     </a:t>
            </a:r>
            <a:r>
              <a:rPr lang="en-US" dirty="0" smtClean="0"/>
              <a:t>	</a:t>
            </a:r>
            <a:r>
              <a:rPr lang="el-GR" dirty="0" smtClean="0"/>
              <a:t>λελύκαμεν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     </a:t>
            </a:r>
            <a:r>
              <a:rPr lang="en-US" sz="2800" b="1" dirty="0" smtClean="0"/>
              <a:t>I have loosed         	We have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2)  </a:t>
            </a:r>
            <a:r>
              <a:rPr lang="el-GR" dirty="0" smtClean="0"/>
              <a:t>λέλυκας</a:t>
            </a:r>
            <a:r>
              <a:rPr lang="en-US" dirty="0" smtClean="0"/>
              <a:t>                   </a:t>
            </a:r>
            <a:r>
              <a:rPr lang="en-US" dirty="0" smtClean="0"/>
              <a:t>	</a:t>
            </a:r>
            <a:r>
              <a:rPr lang="el-GR" dirty="0" smtClean="0"/>
              <a:t>λελύκατε</a:t>
            </a:r>
            <a:r>
              <a:rPr lang="en-US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       </a:t>
            </a:r>
            <a:r>
              <a:rPr lang="en-US" sz="2800" b="1" dirty="0" smtClean="0"/>
              <a:t>you have loosed            	You all have loosed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3)  </a:t>
            </a:r>
            <a:r>
              <a:rPr lang="el-GR" dirty="0" smtClean="0"/>
              <a:t>λέλυκε</a:t>
            </a:r>
            <a:r>
              <a:rPr lang="en-US" dirty="0" smtClean="0"/>
              <a:t>(</a:t>
            </a:r>
            <a:r>
              <a:rPr lang="el-GR" dirty="0" smtClean="0"/>
              <a:t>ν</a:t>
            </a:r>
            <a:r>
              <a:rPr lang="en-US" dirty="0" smtClean="0"/>
              <a:t>)                 </a:t>
            </a:r>
            <a:r>
              <a:rPr lang="en-US" dirty="0" smtClean="0"/>
              <a:t>	</a:t>
            </a:r>
            <a:r>
              <a:rPr lang="el-GR" dirty="0" smtClean="0"/>
              <a:t>λελύκασι(ν)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      </a:t>
            </a:r>
            <a:r>
              <a:rPr lang="en-US" sz="2800" b="1" dirty="0" smtClean="0"/>
              <a:t>He/she/it has loosed       	They have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Chant</a:t>
            </a:r>
            <a:r>
              <a:rPr lang="en-US" sz="2800" dirty="0" smtClean="0"/>
              <a:t>: </a:t>
            </a:r>
            <a:r>
              <a:rPr lang="el-GR" sz="2800" dirty="0" smtClean="0"/>
              <a:t>λέλυκα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--,  </a:t>
            </a:r>
            <a:r>
              <a:rPr lang="el-GR" dirty="0" smtClean="0"/>
              <a:t>ς</a:t>
            </a:r>
            <a:r>
              <a:rPr lang="en-US" dirty="0" smtClean="0"/>
              <a:t>,  </a:t>
            </a:r>
            <a:r>
              <a:rPr lang="el-GR" dirty="0" smtClean="0"/>
              <a:t>ε</a:t>
            </a:r>
            <a:r>
              <a:rPr lang="en-US" dirty="0" smtClean="0"/>
              <a:t>,    </a:t>
            </a:r>
            <a:r>
              <a:rPr lang="el-GR" dirty="0" smtClean="0"/>
              <a:t>μεν</a:t>
            </a:r>
            <a:r>
              <a:rPr lang="en-US" dirty="0" smtClean="0"/>
              <a:t>,  </a:t>
            </a:r>
            <a:r>
              <a:rPr lang="el-GR" dirty="0" smtClean="0"/>
              <a:t>τε</a:t>
            </a:r>
            <a:r>
              <a:rPr lang="en-US" dirty="0" smtClean="0"/>
              <a:t>,  </a:t>
            </a:r>
            <a:r>
              <a:rPr lang="el-GR" dirty="0" smtClean="0"/>
              <a:t>σι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219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Perfect Middle/Passive Paradigm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85344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         </a:t>
            </a:r>
            <a:r>
              <a:rPr lang="el-GR" b="1" dirty="0" smtClean="0">
                <a:latin typeface="+mj-lt"/>
              </a:rPr>
              <a:t>λέλυμαι</a:t>
            </a:r>
            <a:r>
              <a:rPr lang="en-US" b="1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I have been loosed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1)  </a:t>
            </a:r>
            <a:r>
              <a:rPr lang="el-GR" dirty="0" smtClean="0">
                <a:latin typeface="+mj-lt"/>
              </a:rPr>
              <a:t>λέλυμαι	</a:t>
            </a:r>
            <a:r>
              <a:rPr lang="en-US" dirty="0" smtClean="0">
                <a:latin typeface="+mj-lt"/>
              </a:rPr>
              <a:t>              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λελύμεθα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</a:t>
            </a:r>
            <a:r>
              <a:rPr lang="en-US" sz="2400" b="1" dirty="0" smtClean="0">
                <a:latin typeface="+mj-lt"/>
              </a:rPr>
              <a:t>    I have been loosed               	We have been loosed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2)  </a:t>
            </a:r>
            <a:r>
              <a:rPr lang="el-GR" dirty="0" smtClean="0">
                <a:latin typeface="+mj-lt"/>
              </a:rPr>
              <a:t>λέλυσαι</a:t>
            </a:r>
            <a:r>
              <a:rPr lang="en-US" dirty="0" smtClean="0">
                <a:latin typeface="+mj-lt"/>
              </a:rPr>
              <a:t>               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λελύσθε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  </a:t>
            </a:r>
            <a:r>
              <a:rPr lang="en-US" sz="2400" b="1" dirty="0" smtClean="0">
                <a:latin typeface="+mj-lt"/>
              </a:rPr>
              <a:t>You have been loosed         	You have been loosed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3)  </a:t>
            </a:r>
            <a:r>
              <a:rPr lang="el-GR" dirty="0" smtClean="0">
                <a:latin typeface="+mj-lt"/>
              </a:rPr>
              <a:t>λέλυται</a:t>
            </a:r>
            <a:r>
              <a:rPr lang="en-US" dirty="0" smtClean="0">
                <a:latin typeface="+mj-lt"/>
              </a:rPr>
              <a:t>               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λελύνται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He/she/it has been loosed     	They have been loosed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+mj-lt"/>
              </a:rPr>
              <a:t>Learn</a:t>
            </a:r>
            <a:r>
              <a:rPr lang="en-US" sz="2800" dirty="0" smtClean="0">
                <a:latin typeface="+mj-lt"/>
              </a:rPr>
              <a:t>:  </a:t>
            </a:r>
            <a:r>
              <a:rPr lang="el-GR" sz="2800" dirty="0" smtClean="0">
                <a:latin typeface="+mj-lt"/>
              </a:rPr>
              <a:t>λέλυμαι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</a:t>
            </a:r>
            <a:r>
              <a:rPr lang="en-US" sz="2800" dirty="0" smtClean="0">
                <a:latin typeface="+mj-lt"/>
              </a:rPr>
              <a:t>          </a:t>
            </a:r>
            <a:r>
              <a:rPr lang="el-GR" sz="2800" dirty="0" smtClean="0">
                <a:latin typeface="+mj-lt"/>
              </a:rPr>
              <a:t>σαι</a:t>
            </a:r>
            <a:r>
              <a:rPr lang="en-US" sz="2800" dirty="0" smtClean="0">
                <a:latin typeface="+mj-lt"/>
              </a:rPr>
              <a:t>,  </a:t>
            </a:r>
            <a:r>
              <a:rPr lang="el-GR" sz="2800" dirty="0" smtClean="0">
                <a:latin typeface="+mj-lt"/>
              </a:rPr>
              <a:t>ται</a:t>
            </a:r>
            <a:r>
              <a:rPr lang="en-US" sz="2800" dirty="0" smtClean="0">
                <a:latin typeface="+mj-lt"/>
              </a:rPr>
              <a:t>,      </a:t>
            </a:r>
            <a:r>
              <a:rPr lang="el-GR" sz="2800" dirty="0" smtClean="0">
                <a:latin typeface="+mj-lt"/>
              </a:rPr>
              <a:t>μεθα</a:t>
            </a:r>
            <a:r>
              <a:rPr lang="en-US" sz="2800" dirty="0" smtClean="0">
                <a:latin typeface="+mj-lt"/>
              </a:rPr>
              <a:t>,  </a:t>
            </a:r>
            <a:r>
              <a:rPr lang="el-GR" sz="2800" dirty="0" smtClean="0">
                <a:latin typeface="+mj-lt"/>
              </a:rPr>
              <a:t>σθε</a:t>
            </a:r>
            <a:r>
              <a:rPr lang="en-US" sz="2800" dirty="0" smtClean="0">
                <a:latin typeface="+mj-lt"/>
              </a:rPr>
              <a:t>,  </a:t>
            </a:r>
            <a:r>
              <a:rPr lang="el-GR" sz="2800" dirty="0" smtClean="0">
                <a:latin typeface="+mj-lt"/>
              </a:rPr>
              <a:t>νται</a:t>
            </a: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05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Present Participles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English Participle Concepts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Participle is a verbal adjective usually formed in English by adding -ing to a verb.</a:t>
            </a:r>
          </a:p>
          <a:p>
            <a:pPr lvl="1" eaLnBrk="1" hangingPunct="1">
              <a:defRPr/>
            </a:pPr>
            <a:r>
              <a:rPr lang="en-US" b="1" smtClean="0"/>
              <a:t>walk  --   walking</a:t>
            </a:r>
          </a:p>
          <a:p>
            <a:pPr lvl="1" eaLnBrk="1" hangingPunct="1">
              <a:defRPr/>
            </a:pPr>
            <a:r>
              <a:rPr lang="en-US" b="1" smtClean="0"/>
              <a:t>sit  --  sitting</a:t>
            </a:r>
          </a:p>
          <a:p>
            <a:pPr lvl="1" eaLnBrk="1" hangingPunct="1">
              <a:defRPr/>
            </a:pPr>
            <a:r>
              <a:rPr lang="en-US" b="1" smtClean="0"/>
              <a:t>run  --  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4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marL="838200" indent="-838200" eaLnBrk="1" hangingPunct="1"/>
            <a:r>
              <a:rPr lang="en-US" altLang="en-US" b="1" smtClean="0"/>
              <a:t>            3 Participle Uses: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§"/>
              <a:defRPr/>
            </a:pPr>
            <a:r>
              <a:rPr lang="en-US" b="1" smtClean="0"/>
              <a:t>The hard part of the participle is not the forms but the ways in which it is translated.</a:t>
            </a:r>
          </a:p>
          <a:p>
            <a:pPr marL="533400" indent="-533400" eaLnBrk="1" hangingPunct="1">
              <a:buFont typeface="Wingdings" pitchFamily="2" charset="2"/>
              <a:buChar char="§"/>
              <a:defRPr/>
            </a:pPr>
            <a:r>
              <a:rPr lang="en-US" b="1" smtClean="0"/>
              <a:t>1) </a:t>
            </a:r>
            <a:r>
              <a:rPr lang="en-US" b="1" smtClean="0">
                <a:solidFill>
                  <a:srgbClr val="FFFF00"/>
                </a:solidFill>
              </a:rPr>
              <a:t>Adjectival use</a:t>
            </a:r>
            <a:r>
              <a:rPr lang="en-US" b="1" smtClean="0"/>
              <a:t>:  acts like an adjective</a:t>
            </a:r>
          </a:p>
          <a:p>
            <a:pPr marL="533400" indent="-533400" eaLnBrk="1" hangingPunct="1">
              <a:buFont typeface="Wingdings" pitchFamily="2" charset="2"/>
              <a:buChar char="§"/>
              <a:defRPr/>
            </a:pPr>
            <a:r>
              <a:rPr lang="en-US" b="1" smtClean="0"/>
              <a:t>2) </a:t>
            </a:r>
            <a:r>
              <a:rPr lang="en-US" b="1" smtClean="0">
                <a:solidFill>
                  <a:srgbClr val="FFFF00"/>
                </a:solidFill>
              </a:rPr>
              <a:t>Adverbial use</a:t>
            </a:r>
            <a:r>
              <a:rPr lang="en-US" b="1" smtClean="0"/>
              <a:t>:  acts like an adverb  </a:t>
            </a:r>
            <a:br>
              <a:rPr lang="en-US" b="1" smtClean="0"/>
            </a:br>
            <a:r>
              <a:rPr lang="en-US" b="1" smtClean="0"/>
              <a:t>                           modifying the verb</a:t>
            </a:r>
          </a:p>
          <a:p>
            <a:pPr marL="533400" indent="-533400" eaLnBrk="1" hangingPunct="1">
              <a:buFont typeface="Wingdings" pitchFamily="2" charset="2"/>
              <a:buChar char="§"/>
              <a:defRPr/>
            </a:pPr>
            <a:r>
              <a:rPr lang="en-US" b="1" smtClean="0"/>
              <a:t> 3) </a:t>
            </a:r>
            <a:r>
              <a:rPr lang="en-US" b="1" smtClean="0">
                <a:solidFill>
                  <a:srgbClr val="FFFF00"/>
                </a:solidFill>
              </a:rPr>
              <a:t>Substantive use</a:t>
            </a:r>
            <a:r>
              <a:rPr lang="en-US" b="1" smtClean="0"/>
              <a:t>:  acts like a 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3 Participle Uses:  Adjective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5181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u="sng" smtClean="0">
                <a:solidFill>
                  <a:srgbClr val="FFFF00"/>
                </a:solidFill>
              </a:rPr>
              <a:t>Verbal Adjective:</a:t>
            </a:r>
            <a:r>
              <a:rPr lang="en-US" b="1" smtClean="0"/>
              <a:t>  when the participle modifies a noun.  </a:t>
            </a:r>
          </a:p>
          <a:p>
            <a:pPr lvl="1" eaLnBrk="1" hangingPunct="1">
              <a:defRPr/>
            </a:pPr>
            <a:r>
              <a:rPr lang="en-US" b="1" smtClean="0"/>
              <a:t>She found the book </a:t>
            </a:r>
            <a:r>
              <a:rPr lang="en-US" b="1" smtClean="0">
                <a:solidFill>
                  <a:srgbClr val="FFFF00"/>
                </a:solidFill>
              </a:rPr>
              <a:t>lying</a:t>
            </a:r>
            <a:r>
              <a:rPr lang="en-US" b="1" smtClean="0"/>
              <a:t> on the table</a:t>
            </a:r>
          </a:p>
          <a:p>
            <a:pPr lvl="1" eaLnBrk="1" hangingPunct="1">
              <a:defRPr/>
            </a:pPr>
            <a:r>
              <a:rPr lang="en-US" b="1" smtClean="0"/>
              <a:t>"Lying on the table" tells which book it was—Adjective-like usage</a:t>
            </a:r>
          </a:p>
          <a:p>
            <a:pPr lvl="1" eaLnBrk="1" hangingPunct="1">
              <a:defRPr/>
            </a:pPr>
            <a:r>
              <a:rPr lang="en-US" b="1" smtClean="0"/>
              <a:t>She spoke to the child </a:t>
            </a:r>
            <a:r>
              <a:rPr lang="en-US" b="1" smtClean="0">
                <a:solidFill>
                  <a:srgbClr val="FFFF00"/>
                </a:solidFill>
              </a:rPr>
              <a:t>sitting</a:t>
            </a:r>
            <a:r>
              <a:rPr lang="en-US" b="1" smtClean="0"/>
              <a:t> on the couch</a:t>
            </a:r>
          </a:p>
          <a:p>
            <a:pPr lvl="1" eaLnBrk="1" hangingPunct="1">
              <a:defRPr/>
            </a:pPr>
            <a:r>
              <a:rPr lang="en-US" b="1" smtClean="0"/>
              <a:t>“sitting on the couch" identifies which child—Adjective-like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3 Participle Uses:  Adjective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adjectival use often takes the definite article.</a:t>
            </a:r>
          </a:p>
          <a:p>
            <a:pPr eaLnBrk="1" hangingPunct="1">
              <a:defRPr/>
            </a:pPr>
            <a:r>
              <a:rPr lang="en-US" b="1" dirty="0" smtClean="0"/>
              <a:t>The adjectival use modifies a noun.</a:t>
            </a:r>
          </a:p>
          <a:p>
            <a:pPr eaLnBrk="1" hangingPunct="1">
              <a:defRPr/>
            </a:pPr>
            <a:r>
              <a:rPr lang="en-US" b="1" dirty="0" smtClean="0"/>
              <a:t>The participle is an infinite verbal=has no subject, and takes no mood.  It’s tense is dependent on the main verb.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3 Participle Uses:  Adverb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371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Adverbial usage:</a:t>
            </a:r>
            <a:r>
              <a:rPr lang="en-US" b="1" dirty="0" smtClean="0"/>
              <a:t>  Adverbial participle usage modifies the verb in some way.</a:t>
            </a:r>
          </a:p>
          <a:p>
            <a:pPr eaLnBrk="1" hangingPunct="1">
              <a:defRPr/>
            </a:pPr>
            <a:r>
              <a:rPr lang="en-US" b="1" dirty="0" smtClean="0"/>
              <a:t>Present:   use  "while" + participle (</a:t>
            </a:r>
            <a:r>
              <a:rPr lang="en-US" b="1" dirty="0" err="1" smtClean="0"/>
              <a:t>ptc</a:t>
            </a:r>
            <a:r>
              <a:rPr lang="en-US" b="1" dirty="0" smtClean="0"/>
              <a:t>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While running</a:t>
            </a:r>
            <a:r>
              <a:rPr lang="en-US" b="1" dirty="0" smtClean="0"/>
              <a:t> to the store, he hit the deer.</a:t>
            </a:r>
          </a:p>
          <a:p>
            <a:pPr lvl="1" eaLnBrk="1" hangingPunct="1">
              <a:defRPr/>
            </a:pPr>
            <a:r>
              <a:rPr lang="en-US" b="1" dirty="0" smtClean="0"/>
              <a:t>Tells when he "hit" --same time as verb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4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Examples of Adverbial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ἐρχόμεθα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αὐτῷ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βλέπο</a:t>
            </a:r>
            <a:r>
              <a:rPr lang="el-GR" dirty="0" smtClean="0">
                <a:solidFill>
                  <a:srgbClr val="FFFF00"/>
                </a:solidFill>
                <a:latin typeface="+mj-lt"/>
              </a:rPr>
              <a:t>ντες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ταῦτα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We come to him while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we</a:t>
            </a:r>
            <a:r>
              <a:rPr lang="en-US" dirty="0" smtClean="0">
                <a:latin typeface="+mj-lt"/>
              </a:rPr>
              <a:t> are seeing these things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ἐρχόμεθα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αὐτῷ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βλέπ</a:t>
            </a:r>
            <a:r>
              <a:rPr lang="el-GR" dirty="0" smtClean="0">
                <a:solidFill>
                  <a:srgbClr val="FFFF00"/>
                </a:solidFill>
                <a:latin typeface="+mj-lt"/>
              </a:rPr>
              <a:t>οντι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ταῦτα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We come to him while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he</a:t>
            </a:r>
            <a:r>
              <a:rPr lang="en-US" dirty="0" smtClean="0">
                <a:latin typeface="+mj-lt"/>
              </a:rPr>
              <a:t> is seeing these things (Stevens, Greek, 291)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Adverbial uses: PCC MM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1803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Adverbial usage also can be: </a:t>
            </a:r>
          </a:p>
          <a:p>
            <a:pPr lvl="1" eaLnBrk="1" hangingPunct="1">
              <a:defRPr/>
            </a:pPr>
            <a:r>
              <a:rPr lang="en-US" b="1" dirty="0" smtClean="0"/>
              <a:t>Purpose (he came </a:t>
            </a:r>
            <a:r>
              <a:rPr lang="en-US" b="1" dirty="0" smtClean="0">
                <a:solidFill>
                  <a:srgbClr val="FFFF00"/>
                </a:solidFill>
              </a:rPr>
              <a:t>in order to call </a:t>
            </a:r>
            <a:r>
              <a:rPr lang="en-US" b="1" dirty="0" smtClean="0"/>
              <a:t>the lost)</a:t>
            </a:r>
          </a:p>
          <a:p>
            <a:pPr lvl="1" eaLnBrk="1" hangingPunct="1">
              <a:defRPr/>
            </a:pPr>
            <a:r>
              <a:rPr lang="en-US" b="1" dirty="0" smtClean="0"/>
              <a:t>Cause (I went </a:t>
            </a:r>
            <a:r>
              <a:rPr lang="en-US" b="1" dirty="0" smtClean="0">
                <a:solidFill>
                  <a:srgbClr val="FFFF00"/>
                </a:solidFill>
              </a:rPr>
              <a:t>because</a:t>
            </a:r>
            <a:r>
              <a:rPr lang="en-US" b="1" dirty="0" smtClean="0"/>
              <a:t> he wanted me to)</a:t>
            </a:r>
          </a:p>
          <a:p>
            <a:pPr lvl="1" eaLnBrk="1" hangingPunct="1">
              <a:defRPr/>
            </a:pPr>
            <a:r>
              <a:rPr lang="en-US" b="1" dirty="0"/>
              <a:t>Circumstantial: he came </a:t>
            </a:r>
            <a:r>
              <a:rPr lang="en-US" b="1" dirty="0">
                <a:solidFill>
                  <a:srgbClr val="FFFF00"/>
                </a:solidFill>
              </a:rPr>
              <a:t>saying</a:t>
            </a:r>
            <a:r>
              <a:rPr lang="en-US" b="1" dirty="0"/>
              <a:t> to </a:t>
            </a:r>
            <a:r>
              <a:rPr lang="en-US" b="1" dirty="0" smtClean="0"/>
              <a:t>him</a:t>
            </a:r>
          </a:p>
          <a:p>
            <a:pPr lvl="1" eaLnBrk="1" hangingPunct="1">
              <a:defRPr/>
            </a:pPr>
            <a:r>
              <a:rPr lang="en-US" b="1" dirty="0" smtClean="0"/>
              <a:t>Means: (he did it </a:t>
            </a:r>
            <a:r>
              <a:rPr lang="en-US" b="1" dirty="0" smtClean="0">
                <a:solidFill>
                  <a:srgbClr val="FFFF00"/>
                </a:solidFill>
              </a:rPr>
              <a:t>by running </a:t>
            </a:r>
            <a:r>
              <a:rPr lang="en-US" b="1" dirty="0" smtClean="0"/>
              <a:t>down the)</a:t>
            </a:r>
          </a:p>
          <a:p>
            <a:pPr lvl="1" eaLnBrk="1" hangingPunct="1">
              <a:defRPr/>
            </a:pPr>
            <a:r>
              <a:rPr lang="en-US" b="1" dirty="0" smtClean="0"/>
              <a:t>Manner: (he went into the city </a:t>
            </a:r>
            <a:r>
              <a:rPr lang="en-US" b="1" dirty="0" smtClean="0">
                <a:solidFill>
                  <a:srgbClr val="FFFF00"/>
                </a:solidFill>
              </a:rPr>
              <a:t>weeping</a:t>
            </a:r>
            <a:r>
              <a:rPr lang="en-US" b="1" dirty="0" smtClean="0"/>
              <a:t>)</a:t>
            </a:r>
          </a:p>
          <a:p>
            <a:pPr marL="342900" lvl="1" indent="-342900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dirty="0"/>
              <a:t>(Stevens, Greek, pp. 294f)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3 Participle Uses:  Adverb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28543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Aorist:  use "after" + participle (ptc)</a:t>
            </a:r>
          </a:p>
          <a:p>
            <a:pPr lvl="1"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After running</a:t>
            </a:r>
            <a:r>
              <a:rPr lang="en-US" b="1" smtClean="0"/>
              <a:t> to the store, he hit the deer--before the action of the verb</a:t>
            </a:r>
          </a:p>
          <a:p>
            <a:pPr eaLnBrk="1" hangingPunct="1">
              <a:defRPr/>
            </a:pPr>
            <a:r>
              <a:rPr lang="en-US" b="1" smtClean="0"/>
              <a:t>Adverbial use is anarthrous (no article)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4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3 Participle Uses:  Substantive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00"/>
                </a:solidFill>
              </a:rPr>
              <a:t>Substantival:</a:t>
            </a:r>
            <a:r>
              <a:rPr lang="en-US" b="1" smtClean="0"/>
              <a:t>  when there is no noun to modify a participle it by itself may stand in as a substantive (noun type)</a:t>
            </a:r>
          </a:p>
          <a:p>
            <a:pPr eaLnBrk="1" hangingPunct="1">
              <a:defRPr/>
            </a:pPr>
            <a:r>
              <a:rPr lang="en-US" b="1" smtClean="0"/>
              <a:t>The </a:t>
            </a:r>
            <a:r>
              <a:rPr lang="en-US" b="1" smtClean="0">
                <a:solidFill>
                  <a:srgbClr val="FFFF00"/>
                </a:solidFill>
              </a:rPr>
              <a:t>one who is coming,</a:t>
            </a:r>
            <a:r>
              <a:rPr lang="en-US" b="1" smtClean="0"/>
              <a:t> knows my brother. </a:t>
            </a:r>
          </a:p>
          <a:p>
            <a:pPr eaLnBrk="1" hangingPunct="1">
              <a:defRPr/>
            </a:pPr>
            <a:r>
              <a:rPr lang="en-US" b="1" smtClean="0"/>
              <a:t>He saw </a:t>
            </a:r>
            <a:r>
              <a:rPr lang="en-US" b="1" smtClean="0">
                <a:solidFill>
                  <a:srgbClr val="FFFF00"/>
                </a:solidFill>
              </a:rPr>
              <a:t>the ones speaking</a:t>
            </a:r>
            <a:r>
              <a:rPr lang="en-US" b="1" smtClean="0"/>
              <a:t> to the crowd</a:t>
            </a:r>
          </a:p>
          <a:p>
            <a:pPr eaLnBrk="1" hangingPunct="1">
              <a:defRPr/>
            </a:pPr>
            <a:r>
              <a:rPr lang="en-US" b="1" smtClean="0"/>
              <a:t>Substantive usually is translated using "one who,“  “she who,”  “he who”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3 Uses of the Participle	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46275"/>
            <a:ext cx="80279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Adjectival</a:t>
            </a:r>
            <a:r>
              <a:rPr lang="en-US" dirty="0" smtClean="0"/>
              <a:t> + Def. Article = the sitting lad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Adverbial</a:t>
            </a:r>
            <a:r>
              <a:rPr lang="en-US" dirty="0" smtClean="0"/>
              <a:t> (no article) = while sitting, the lad</a:t>
            </a:r>
            <a:br>
              <a:rPr lang="en-US" dirty="0" smtClean="0"/>
            </a:br>
            <a:r>
              <a:rPr lang="en-US" dirty="0" smtClean="0"/>
              <a:t> (can also be purpose, cause, circumstantial,  </a:t>
            </a:r>
            <a:br>
              <a:rPr lang="en-US" dirty="0" smtClean="0"/>
            </a:br>
            <a:r>
              <a:rPr lang="en-US" smtClean="0"/>
              <a:t> means, </a:t>
            </a:r>
            <a:r>
              <a:rPr lang="en-US" dirty="0" smtClean="0"/>
              <a:t>manner)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Substantival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(no noun) = The one sitting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Participles verbal and noun parts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Like a verb, participles take: </a:t>
            </a:r>
            <a:br>
              <a:rPr lang="en-US" b="1" smtClean="0"/>
            </a:br>
            <a:r>
              <a:rPr lang="en-US" b="1" smtClean="0"/>
              <a:t>             tense and voice.</a:t>
            </a:r>
          </a:p>
          <a:p>
            <a:pPr eaLnBrk="1" hangingPunct="1">
              <a:defRPr/>
            </a:pPr>
            <a:r>
              <a:rPr lang="en-US" b="1" smtClean="0"/>
              <a:t>Like a noun, they take: </a:t>
            </a:r>
            <a:br>
              <a:rPr lang="en-US" b="1" smtClean="0"/>
            </a:br>
            <a:r>
              <a:rPr lang="en-US" b="1" smtClean="0"/>
              <a:t>         gender, number, and case.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Present Active Ptc 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46275"/>
            <a:ext cx="83327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+mj-lt"/>
              </a:rPr>
              <a:t>Masc</a:t>
            </a:r>
            <a:r>
              <a:rPr lang="en-US" b="1" dirty="0" smtClean="0">
                <a:latin typeface="+mj-lt"/>
              </a:rPr>
              <a:t>:   Stem   +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οντ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+  Noun endings (3)</a:t>
            </a:r>
            <a:br>
              <a:rPr lang="en-US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 </a:t>
            </a:r>
            <a:r>
              <a:rPr lang="en-US" dirty="0" smtClean="0">
                <a:latin typeface="+mj-lt"/>
              </a:rPr>
              <a:t>+   </a:t>
            </a:r>
            <a:r>
              <a:rPr lang="el-GR" dirty="0" smtClean="0">
                <a:latin typeface="+mj-lt"/>
              </a:rPr>
              <a:t>οντ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ος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=  </a:t>
            </a:r>
            <a:r>
              <a:rPr lang="el-GR" dirty="0" smtClean="0">
                <a:latin typeface="+mj-lt"/>
              </a:rPr>
              <a:t>λύοντος</a:t>
            </a:r>
            <a:r>
              <a:rPr lang="en-US" dirty="0" smtClean="0">
                <a:latin typeface="+mj-lt"/>
              </a:rPr>
              <a:t>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Fem:      Stem   +  </a:t>
            </a:r>
            <a:r>
              <a:rPr lang="el-GR" b="1" dirty="0" smtClean="0">
                <a:latin typeface="+mj-lt"/>
              </a:rPr>
              <a:t>ους</a:t>
            </a:r>
            <a:r>
              <a:rPr lang="en-US" b="1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+ Noun endings (1)</a:t>
            </a:r>
            <a:br>
              <a:rPr lang="en-US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   </a:t>
            </a:r>
            <a:r>
              <a:rPr lang="el-GR" dirty="0" smtClean="0">
                <a:latin typeface="+mj-lt"/>
              </a:rPr>
              <a:t>ους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=  </a:t>
            </a:r>
            <a:r>
              <a:rPr lang="el-GR" dirty="0" smtClean="0">
                <a:latin typeface="+mj-lt"/>
              </a:rPr>
              <a:t>λυούσης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Uses a 3 - 1- 3  noun ending pattern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 The key for identifying a present participle is the  </a:t>
            </a:r>
            <a:r>
              <a:rPr lang="el-GR" b="1" dirty="0" smtClean="0">
                <a:latin typeface="+mj-lt"/>
              </a:rPr>
              <a:t>οντ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or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ους</a:t>
            </a:r>
            <a:r>
              <a:rPr lang="en-US" dirty="0" smtClean="0">
                <a:latin typeface="+mj-lt"/>
              </a:rPr>
              <a:t>. 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Present Active Ptc Paradigm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</a:t>
            </a:r>
            <a:r>
              <a:rPr lang="en-US" b="1" dirty="0" smtClean="0">
                <a:latin typeface="+mj-lt"/>
              </a:rPr>
              <a:t>        3                  1                   3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Singular   </a:t>
            </a:r>
            <a:r>
              <a:rPr lang="en-US" b="1" dirty="0" err="1" smtClean="0">
                <a:latin typeface="+mj-lt"/>
              </a:rPr>
              <a:t>Masc</a:t>
            </a:r>
            <a:r>
              <a:rPr lang="en-US" b="1" dirty="0" smtClean="0">
                <a:latin typeface="+mj-lt"/>
              </a:rPr>
              <a:t>           Fem              </a:t>
            </a:r>
            <a:r>
              <a:rPr lang="en-US" b="1" dirty="0" err="1" smtClean="0">
                <a:latin typeface="+mj-lt"/>
              </a:rPr>
              <a:t>Neut</a:t>
            </a:r>
            <a:endParaRPr lang="en-US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λύουσα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λύουσης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λύοντος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    </a:t>
            </a:r>
            <a:r>
              <a:rPr lang="el-GR" dirty="0" smtClean="0">
                <a:latin typeface="+mj-lt"/>
              </a:rPr>
              <a:t>λύοντι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λύουσῃ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λύοντι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   </a:t>
            </a:r>
            <a:r>
              <a:rPr lang="el-GR" dirty="0" smtClean="0">
                <a:latin typeface="+mj-lt"/>
              </a:rPr>
              <a:t>λύοντα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λύουσαν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λῦον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3 uses:    loosing (Adj.),  one who is loosing (Subst.),  while loosing (Adv.)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Present Active Ptc Paradigm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</a:t>
            </a:r>
            <a:r>
              <a:rPr lang="en-US" b="1" dirty="0" smtClean="0">
                <a:latin typeface="+mj-lt"/>
              </a:rPr>
              <a:t>            3                     1                    3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Plural       </a:t>
            </a:r>
            <a:r>
              <a:rPr lang="en-US" b="1" dirty="0" err="1" smtClean="0">
                <a:latin typeface="+mj-lt"/>
              </a:rPr>
              <a:t>Masc</a:t>
            </a:r>
            <a:r>
              <a:rPr lang="en-US" b="1" dirty="0" smtClean="0">
                <a:latin typeface="+mj-lt"/>
              </a:rPr>
              <a:t>              Fem               </a:t>
            </a:r>
            <a:r>
              <a:rPr lang="en-US" b="1" dirty="0" err="1" smtClean="0">
                <a:latin typeface="+mj-lt"/>
              </a:rPr>
              <a:t>Neut</a:t>
            </a:r>
            <a:endParaRPr lang="en-US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λύοντες 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λύουσαι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λύοντα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λυόντων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λυουσῶν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λυόντων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    </a:t>
            </a:r>
            <a:r>
              <a:rPr lang="el-GR" dirty="0" smtClean="0">
                <a:latin typeface="+mj-lt"/>
              </a:rPr>
              <a:t>λύουσι(ν)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λυούσαις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λύουσι(ν)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   </a:t>
            </a:r>
            <a:r>
              <a:rPr lang="el-GR" dirty="0" smtClean="0">
                <a:latin typeface="+mj-lt"/>
              </a:rPr>
              <a:t>λύοντας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λυούσας  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λύοντα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The key to mastering the participles is mastering the 3 usages.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3 uses:  loosing (Adj.),  one who is loosing (Subst.),  while loosing (Adv.)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πίστεσι(ν)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118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Present Ptc. Chant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46275"/>
            <a:ext cx="84089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Active:  </a:t>
            </a:r>
            <a:r>
              <a:rPr lang="en-US" b="1" dirty="0" err="1" smtClean="0">
                <a:latin typeface="+mj-lt"/>
              </a:rPr>
              <a:t>ptc</a:t>
            </a:r>
            <a:r>
              <a:rPr lang="en-US" b="1" dirty="0" smtClean="0">
                <a:latin typeface="+mj-lt"/>
              </a:rPr>
              <a:t>. = participle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λύουσα 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λύουσης 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Middle/Passive Participles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Form:      Stem  +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ομεν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+ Noun ending (2-1-2)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</a:rPr>
              <a:t>                 </a:t>
            </a: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ομεν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   </a:t>
            </a:r>
            <a:r>
              <a:rPr lang="el-GR" dirty="0" smtClean="0">
                <a:latin typeface="+mj-lt"/>
              </a:rPr>
              <a:t>ος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=  </a:t>
            </a:r>
            <a:r>
              <a:rPr lang="el-GR" dirty="0" smtClean="0">
                <a:latin typeface="+mj-lt"/>
              </a:rPr>
              <a:t>λυόμενος </a:t>
            </a:r>
            <a:r>
              <a:rPr lang="en-US" dirty="0" smtClean="0">
                <a:latin typeface="+mj-lt"/>
              </a:rPr>
              <a:t>  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These are easily recognized.  The paradigm is follows the simple 2-1-2 form.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Usually translated passive (being loosed (Adj.), one who is being loosed (Subst.),  while being loosed (Adv.)) unless deponent in which case it is translated active.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Present Middle/Passive Ptc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46275"/>
            <a:ext cx="8789988" cy="430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                  2                    1                      2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Singular   </a:t>
            </a:r>
            <a:r>
              <a:rPr lang="en-US" b="1" dirty="0" err="1" smtClean="0">
                <a:latin typeface="+mj-lt"/>
              </a:rPr>
              <a:t>Masc</a:t>
            </a:r>
            <a:r>
              <a:rPr lang="en-US" b="1" dirty="0" smtClean="0">
                <a:latin typeface="+mj-lt"/>
              </a:rPr>
              <a:t>              Fem                </a:t>
            </a:r>
            <a:r>
              <a:rPr lang="en-US" b="1" dirty="0" err="1" smtClean="0">
                <a:latin typeface="+mj-lt"/>
              </a:rPr>
              <a:t>Neut</a:t>
            </a:r>
            <a:endParaRPr lang="en-US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λυόμενος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λυομένου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λυομένου</a:t>
            </a:r>
            <a:br>
              <a:rPr lang="el-GR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    </a:t>
            </a:r>
            <a:r>
              <a:rPr lang="el-GR" dirty="0" smtClean="0">
                <a:latin typeface="+mj-lt"/>
              </a:rPr>
              <a:t>λυομένῳ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λυομένῃ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λυομένῳ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λυομένην 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 being loosed (Adj.), one who is being loosed (Subst.),  while being loosed (Adv.)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Present Middle/Passive Ptc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    2                     1                        2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Plural        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              Fem     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  </a:t>
            </a:r>
            <a:r>
              <a:rPr lang="el-GR" dirty="0" smtClean="0">
                <a:latin typeface="+mj-lt"/>
              </a:rPr>
              <a:t>λυόμενοι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λυόμεναι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λυόμενα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 </a:t>
            </a:r>
            <a:r>
              <a:rPr lang="el-GR" dirty="0" smtClean="0">
                <a:latin typeface="+mj-lt"/>
              </a:rPr>
              <a:t>λυομένων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λυομένων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λυομένων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  </a:t>
            </a:r>
            <a:r>
              <a:rPr lang="el-GR" dirty="0" smtClean="0">
                <a:latin typeface="+mj-lt"/>
              </a:rPr>
              <a:t>λυομένοις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λυομέναις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λυομένοις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  </a:t>
            </a:r>
            <a:r>
              <a:rPr lang="el-GR" dirty="0" smtClean="0">
                <a:latin typeface="+mj-lt"/>
              </a:rPr>
              <a:t>λυομένους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λυομένας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λυόμενα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being loosed (Adj.), one who is being loosed (Subst.),  while being loosed (Adv.)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Chanting the PA and PM/P Participle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Active:  </a:t>
            </a:r>
            <a:r>
              <a:rPr lang="en-US" b="1" dirty="0" err="1" smtClean="0">
                <a:latin typeface="+mj-lt"/>
              </a:rPr>
              <a:t>ptc</a:t>
            </a:r>
            <a:r>
              <a:rPr lang="en-US" b="1" dirty="0" smtClean="0">
                <a:latin typeface="+mj-lt"/>
              </a:rPr>
              <a:t> = participle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λύουσα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λύουσης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Middle/Passive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λυόμενος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λυομένου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λυομένης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λυομένου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Future Participles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Rare  (12x in NT)  and predictable just insert a future s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οντος</a:t>
            </a:r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=  </a:t>
            </a:r>
            <a:r>
              <a:rPr lang="el-GR" dirty="0" smtClean="0">
                <a:latin typeface="+mj-lt"/>
              </a:rPr>
              <a:t>λύσοντος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ουσης</a:t>
            </a:r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=  </a:t>
            </a:r>
            <a:r>
              <a:rPr lang="el-GR" dirty="0" smtClean="0">
                <a:latin typeface="+mj-lt"/>
              </a:rPr>
              <a:t>λυσούσης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Will be loosing (Adj.),  while loosing (Adv.), one who will be loosing (Subst.)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Present Participle of</a:t>
            </a:r>
            <a:r>
              <a:rPr lang="en-US" altLang="en-US" b="1" smtClean="0">
                <a:latin typeface="Greekth" pitchFamily="18" charset="0"/>
              </a:rPr>
              <a:t> </a:t>
            </a:r>
            <a:r>
              <a:rPr lang="en-US" altLang="en-US" smtClean="0">
                <a:latin typeface="Greekth" pitchFamily="18" charset="0"/>
              </a:rPr>
              <a:t>ei]mi&lt;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56588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3                  1                   3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Singular  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          Fem 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    </a:t>
            </a:r>
            <a:r>
              <a:rPr lang="el-GR" dirty="0" smtClean="0">
                <a:latin typeface="+mj-lt"/>
              </a:rPr>
              <a:t>ὤν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οὖσα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ὄν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   </a:t>
            </a:r>
            <a:r>
              <a:rPr lang="el-GR" dirty="0" smtClean="0">
                <a:latin typeface="+mj-lt"/>
              </a:rPr>
              <a:t>ὄντος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οὔσης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ὄντος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    </a:t>
            </a:r>
            <a:r>
              <a:rPr lang="el-GR" dirty="0" smtClean="0">
                <a:latin typeface="+mj-lt"/>
              </a:rPr>
              <a:t>ὄντι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οὔσῃ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ὄντι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   </a:t>
            </a:r>
            <a:r>
              <a:rPr lang="el-GR" dirty="0" smtClean="0">
                <a:latin typeface="+mj-lt"/>
              </a:rPr>
              <a:t>ὄντα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οὖσαν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ὄν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Piece of cake:  just take the 3-1-3 endings, = “being”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How are </a:t>
            </a:r>
            <a:r>
              <a:rPr lang="el-GR" dirty="0" smtClean="0">
                <a:latin typeface="+mj-lt"/>
              </a:rPr>
              <a:t>ὤν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and </a:t>
            </a:r>
            <a:r>
              <a:rPr lang="el-GR" dirty="0" smtClean="0">
                <a:latin typeface="+mj-lt"/>
              </a:rPr>
              <a:t>ὄν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different from the relative pronoun?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Present Participle of</a:t>
            </a:r>
            <a:r>
              <a:rPr lang="en-US" altLang="en-US" b="1" smtClean="0">
                <a:latin typeface="Greekth" pitchFamily="18" charset="0"/>
              </a:rPr>
              <a:t> </a:t>
            </a:r>
            <a:r>
              <a:rPr lang="en-US" altLang="en-US" smtClean="0">
                <a:latin typeface="Greekth" pitchFamily="18" charset="0"/>
              </a:rPr>
              <a:t>ei]mi&lt;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3                 1                3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Plural      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         Fem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  </a:t>
            </a:r>
            <a:r>
              <a:rPr lang="el-GR" dirty="0" smtClean="0">
                <a:latin typeface="+mj-lt"/>
              </a:rPr>
              <a:t>ὄντες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οὖσαι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ὄντα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 </a:t>
            </a:r>
            <a:r>
              <a:rPr lang="el-GR" dirty="0" smtClean="0">
                <a:latin typeface="+mj-lt"/>
              </a:rPr>
              <a:t>ὄντων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οὐσῶν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ὄντων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  </a:t>
            </a:r>
            <a:r>
              <a:rPr lang="el-GR" dirty="0" smtClean="0">
                <a:latin typeface="+mj-lt"/>
              </a:rPr>
              <a:t>οὖσι(ν)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οὔσαις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οὖσι(ν)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  </a:t>
            </a:r>
            <a:r>
              <a:rPr lang="el-GR" dirty="0" smtClean="0">
                <a:latin typeface="+mj-lt"/>
              </a:rPr>
              <a:t>ὄντας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οὔσας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ὄντα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Participles are negated with </a:t>
            </a:r>
            <a:r>
              <a:rPr lang="el-GR" dirty="0" smtClean="0">
                <a:latin typeface="+mj-lt"/>
              </a:rPr>
              <a:t>μή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(not </a:t>
            </a:r>
            <a:r>
              <a:rPr lang="el-GR" dirty="0" smtClean="0">
                <a:latin typeface="+mj-lt"/>
              </a:rPr>
              <a:t>οὐ</a:t>
            </a:r>
            <a:r>
              <a:rPr lang="en-US" dirty="0" smtClean="0">
                <a:latin typeface="+mj-lt"/>
              </a:rPr>
              <a:t>)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324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l-GR" sz="4400" dirty="0" smtClean="0">
                <a:latin typeface="+mj-lt"/>
              </a:rPr>
              <a:t>ἀκολουθέω</a:t>
            </a:r>
            <a:r>
              <a:rPr lang="en-US" sz="4400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       </a:t>
            </a:r>
            <a:endParaRPr lang="en-US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I follow</a:t>
            </a:r>
          </a:p>
        </p:txBody>
      </p:sp>
      <p:pic>
        <p:nvPicPr>
          <p:cNvPr id="102406" name="Picture 6" descr="VocabCh1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5624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 Chapter 19 Vocabulary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+mj-lt"/>
              </a:rPr>
              <a:t> </a:t>
            </a:r>
            <a:r>
              <a:rPr lang="el-GR" sz="4400" dirty="0" smtClean="0">
                <a:latin typeface="+mj-lt"/>
              </a:rPr>
              <a:t>ἐνώπιον</a:t>
            </a:r>
            <a:r>
              <a:rPr lang="en-US" sz="4400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before</a:t>
            </a:r>
            <a:r>
              <a:rPr lang="en-US" dirty="0" smtClean="0"/>
              <a:t> </a:t>
            </a:r>
          </a:p>
        </p:txBody>
      </p:sp>
      <p:pic>
        <p:nvPicPr>
          <p:cNvPr id="106501" name="Picture 5" descr="VocabCh19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3733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+mj-lt"/>
              </a:rPr>
              <a:t> </a:t>
            </a:r>
            <a:r>
              <a:rPr lang="el-GR" sz="4400" dirty="0" smtClean="0">
                <a:latin typeface="+mj-lt"/>
              </a:rPr>
              <a:t>θάλασσα</a:t>
            </a:r>
            <a:r>
              <a:rPr lang="en-US" sz="4400" dirty="0" smtClean="0">
                <a:latin typeface="+mj-lt"/>
              </a:rPr>
              <a:t>,  -</a:t>
            </a:r>
            <a:r>
              <a:rPr lang="el-GR" sz="4400" dirty="0" smtClean="0">
                <a:latin typeface="+mj-lt"/>
              </a:rPr>
              <a:t>ης</a:t>
            </a:r>
            <a:r>
              <a:rPr lang="en-US" sz="4400" dirty="0" smtClean="0">
                <a:latin typeface="+mj-lt"/>
              </a:rPr>
              <a:t>, </a:t>
            </a:r>
            <a:r>
              <a:rPr lang="el-GR" sz="4400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       </a:t>
            </a:r>
            <a:endParaRPr lang="en-US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 sea,  lake</a:t>
            </a:r>
          </a:p>
        </p:txBody>
      </p:sp>
      <p:pic>
        <p:nvPicPr>
          <p:cNvPr id="105477" name="Picture 5" descr="VocabCh19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0292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+mj-lt"/>
              </a:rPr>
              <a:t> </a:t>
            </a:r>
            <a:r>
              <a:rPr lang="el-GR" sz="4400" dirty="0" smtClean="0">
                <a:latin typeface="+mj-lt"/>
              </a:rPr>
              <a:t>κάθημαι </a:t>
            </a:r>
            <a:r>
              <a:rPr lang="en-US" sz="4400" dirty="0" smtClean="0">
                <a:latin typeface="+mj-lt"/>
              </a:rPr>
              <a:t>        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I sit </a:t>
            </a:r>
          </a:p>
        </p:txBody>
      </p:sp>
      <p:pic>
        <p:nvPicPr>
          <p:cNvPr id="107525" name="Picture 5" descr="VocabCh19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dirty="0" smtClean="0">
                <a:latin typeface="+mj-lt"/>
              </a:rPr>
              <a:t>καιρός</a:t>
            </a:r>
            <a:r>
              <a:rPr lang="en-US" sz="4400" dirty="0" smtClean="0">
                <a:latin typeface="+mj-lt"/>
              </a:rPr>
              <a:t>,  -</a:t>
            </a:r>
            <a:r>
              <a:rPr lang="el-GR" sz="4400" dirty="0" smtClean="0">
                <a:latin typeface="+mj-lt"/>
              </a:rPr>
              <a:t>οῦ</a:t>
            </a:r>
            <a:r>
              <a:rPr lang="en-US" sz="4400" dirty="0" smtClean="0">
                <a:latin typeface="+mj-lt"/>
              </a:rPr>
              <a:t>,  </a:t>
            </a:r>
            <a:r>
              <a:rPr lang="el-GR" sz="4400" dirty="0" smtClean="0">
                <a:latin typeface="+mj-lt"/>
              </a:rPr>
              <a:t>ὁ </a:t>
            </a:r>
            <a:r>
              <a:rPr lang="en-US" sz="4400" dirty="0" smtClean="0">
                <a:latin typeface="+mj-lt"/>
              </a:rPr>
              <a:t>         </a:t>
            </a:r>
            <a:endParaRPr lang="en-US" sz="4400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time </a:t>
            </a:r>
          </a:p>
        </p:txBody>
      </p:sp>
      <p:pic>
        <p:nvPicPr>
          <p:cNvPr id="108549" name="Picture 5" descr="VocabCh19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426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dirty="0" smtClean="0">
                <a:latin typeface="+mj-lt"/>
              </a:rPr>
              <a:t>οὔτε</a:t>
            </a:r>
            <a:r>
              <a:rPr lang="en-US" sz="4400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sz="7200" b="1" dirty="0" smtClean="0"/>
              <a:t>       </a:t>
            </a:r>
            <a:r>
              <a:rPr lang="en-US" b="1" dirty="0" smtClean="0"/>
              <a:t>                 </a:t>
            </a:r>
            <a:r>
              <a:rPr lang="en-US" dirty="0" smtClean="0"/>
              <a:t> </a:t>
            </a:r>
            <a:r>
              <a:rPr lang="en-US" b="1" dirty="0" smtClean="0"/>
              <a:t>                and not,</a:t>
            </a:r>
            <a:br>
              <a:rPr lang="en-US" b="1" dirty="0" smtClean="0"/>
            </a:br>
            <a:r>
              <a:rPr lang="en-US" b="1" dirty="0" smtClean="0"/>
              <a:t>                                                         nor,  </a:t>
            </a:r>
            <a:br>
              <a:rPr lang="en-US" b="1" dirty="0" smtClean="0"/>
            </a:br>
            <a:r>
              <a:rPr lang="en-US" b="1" dirty="0" smtClean="0"/>
              <a:t>                                                      neither </a:t>
            </a:r>
          </a:p>
        </p:txBody>
      </p:sp>
      <p:pic>
        <p:nvPicPr>
          <p:cNvPr id="118790" name="Picture 6" descr="VocabCh19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+mj-lt"/>
              </a:rPr>
              <a:t> </a:t>
            </a:r>
            <a:r>
              <a:rPr lang="el-GR" sz="4400" dirty="0" smtClean="0">
                <a:latin typeface="+mj-lt"/>
              </a:rPr>
              <a:t>πίπτω</a:t>
            </a:r>
            <a:r>
              <a:rPr lang="en-US" sz="4400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I fall </a:t>
            </a:r>
          </a:p>
        </p:txBody>
      </p:sp>
      <p:pic>
        <p:nvPicPr>
          <p:cNvPr id="119813" name="Picture 5" descr="VocabCh1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+mj-lt"/>
              </a:rPr>
              <a:t> </a:t>
            </a:r>
            <a:r>
              <a:rPr lang="el-GR" sz="4400" dirty="0" smtClean="0">
                <a:latin typeface="+mj-lt"/>
              </a:rPr>
              <a:t>πούς</a:t>
            </a:r>
            <a:r>
              <a:rPr lang="en-US" sz="4400" dirty="0" smtClean="0">
                <a:latin typeface="+mj-lt"/>
              </a:rPr>
              <a:t>,  </a:t>
            </a:r>
            <a:r>
              <a:rPr lang="el-GR" sz="4400" dirty="0" smtClean="0">
                <a:latin typeface="+mj-lt"/>
              </a:rPr>
              <a:t>ποδός</a:t>
            </a:r>
            <a:r>
              <a:rPr lang="en-US" sz="4400" dirty="0" smtClean="0">
                <a:latin typeface="+mj-lt"/>
              </a:rPr>
              <a:t>,  </a:t>
            </a:r>
            <a:r>
              <a:rPr lang="el-GR" sz="4400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foot </a:t>
            </a:r>
          </a:p>
        </p:txBody>
      </p:sp>
      <p:pic>
        <p:nvPicPr>
          <p:cNvPr id="120837" name="Picture 5" descr="VocabCh19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464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dirty="0" smtClean="0">
                <a:latin typeface="+mj-lt"/>
              </a:rPr>
              <a:t>προσέρχομαι </a:t>
            </a:r>
            <a:r>
              <a:rPr lang="en-US" sz="4400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    </a:t>
            </a:r>
            <a:endParaRPr lang="en-US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I come/go to </a:t>
            </a:r>
          </a:p>
        </p:txBody>
      </p:sp>
      <p:pic>
        <p:nvPicPr>
          <p:cNvPr id="121861" name="Picture 5" descr="VocabCh19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3276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+mj-lt"/>
              </a:rPr>
              <a:t> </a:t>
            </a:r>
            <a:r>
              <a:rPr lang="el-GR" sz="4400" dirty="0" smtClean="0">
                <a:latin typeface="+mj-lt"/>
              </a:rPr>
              <a:t>προσεύχομαι </a:t>
            </a:r>
            <a:r>
              <a:rPr lang="en-US" sz="4400" dirty="0" smtClean="0">
                <a:latin typeface="+mj-lt"/>
              </a:rPr>
              <a:t>      </a:t>
            </a:r>
            <a:r>
              <a:rPr lang="en-US" dirty="0" smtClean="0">
                <a:latin typeface="+mj-lt"/>
              </a:rPr>
              <a:t>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I pray </a:t>
            </a:r>
          </a:p>
        </p:txBody>
      </p:sp>
      <p:pic>
        <p:nvPicPr>
          <p:cNvPr id="122885" name="Picture 5" descr="VocabCh19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3429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Reverse Vocabulary </a:t>
            </a:r>
            <a:r>
              <a:rPr lang="en-US" dirty="0" smtClean="0"/>
              <a:t>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78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38743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13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36374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28928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18240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65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ἀριερεύς,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3684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26222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16235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442"/>
            <a:ext cx="7772400" cy="76944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695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20600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15935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6590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32257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373942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1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9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067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3140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786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b="1" dirty="0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20940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453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805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172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784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27681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39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7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207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379"/>
            <a:ext cx="83820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34603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22208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350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29370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656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8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871</TotalTime>
  <Words>3522</Words>
  <Application>Microsoft Office PowerPoint</Application>
  <PresentationFormat>On-screen Show (4:3)</PresentationFormat>
  <Paragraphs>1140</Paragraphs>
  <Slides>149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5" baseType="lpstr">
      <vt:lpstr>Times New Roman</vt:lpstr>
      <vt:lpstr>Arial</vt:lpstr>
      <vt:lpstr>Wingdings</vt:lpstr>
      <vt:lpstr>Calibri</vt:lpstr>
      <vt:lpstr>Greekth</vt:lpstr>
      <vt:lpstr>Azure</vt:lpstr>
      <vt:lpstr>Mastering NT Greek</vt:lpstr>
      <vt:lpstr>Warm-ups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Rapping the Lord’s Prayer</vt:lpstr>
      <vt:lpstr>Rapping the Lord’s Prayer</vt:lpstr>
      <vt:lpstr>Rapping the Lord’s Prayer</vt:lpstr>
      <vt:lpstr>Perfect Active Paradigm</vt:lpstr>
      <vt:lpstr>Perfect Middle/Passive Paradigm</vt:lpstr>
      <vt:lpstr>Present Participles</vt:lpstr>
      <vt:lpstr>English Participle Concepts</vt:lpstr>
      <vt:lpstr>            3 Participle Uses:</vt:lpstr>
      <vt:lpstr>3 Participle Uses:  Adjective</vt:lpstr>
      <vt:lpstr>3 Participle Uses:  Adjective</vt:lpstr>
      <vt:lpstr>3 Participle Uses:  Adverb</vt:lpstr>
      <vt:lpstr>Examples of Adverbial agreement</vt:lpstr>
      <vt:lpstr>Other Adverbial uses: PCC MM </vt:lpstr>
      <vt:lpstr>3 Participle Uses:  Adverb</vt:lpstr>
      <vt:lpstr>3 Participle Uses:  Substantive</vt:lpstr>
      <vt:lpstr>      3 Uses of the Participle </vt:lpstr>
      <vt:lpstr>Participles verbal and noun parts</vt:lpstr>
      <vt:lpstr>Present Active Ptc Formation</vt:lpstr>
      <vt:lpstr>Present Active Ptc Paradigm</vt:lpstr>
      <vt:lpstr>Present Active Ptc Paradigm</vt:lpstr>
      <vt:lpstr>Present Ptc. Chant</vt:lpstr>
      <vt:lpstr>Middle/Passive Participles</vt:lpstr>
      <vt:lpstr>Present Middle/Passive Ptc</vt:lpstr>
      <vt:lpstr>Present Middle/Passive Ptc</vt:lpstr>
      <vt:lpstr>Chanting the PA and PM/P Participle </vt:lpstr>
      <vt:lpstr>Future Participles</vt:lpstr>
      <vt:lpstr>Present Participle of ei]mi&lt;</vt:lpstr>
      <vt:lpstr>Present Participle of ei]mi&lt;</vt:lpstr>
      <vt:lpstr>Chapter 19 Vocabulary</vt:lpstr>
      <vt:lpstr> Chapter 19 Vocabulary</vt:lpstr>
      <vt:lpstr>Chapter 19 Vocabulary</vt:lpstr>
      <vt:lpstr>Chapter 19 Vocabulary</vt:lpstr>
      <vt:lpstr>Chapter 19 Vocabulary</vt:lpstr>
      <vt:lpstr>Chapter 19 Vocabulary</vt:lpstr>
      <vt:lpstr>Chapter 19 Vocabulary</vt:lpstr>
      <vt:lpstr>Chapter 19 Vocabulary</vt:lpstr>
      <vt:lpstr>Chapter 19 Vocabulary</vt:lpstr>
      <vt:lpstr>Chapter 19 Vocabulary</vt:lpstr>
      <vt:lpstr>Reverse Vocabulary Review</vt:lpstr>
      <vt:lpstr>Chapter 19 Vocabulary</vt:lpstr>
      <vt:lpstr>Chapter 19 Vocabulary</vt:lpstr>
      <vt:lpstr>Chapter 18 Vocabulary</vt:lpstr>
      <vt:lpstr>Chapter 18 Vocabulary</vt:lpstr>
      <vt:lpstr>Chapter 17 Vocabulary</vt:lpstr>
      <vt:lpstr>Chapter 17 Vocabulary</vt:lpstr>
      <vt:lpstr> Chapter 16  Vocabulary</vt:lpstr>
      <vt:lpstr>Chapter 16  Vocabulary</vt:lpstr>
      <vt:lpstr> Chapter 15  Vocabulary</vt:lpstr>
      <vt:lpstr>Chapter 15  Vocabulary</vt:lpstr>
      <vt:lpstr>Chapter 14  Vocabulary</vt:lpstr>
      <vt:lpstr>Chapter 14 Vocabulary</vt:lpstr>
      <vt:lpstr>Chapter 13  Vocabulary </vt:lpstr>
      <vt:lpstr>Chapter 13  Vocabulary  </vt:lpstr>
      <vt:lpstr>Chapter 12 Vocabulary </vt:lpstr>
      <vt:lpstr>Chapter 12 Vocabulary </vt:lpstr>
      <vt:lpstr>Chapter 12 Vocabulary</vt:lpstr>
      <vt:lpstr>Chapter 11 Vocabulary</vt:lpstr>
      <vt:lpstr>Chapter 11 Vocabulary</vt:lpstr>
      <vt:lpstr>Chapter 11 Vocabulary</vt:lpstr>
      <vt:lpstr>Chapter 11 Vocabulary</vt:lpstr>
      <vt:lpstr>Vocabulary Ch. 10</vt:lpstr>
      <vt:lpstr>Vocabulary Ch. 10</vt:lpstr>
      <vt:lpstr>Vocabulary Ch. 9</vt:lpstr>
      <vt:lpstr>Vocabulary Ch. 9</vt:lpstr>
      <vt:lpstr>Vocabulary Ch. 8</vt:lpstr>
      <vt:lpstr>Vocabulary Ch. 8</vt:lpstr>
      <vt:lpstr>Vocabulary Ch. 8</vt:lpstr>
      <vt:lpstr>Vocabulary -- Ch. 7</vt:lpstr>
      <vt:lpstr>Vocabulary – Ch. 7</vt:lpstr>
      <vt:lpstr>Vocabulary -- Ch. 7</vt:lpstr>
      <vt:lpstr>Chapter 6 Vocabulary</vt:lpstr>
      <vt:lpstr>Chapter 6 Vocabulary</vt:lpstr>
      <vt:lpstr>Chapter 6 Vocabulary </vt:lpstr>
      <vt:lpstr>Chapter 6 Vocabulary</vt:lpstr>
      <vt:lpstr>Ch. 5 -- Vocabulary </vt:lpstr>
      <vt:lpstr>Ch. 5 -- Vocabulary </vt:lpstr>
      <vt:lpstr>Ch. 4 -- Vocabulary</vt:lpstr>
      <vt:lpstr>Ch. 4 -- Vocabulary </vt:lpstr>
      <vt:lpstr>Ch. 3 -- Vocabulary</vt:lpstr>
      <vt:lpstr>Ch. 3 -- Vocabulary</vt:lpstr>
      <vt:lpstr>Ch. 2 -- Vocabulary</vt:lpstr>
      <vt:lpstr>Ch. 2 -- Vocabulary</vt:lpstr>
      <vt:lpstr>Ch. 1 -- Vocabulary</vt:lpstr>
      <vt:lpstr>Ch. 1 -- Vocabulary </vt:lpstr>
      <vt:lpstr>In Order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  <vt:lpstr>Chapter 17 Vocabulary</vt:lpstr>
      <vt:lpstr>Chapter 17 Vocabulary</vt:lpstr>
      <vt:lpstr>Chapter 18 Vocabulary</vt:lpstr>
      <vt:lpstr>Chapter 18 Vocabulary</vt:lpstr>
      <vt:lpstr>Chapter 19 Vocabulary</vt:lpstr>
      <vt:lpstr>Chapter 19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</dc:title>
  <dc:creator>Ted Hildebrandt</dc:creator>
  <cp:lastModifiedBy>ted</cp:lastModifiedBy>
  <cp:revision>79</cp:revision>
  <dcterms:created xsi:type="dcterms:W3CDTF">2001-11-26T00:36:55Z</dcterms:created>
  <dcterms:modified xsi:type="dcterms:W3CDTF">2015-11-17T11:38:35Z</dcterms:modified>
</cp:coreProperties>
</file>