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11" r:id="rId24"/>
    <p:sldId id="313" r:id="rId25"/>
    <p:sldId id="257" r:id="rId26"/>
    <p:sldId id="258" r:id="rId27"/>
    <p:sldId id="259" r:id="rId28"/>
    <p:sldId id="260" r:id="rId29"/>
    <p:sldId id="261" r:id="rId30"/>
    <p:sldId id="323" r:id="rId31"/>
    <p:sldId id="262" r:id="rId32"/>
    <p:sldId id="263" r:id="rId33"/>
    <p:sldId id="265" r:id="rId34"/>
    <p:sldId id="270" r:id="rId35"/>
    <p:sldId id="267" r:id="rId36"/>
    <p:sldId id="264" r:id="rId37"/>
    <p:sldId id="269" r:id="rId38"/>
    <p:sldId id="268" r:id="rId39"/>
    <p:sldId id="271" r:id="rId40"/>
    <p:sldId id="314" r:id="rId41"/>
    <p:sldId id="315" r:id="rId42"/>
    <p:sldId id="316" r:id="rId43"/>
    <p:sldId id="317" r:id="rId44"/>
    <p:sldId id="272" r:id="rId45"/>
    <p:sldId id="318" r:id="rId46"/>
    <p:sldId id="319" r:id="rId47"/>
    <p:sldId id="320" r:id="rId48"/>
    <p:sldId id="321" r:id="rId49"/>
    <p:sldId id="426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286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288" r:id="rId132"/>
    <p:sldId id="289" r:id="rId1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5" autoAdjust="0"/>
    <p:restoredTop sz="86372" autoAdjust="0"/>
  </p:normalViewPr>
  <p:slideViewPr>
    <p:cSldViewPr>
      <p:cViewPr varScale="1">
        <p:scale>
          <a:sx n="100" d="100"/>
          <a:sy n="100" d="100"/>
        </p:scale>
        <p:origin x="-19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9C1F1A-BE71-494B-B2E3-B61D5BBFE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A012-FB4E-4A83-A49E-E8AACBD46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8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D9D3-AC07-442E-BE17-165F3C62E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4BC4-8F16-4074-A7C8-B14C8CB13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9CE6-C256-4CD1-A918-655458B2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7602D-27DC-41FC-998A-B51F680E7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F98B-51DF-4F57-AB67-FAD91A6F6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3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F113-AC44-40F2-A817-840DBBF4E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75AB-DC2C-4A28-AA98-B5D83434C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5E90-CCBF-4C07-B483-0EF6CEDD1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7200-4BCF-43D2-B291-883523527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2F93-B6A8-41BB-9220-FDAA65C1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92C2E689-D5AC-4F27-936E-A04342A5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Mastering NT Greek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18.  Perfect Verbs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31468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42256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4955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40425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9213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50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12373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4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7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016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450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335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190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2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1861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774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20239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0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10267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5547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9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19934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9301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42933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21293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16034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13152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5014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79"/>
            <a:ext cx="83058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ἔρχομαι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ἦλθον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βλέπω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saw)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εἶπον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said)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γίνομαι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ἐγενόμην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became)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γινώσκω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ἔγνων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ἔχω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ἔσχον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 I had)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λαμβάνω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ἔλαβον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εὑρίσκω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εὗρον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found)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1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6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Chant Review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32265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imes New Roman" pitchFamily="18" charset="0"/>
              </a:rPr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482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  <p:extLst>
      <p:ext uri="{BB962C8B-B14F-4D97-AF65-F5344CB8AC3E}">
        <p14:creationId xmlns:p14="http://schemas.microsoft.com/office/powerpoint/2010/main" val="18246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Verb Mood Frequency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2625" y="1646238"/>
          <a:ext cx="7470775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hart" r:id="rId3" imgW="6619863" imgH="4457819" progId="MSGraph.Chart.8">
                  <p:embed followColorScheme="full"/>
                </p:oleObj>
              </mc:Choice>
              <mc:Fallback>
                <p:oleObj name="Chart" r:id="rId3" imgW="6619863" imgH="445781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646238"/>
                        <a:ext cx="7470775" cy="444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Verb Tense Frequency</a:t>
            </a:r>
          </a:p>
        </p:txBody>
      </p:sp>
      <p:graphicFrame>
        <p:nvGraphicFramePr>
          <p:cNvPr id="26627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641475"/>
          <a:ext cx="8074025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hart" r:id="rId3" imgW="7772361" imgH="4457819" progId="MSGraph.Chart.8">
                  <p:embed followColorScheme="full"/>
                </p:oleObj>
              </mc:Choice>
              <mc:Fallback>
                <p:oleObj name="Chart" r:id="rId3" imgW="7772361" imgH="4457819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41475"/>
                        <a:ext cx="8074025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English Concepts of the Perfect Verb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smtClean="0"/>
              <a:t>Frontgrounding a state of affairs</a:t>
            </a:r>
            <a:r>
              <a:rPr lang="en-US" sz="2800" b="1" smtClean="0"/>
              <a:t>:  The perfect will be used to present an action as a state of being.  </a:t>
            </a:r>
          </a:p>
          <a:p>
            <a:pPr eaLnBrk="1" hangingPunct="1">
              <a:defRPr/>
            </a:pPr>
            <a:r>
              <a:rPr lang="en-US" sz="2800" b="1" smtClean="0"/>
              <a:t>There is a gnomic or omnitemporal character to it (no one has ever seen God) or iterative (these things I have repeatedly said to you). </a:t>
            </a:r>
          </a:p>
          <a:p>
            <a:pPr eaLnBrk="1" hangingPunct="1">
              <a:defRPr/>
            </a:pPr>
            <a:r>
              <a:rPr lang="en-US" sz="2800" b="1" smtClean="0"/>
              <a:t>It may refer to past events and be translated past (he blinded their eyes); present (the hour is come) and rarely future (the love of God will be completed).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Greek Perfect</a:t>
            </a:r>
            <a:r>
              <a:rPr lang="en-US" smtClean="0"/>
              <a:t> Translation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2930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We will use the helping verb "have" </a:t>
            </a:r>
          </a:p>
          <a:p>
            <a:pPr eaLnBrk="1" hangingPunct="1">
              <a:defRPr/>
            </a:pPr>
            <a:r>
              <a:rPr lang="en-US" b="1" smtClean="0"/>
              <a:t>“I gave” becomes "I have given"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Perfect 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1534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The perfect uses the perfect verb stem (as opposed to the present or aorist stems)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It adds a reduplication on the front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It adds a  </a:t>
            </a:r>
            <a:r>
              <a:rPr lang="en-US" b="1" dirty="0" err="1" smtClean="0">
                <a:latin typeface="+mj-lt"/>
              </a:rPr>
              <a:t>ka</a:t>
            </a:r>
            <a:r>
              <a:rPr lang="en-US" b="1" dirty="0" smtClean="0">
                <a:latin typeface="+mj-lt"/>
              </a:rPr>
              <a:t>  on the back –like the aorist did with the </a:t>
            </a:r>
            <a:r>
              <a:rPr lang="en-US" b="1" dirty="0" err="1" smtClean="0">
                <a:latin typeface="+mj-lt"/>
              </a:rPr>
              <a:t>sa</a:t>
            </a:r>
            <a:r>
              <a:rPr lang="en-US" b="1" dirty="0" smtClean="0">
                <a:latin typeface="+mj-lt"/>
              </a:rPr>
              <a:t> (the perfect k).</a:t>
            </a:r>
          </a:p>
          <a:p>
            <a:pPr eaLnBrk="1" hangingPunct="1">
              <a:defRPr/>
            </a:pPr>
            <a:r>
              <a:rPr lang="en-US" b="1" dirty="0" err="1" smtClean="0">
                <a:latin typeface="+mj-lt"/>
              </a:rPr>
              <a:t>Redupl</a:t>
            </a:r>
            <a:r>
              <a:rPr lang="en-US" b="1" dirty="0" smtClean="0">
                <a:latin typeface="+mj-lt"/>
              </a:rPr>
              <a:t>    Stem  Pf suffix  </a:t>
            </a:r>
            <a:r>
              <a:rPr lang="en-US" b="1" dirty="0" err="1" smtClean="0">
                <a:latin typeface="+mj-lt"/>
              </a:rPr>
              <a:t>Pron</a:t>
            </a:r>
            <a:r>
              <a:rPr lang="en-US" b="1" dirty="0" smtClean="0">
                <a:latin typeface="+mj-lt"/>
              </a:rPr>
              <a:t> suffix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+mj-lt"/>
              </a:rPr>
              <a:t>λε</a:t>
            </a:r>
            <a:r>
              <a:rPr lang="en-US" sz="3200" dirty="0" smtClean="0">
                <a:latin typeface="+mj-lt"/>
              </a:rPr>
              <a:t>   +    </a:t>
            </a:r>
            <a:r>
              <a:rPr lang="el-GR" sz="3200" dirty="0" smtClean="0">
                <a:latin typeface="+mj-lt"/>
              </a:rPr>
              <a:t>λυ</a:t>
            </a:r>
            <a:r>
              <a:rPr lang="en-US" sz="3200" dirty="0" smtClean="0">
                <a:latin typeface="+mj-lt"/>
              </a:rPr>
              <a:t>    +  </a:t>
            </a:r>
            <a:r>
              <a:rPr lang="el-GR" sz="3200" dirty="0" smtClean="0">
                <a:latin typeface="+mj-lt"/>
              </a:rPr>
              <a:t>κα</a:t>
            </a:r>
            <a:r>
              <a:rPr lang="en-US" sz="3200" dirty="0" smtClean="0">
                <a:latin typeface="+mj-lt"/>
              </a:rPr>
              <a:t>    +    </a:t>
            </a:r>
            <a:r>
              <a:rPr lang="el-GR" sz="3200" dirty="0" smtClean="0">
                <a:latin typeface="+mj-lt"/>
              </a:rPr>
              <a:t>τε</a:t>
            </a:r>
            <a:r>
              <a:rPr lang="en-US" sz="3200" dirty="0" smtClean="0">
                <a:latin typeface="+mj-lt"/>
              </a:rPr>
              <a:t>  =   </a:t>
            </a:r>
            <a:r>
              <a:rPr lang="el-GR" sz="3200" dirty="0" smtClean="0">
                <a:latin typeface="+mj-lt"/>
              </a:rPr>
              <a:t>λελύκατε </a:t>
            </a:r>
            <a:r>
              <a:rPr lang="en-US" sz="32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Reduplicaiton Patterns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Normally when a word begins with a consonant just double the consonant and add an epsilon  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λε</a:t>
            </a:r>
            <a:r>
              <a:rPr lang="en-US" dirty="0" smtClean="0">
                <a:latin typeface="+mj-lt"/>
              </a:rPr>
              <a:t>  + </a:t>
            </a:r>
            <a:r>
              <a:rPr lang="el-GR" dirty="0" smtClean="0">
                <a:latin typeface="+mj-lt"/>
              </a:rPr>
              <a:t>λυκα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Doubled consonants reduce:  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φ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sym typeface="Wingdings" pitchFamily="2" charset="2"/>
              </a:rPr>
              <a:t>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π</a:t>
            </a:r>
            <a:r>
              <a:rPr lang="en-US" dirty="0" smtClean="0">
                <a:latin typeface="+mj-lt"/>
              </a:rPr>
              <a:t>    (</a:t>
            </a:r>
            <a:r>
              <a:rPr lang="el-GR" dirty="0" smtClean="0">
                <a:latin typeface="+mj-lt"/>
              </a:rPr>
              <a:t>φανερόω</a:t>
            </a:r>
            <a:r>
              <a:rPr lang="en-US" dirty="0" smtClean="0">
                <a:latin typeface="+mj-lt"/>
              </a:rPr>
              <a:t> -- </a:t>
            </a:r>
            <a:r>
              <a:rPr lang="el-GR" dirty="0" smtClean="0">
                <a:latin typeface="+mj-lt"/>
              </a:rPr>
              <a:t>πεφανέρωκα</a:t>
            </a:r>
            <a:r>
              <a:rPr lang="en-US" dirty="0" smtClean="0">
                <a:latin typeface="+mj-lt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sym typeface="Wingdings" pitchFamily="2" charset="2"/>
              </a:rPr>
              <a:t>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κ</a:t>
            </a:r>
            <a:r>
              <a:rPr lang="en-US" dirty="0" smtClean="0">
                <a:latin typeface="+mj-lt"/>
              </a:rPr>
              <a:t>   (</a:t>
            </a:r>
            <a:r>
              <a:rPr lang="el-GR" dirty="0" smtClean="0">
                <a:latin typeface="+mj-lt"/>
              </a:rPr>
              <a:t>χαρίζομαι</a:t>
            </a:r>
            <a:r>
              <a:rPr lang="en-US" dirty="0" smtClean="0">
                <a:latin typeface="+mj-lt"/>
              </a:rPr>
              <a:t> -- </a:t>
            </a:r>
            <a:r>
              <a:rPr lang="el-GR" dirty="0" smtClean="0">
                <a:latin typeface="+mj-lt"/>
              </a:rPr>
              <a:t>κεχάρισμαι</a:t>
            </a:r>
            <a:r>
              <a:rPr lang="en-US" dirty="0" smtClean="0">
                <a:latin typeface="+mj-lt"/>
              </a:rPr>
              <a:t>) 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θ</a:t>
            </a: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  <a:sym typeface="Wingdings" pitchFamily="2" charset="2"/>
              </a:rPr>
              <a:t>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τ</a:t>
            </a:r>
            <a:r>
              <a:rPr lang="en-US" dirty="0" smtClean="0">
                <a:latin typeface="+mj-lt"/>
              </a:rPr>
              <a:t>   (</a:t>
            </a:r>
            <a:r>
              <a:rPr lang="el-GR" dirty="0" smtClean="0">
                <a:latin typeface="+mj-lt"/>
              </a:rPr>
              <a:t>θεραπεύω</a:t>
            </a:r>
            <a:r>
              <a:rPr lang="en-US" dirty="0" smtClean="0">
                <a:latin typeface="+mj-lt"/>
              </a:rPr>
              <a:t> -- </a:t>
            </a:r>
            <a:r>
              <a:rPr lang="el-GR" dirty="0" smtClean="0">
                <a:latin typeface="+mj-lt"/>
              </a:rPr>
              <a:t>τεθεράπευμαι</a:t>
            </a:r>
            <a:r>
              <a:rPr lang="en-US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Reduplication Patterns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If the verb begins with a vowel it is lengthened.  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+mj-lt"/>
              </a:rPr>
              <a:t>ἐλπίζω 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  <a:sym typeface="Wingdings" pitchFamily="2" charset="2"/>
              </a:rPr>
              <a:t></a:t>
            </a:r>
            <a:r>
              <a:rPr lang="en-US" sz="3200" dirty="0" smtClean="0">
                <a:latin typeface="+mj-lt"/>
              </a:rPr>
              <a:t>  </a:t>
            </a:r>
            <a:r>
              <a:rPr lang="el-GR" sz="3200" dirty="0" smtClean="0">
                <a:latin typeface="+mj-lt"/>
              </a:rPr>
              <a:t>ἥλπικα</a:t>
            </a:r>
            <a:r>
              <a:rPr lang="en-US" sz="3200" dirty="0" smtClean="0">
                <a:latin typeface="+mj-lt"/>
              </a:rPr>
              <a:t>;  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+mj-lt"/>
              </a:rPr>
              <a:t>αἰτέω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  <a:sym typeface="Wingdings" pitchFamily="2" charset="2"/>
              </a:rPr>
              <a:t></a:t>
            </a:r>
            <a:r>
              <a:rPr lang="en-US" sz="3200" dirty="0" smtClean="0">
                <a:latin typeface="+mj-lt"/>
              </a:rPr>
              <a:t> </a:t>
            </a:r>
            <a:r>
              <a:rPr lang="el-GR" sz="3200" dirty="0" smtClean="0">
                <a:latin typeface="+mj-lt"/>
              </a:rPr>
              <a:t>ᾔτηκα</a:t>
            </a:r>
            <a:r>
              <a:rPr lang="en-US" sz="32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Doubled consonants and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ρ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add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ε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γινώσκω</a:t>
            </a:r>
            <a:r>
              <a:rPr lang="en-US" dirty="0" smtClean="0">
                <a:latin typeface="+mj-lt"/>
              </a:rPr>
              <a:t> (</a:t>
            </a:r>
            <a:r>
              <a:rPr lang="en-US" b="1" dirty="0" smtClean="0">
                <a:latin typeface="+mj-lt"/>
              </a:rPr>
              <a:t>stem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γνω</a:t>
            </a:r>
            <a:r>
              <a:rPr lang="en-US" dirty="0" smtClean="0">
                <a:latin typeface="+mj-lt"/>
              </a:rPr>
              <a:t>-) == </a:t>
            </a:r>
            <a:r>
              <a:rPr lang="el-GR" dirty="0" smtClean="0">
                <a:latin typeface="+mj-lt"/>
              </a:rPr>
              <a:t>ἔγνωκα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Reduplication Patterns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Compound verbs:  augment comes  between the prep. and the verb: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ἀπόστελλω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l-GR" dirty="0" smtClean="0">
                <a:latin typeface="+mj-lt"/>
                <a:sym typeface="Wingdings" pitchFamily="2" charset="2"/>
              </a:rPr>
              <a:t>ἀπέσταλκα</a:t>
            </a:r>
            <a:r>
              <a:rPr lang="en-US" dirty="0" smtClean="0">
                <a:latin typeface="+mj-lt"/>
                <a:sym typeface="Wingdings" pitchFamily="2" charset="2"/>
              </a:rPr>
              <a:t>.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Summary:  If vowel, doubled consonant, compound verb = augment + </a:t>
            </a:r>
            <a:r>
              <a:rPr lang="el-GR" dirty="0" smtClean="0">
                <a:latin typeface="+mj-lt"/>
              </a:rPr>
              <a:t>κα</a:t>
            </a:r>
            <a:r>
              <a:rPr lang="en-US" dirty="0" smtClean="0">
                <a:latin typeface="+mj-lt"/>
              </a:rPr>
              <a:t> else reduplicate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Adding the perfect kappa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Contract verbs:  like </a:t>
            </a:r>
            <a:r>
              <a:rPr lang="el-GR" b="1" dirty="0" smtClean="0">
                <a:latin typeface="+mj-lt"/>
              </a:rPr>
              <a:t>σα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(contract vowel lengthens)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+mj-lt"/>
              </a:rPr>
              <a:t>ἀγαπάω</a:t>
            </a:r>
            <a:r>
              <a:rPr lang="en-US" sz="3200" dirty="0" smtClean="0">
                <a:latin typeface="+mj-lt"/>
              </a:rPr>
              <a:t>  ==  </a:t>
            </a:r>
            <a:r>
              <a:rPr lang="el-GR" sz="3200" dirty="0" smtClean="0">
                <a:latin typeface="+mj-lt"/>
              </a:rPr>
              <a:t>ἠγάπηκα </a:t>
            </a:r>
            <a:r>
              <a:rPr lang="en-US" sz="32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τ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or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θ</a:t>
            </a:r>
            <a:r>
              <a:rPr lang="en-US" dirty="0" smtClean="0">
                <a:latin typeface="+mj-lt"/>
              </a:rPr>
              <a:t>  (</a:t>
            </a:r>
            <a:r>
              <a:rPr lang="en-US" b="1" dirty="0" smtClean="0">
                <a:latin typeface="+mj-lt"/>
              </a:rPr>
              <a:t>dentals) drop when kappa is added.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+mj-lt"/>
              </a:rPr>
              <a:t>ἐλπίζω</a:t>
            </a:r>
            <a:r>
              <a:rPr lang="en-US" sz="3200" dirty="0" smtClean="0">
                <a:latin typeface="+mj-lt"/>
              </a:rPr>
              <a:t>  (stem  </a:t>
            </a:r>
            <a:r>
              <a:rPr lang="el-GR" sz="3200" dirty="0" smtClean="0">
                <a:latin typeface="+mj-lt"/>
              </a:rPr>
              <a:t>ἐλπίδ</a:t>
            </a:r>
            <a:r>
              <a:rPr lang="en-US" sz="3200" dirty="0" smtClean="0">
                <a:latin typeface="+mj-lt"/>
              </a:rPr>
              <a:t> ) == </a:t>
            </a:r>
            <a:r>
              <a:rPr lang="el-GR" sz="3200" dirty="0" smtClean="0">
                <a:latin typeface="+mj-lt"/>
              </a:rPr>
              <a:t>ἤλπικα </a:t>
            </a:r>
            <a:r>
              <a:rPr lang="en-US" sz="32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Perfect Active Paradigm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              </a:t>
            </a:r>
            <a:r>
              <a:rPr lang="el-GR" b="1" dirty="0" smtClean="0">
                <a:latin typeface="+mj-lt"/>
              </a:rPr>
              <a:t>λέλυκα </a:t>
            </a:r>
            <a:r>
              <a:rPr lang="en-US" b="1" dirty="0" smtClean="0">
                <a:latin typeface="+mj-lt"/>
              </a:rPr>
              <a:t>  I have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1)  </a:t>
            </a:r>
            <a:r>
              <a:rPr lang="el-GR" dirty="0" smtClean="0">
                <a:latin typeface="+mj-lt"/>
              </a:rPr>
              <a:t>λέλυκα </a:t>
            </a:r>
            <a:r>
              <a:rPr lang="en-US" dirty="0" smtClean="0">
                <a:latin typeface="+mj-lt"/>
              </a:rPr>
              <a:t>                    	</a:t>
            </a:r>
            <a:r>
              <a:rPr lang="el-GR" dirty="0" smtClean="0">
                <a:latin typeface="+mj-lt"/>
              </a:rPr>
              <a:t>λελύκαμεν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</a:t>
            </a:r>
            <a:r>
              <a:rPr lang="en-US" sz="2800" b="1" dirty="0" smtClean="0">
                <a:latin typeface="+mj-lt"/>
              </a:rPr>
              <a:t>I have loosed         	We have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2)  </a:t>
            </a:r>
            <a:r>
              <a:rPr lang="el-GR" dirty="0" smtClean="0">
                <a:latin typeface="+mj-lt"/>
              </a:rPr>
              <a:t>λέλυκας</a:t>
            </a:r>
            <a:r>
              <a:rPr lang="en-US" dirty="0" smtClean="0">
                <a:latin typeface="+mj-lt"/>
              </a:rPr>
              <a:t>                   	</a:t>
            </a:r>
            <a:r>
              <a:rPr lang="el-GR" dirty="0" smtClean="0">
                <a:latin typeface="+mj-lt"/>
              </a:rPr>
              <a:t>λελύκατε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  </a:t>
            </a:r>
            <a:r>
              <a:rPr lang="en-US" sz="2800" b="1" dirty="0" smtClean="0">
                <a:latin typeface="+mj-lt"/>
              </a:rPr>
              <a:t>you have loosed            	You all have loosed</a:t>
            </a:r>
            <a:endParaRPr lang="en-US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3)  </a:t>
            </a:r>
            <a:r>
              <a:rPr lang="el-GR" dirty="0" smtClean="0">
                <a:latin typeface="+mj-lt"/>
              </a:rPr>
              <a:t>λέλθκε(ν)</a:t>
            </a:r>
            <a:r>
              <a:rPr lang="en-US" dirty="0" smtClean="0">
                <a:latin typeface="+mj-lt"/>
              </a:rPr>
              <a:t>                 	</a:t>
            </a:r>
            <a:r>
              <a:rPr lang="el-GR" dirty="0" smtClean="0">
                <a:latin typeface="+mj-lt"/>
              </a:rPr>
              <a:t>λελύκασι(ν)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 </a:t>
            </a:r>
            <a:r>
              <a:rPr lang="en-US" sz="2800" b="1" dirty="0" smtClean="0">
                <a:latin typeface="+mj-lt"/>
              </a:rPr>
              <a:t>He/she/it has loosed       	They have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Chant</a:t>
            </a:r>
            <a:r>
              <a:rPr lang="en-US" sz="2800" dirty="0" smtClean="0">
                <a:latin typeface="+mj-lt"/>
              </a:rPr>
              <a:t>: </a:t>
            </a:r>
            <a:r>
              <a:rPr lang="el-GR" sz="2800" dirty="0" smtClean="0">
                <a:latin typeface="+mj-lt"/>
              </a:rPr>
              <a:t>λέλυκα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--,  </a:t>
            </a:r>
            <a:r>
              <a:rPr lang="el-GR" dirty="0" smtClean="0">
                <a:latin typeface="+mj-lt"/>
              </a:rPr>
              <a:t>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,  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τε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σι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Perfect Middle/Passive Paradigm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85344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Greekth" pitchFamily="18" charset="0"/>
              </a:rPr>
              <a:t>         </a:t>
            </a:r>
            <a:r>
              <a:rPr lang="el-GR" b="1" dirty="0" smtClean="0">
                <a:latin typeface="+mj-lt"/>
              </a:rPr>
              <a:t>λελύμαι</a:t>
            </a:r>
            <a:r>
              <a:rPr lang="en-US" b="1" dirty="0" smtClean="0">
                <a:latin typeface="+mj-lt"/>
              </a:rPr>
              <a:t>     I have been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1)  </a:t>
            </a:r>
            <a:r>
              <a:rPr lang="el-GR" dirty="0" smtClean="0">
                <a:latin typeface="+mj-lt"/>
              </a:rPr>
              <a:t>λέλυμαι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	</a:t>
            </a:r>
            <a:r>
              <a:rPr lang="el-GR" dirty="0" smtClean="0">
                <a:latin typeface="+mj-lt"/>
              </a:rPr>
              <a:t>λελύμεθα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</a:t>
            </a:r>
            <a:r>
              <a:rPr lang="en-US" sz="2400" b="1" dirty="0" smtClean="0">
                <a:latin typeface="+mj-lt"/>
              </a:rPr>
              <a:t>    I have been loosed               	We have been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2)  </a:t>
            </a:r>
            <a:r>
              <a:rPr lang="el-GR" dirty="0" smtClean="0">
                <a:latin typeface="+mj-lt"/>
              </a:rPr>
              <a:t>λέλυσαι</a:t>
            </a:r>
            <a:r>
              <a:rPr lang="en-US" dirty="0" smtClean="0">
                <a:latin typeface="+mj-lt"/>
              </a:rPr>
              <a:t>               	</a:t>
            </a:r>
            <a:r>
              <a:rPr lang="el-GR" dirty="0" smtClean="0">
                <a:latin typeface="+mj-lt"/>
              </a:rPr>
              <a:t>λελύσθε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 </a:t>
            </a:r>
            <a:r>
              <a:rPr lang="en-US" sz="2400" b="1" dirty="0" smtClean="0">
                <a:latin typeface="+mj-lt"/>
              </a:rPr>
              <a:t>You have been loosed         	You have been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3)  </a:t>
            </a:r>
            <a:r>
              <a:rPr lang="el-GR" dirty="0" smtClean="0">
                <a:latin typeface="+mj-lt"/>
              </a:rPr>
              <a:t>λέλυται</a:t>
            </a:r>
            <a:r>
              <a:rPr lang="en-US" dirty="0" smtClean="0">
                <a:latin typeface="+mj-lt"/>
              </a:rPr>
              <a:t>               	</a:t>
            </a:r>
            <a:r>
              <a:rPr lang="el-GR" dirty="0" smtClean="0">
                <a:latin typeface="+mj-lt"/>
              </a:rPr>
              <a:t>λελύνται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He/she/it has been loosed     	They have been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Learn</a:t>
            </a:r>
            <a:r>
              <a:rPr lang="en-US" sz="2800" dirty="0" smtClean="0">
                <a:latin typeface="+mj-lt"/>
              </a:rPr>
              <a:t>:  </a:t>
            </a:r>
            <a:r>
              <a:rPr lang="el-GR" sz="2800" dirty="0" smtClean="0">
                <a:latin typeface="+mj-lt"/>
              </a:rPr>
              <a:t>λέλυμαι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</a:t>
            </a:r>
            <a:r>
              <a:rPr lang="en-US" sz="2800" dirty="0" smtClean="0">
                <a:latin typeface="+mj-lt"/>
              </a:rPr>
              <a:t>          </a:t>
            </a:r>
            <a:r>
              <a:rPr lang="el-GR" sz="2800" dirty="0" smtClean="0">
                <a:latin typeface="+mj-lt"/>
              </a:rPr>
              <a:t>σαι</a:t>
            </a:r>
            <a:r>
              <a:rPr lang="en-US" sz="2800" dirty="0" smtClean="0">
                <a:latin typeface="+mj-lt"/>
              </a:rPr>
              <a:t>,  </a:t>
            </a:r>
            <a:r>
              <a:rPr lang="el-GR" sz="2800" dirty="0" smtClean="0">
                <a:latin typeface="+mj-lt"/>
              </a:rPr>
              <a:t>ται</a:t>
            </a:r>
            <a:r>
              <a:rPr lang="en-US" sz="2800" dirty="0" smtClean="0">
                <a:latin typeface="+mj-lt"/>
              </a:rPr>
              <a:t>,      </a:t>
            </a:r>
            <a:r>
              <a:rPr lang="el-GR" sz="2800" dirty="0" smtClean="0">
                <a:latin typeface="+mj-lt"/>
              </a:rPr>
              <a:t>μεθα</a:t>
            </a:r>
            <a:r>
              <a:rPr lang="en-US" sz="2800" dirty="0" smtClean="0">
                <a:latin typeface="+mj-lt"/>
              </a:rPr>
              <a:t>,  -</a:t>
            </a:r>
            <a:r>
              <a:rPr lang="el-GR" sz="2800" dirty="0" smtClean="0">
                <a:latin typeface="+mj-lt"/>
              </a:rPr>
              <a:t>σθε</a:t>
            </a:r>
            <a:r>
              <a:rPr lang="en-US" sz="2800" dirty="0" smtClean="0">
                <a:latin typeface="+mj-lt"/>
              </a:rPr>
              <a:t>,  -</a:t>
            </a:r>
            <a:r>
              <a:rPr lang="el-GR" sz="2800" dirty="0" smtClean="0">
                <a:latin typeface="+mj-lt"/>
              </a:rPr>
              <a:t>νται</a:t>
            </a: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Translate M/P as passives usually unless deponent</a:t>
            </a:r>
            <a:r>
              <a:rPr lang="en-US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7 “Perfect Bad boys”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λέγω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εἴρηκα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εἴρημαι    </a:t>
            </a:r>
            <a:r>
              <a:rPr lang="en-US" dirty="0" smtClean="0">
                <a:latin typeface="+mj-lt"/>
              </a:rPr>
              <a:t>      I say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ἔρχομαι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ἐλήλυθα   </a:t>
            </a:r>
            <a:r>
              <a:rPr lang="en-US" dirty="0" smtClean="0">
                <a:latin typeface="+mj-lt"/>
              </a:rPr>
              <a:t>     --                 I come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ὁράω 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ἑώρακα </a:t>
            </a:r>
            <a:r>
              <a:rPr lang="en-US" dirty="0" smtClean="0">
                <a:latin typeface="+mj-lt"/>
              </a:rPr>
              <a:t>        --      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I see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ἀκούω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ἀκήκοα</a:t>
            </a:r>
            <a:r>
              <a:rPr lang="en-US" dirty="0" smtClean="0">
                <a:latin typeface="+mj-lt"/>
              </a:rPr>
              <a:t>        --                  I hear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γίνομαι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γέγονα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γεγένημαι     </a:t>
            </a:r>
            <a:r>
              <a:rPr lang="en-US" dirty="0" smtClean="0">
                <a:latin typeface="+mj-lt"/>
              </a:rPr>
              <a:t>  I become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γινώσκω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ἔγνωκα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ἔγνωσμαι     </a:t>
            </a:r>
            <a:r>
              <a:rPr lang="en-US" dirty="0" smtClean="0">
                <a:latin typeface="+mj-lt"/>
              </a:rPr>
              <a:t>   I know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γράφω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γέγραφα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γέγραμμαι      </a:t>
            </a:r>
            <a:r>
              <a:rPr lang="en-US" dirty="0" smtClean="0">
                <a:latin typeface="+mj-lt"/>
              </a:rPr>
              <a:t> I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οἶδα</a:t>
            </a:r>
            <a:r>
              <a:rPr lang="en-US" sz="4000" dirty="0" smtClean="0"/>
              <a:t> </a:t>
            </a:r>
            <a:r>
              <a:rPr lang="en-US" sz="4000" b="1" dirty="0" smtClean="0"/>
              <a:t>-- perfect knowing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84582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οἶδα  </a:t>
            </a:r>
            <a:r>
              <a:rPr lang="en-US" b="1" dirty="0" smtClean="0">
                <a:latin typeface="+mj-lt"/>
              </a:rPr>
              <a:t>is perfect in form but translated present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1)  </a:t>
            </a:r>
            <a:r>
              <a:rPr lang="el-GR" dirty="0" smtClean="0">
                <a:latin typeface="+mj-lt"/>
              </a:rPr>
              <a:t>οἶδα </a:t>
            </a:r>
            <a:r>
              <a:rPr lang="en-US" dirty="0" smtClean="0">
                <a:latin typeface="+mj-lt"/>
              </a:rPr>
              <a:t>                    	</a:t>
            </a:r>
            <a:r>
              <a:rPr lang="el-GR" dirty="0" smtClean="0">
                <a:latin typeface="+mj-lt"/>
              </a:rPr>
              <a:t>οἴδαμεν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</a:t>
            </a:r>
            <a:r>
              <a:rPr lang="en-US" b="1" dirty="0" smtClean="0">
                <a:latin typeface="+mj-lt"/>
              </a:rPr>
              <a:t>I know                      	We know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2)  </a:t>
            </a:r>
            <a:r>
              <a:rPr lang="el-GR" dirty="0" smtClean="0">
                <a:latin typeface="+mj-lt"/>
              </a:rPr>
              <a:t>οἶδας </a:t>
            </a:r>
            <a:r>
              <a:rPr lang="en-US" dirty="0" smtClean="0">
                <a:latin typeface="+mj-lt"/>
              </a:rPr>
              <a:t>                   	</a:t>
            </a:r>
            <a:r>
              <a:rPr lang="el-GR" dirty="0" smtClean="0">
                <a:latin typeface="+mj-lt"/>
              </a:rPr>
              <a:t>οἴδατε 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</a:t>
            </a:r>
            <a:r>
              <a:rPr lang="en-US" b="1" dirty="0" smtClean="0">
                <a:latin typeface="+mj-lt"/>
              </a:rPr>
              <a:t>  you know             	You know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3)  </a:t>
            </a:r>
            <a:r>
              <a:rPr lang="el-GR" dirty="0" smtClean="0">
                <a:latin typeface="+mj-lt"/>
              </a:rPr>
              <a:t>οἶδεν </a:t>
            </a:r>
            <a:r>
              <a:rPr lang="en-US" dirty="0" smtClean="0">
                <a:latin typeface="+mj-lt"/>
              </a:rPr>
              <a:t>	               	</a:t>
            </a:r>
            <a:r>
              <a:rPr lang="el-GR" dirty="0" smtClean="0">
                <a:latin typeface="+mj-lt"/>
              </a:rPr>
              <a:t>οἴδασι(ν)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 </a:t>
            </a:r>
            <a:r>
              <a:rPr lang="en-US" b="1" dirty="0" smtClean="0">
                <a:latin typeface="+mj-lt"/>
              </a:rPr>
              <a:t>He/she/it knows      	They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Pluperfect a rare paradigm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41475"/>
            <a:ext cx="87630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Formation:  adds an augment to the perfect and instead of </a:t>
            </a:r>
            <a:r>
              <a:rPr lang="el-GR" b="1" dirty="0" smtClean="0">
                <a:latin typeface="+mj-lt"/>
              </a:rPr>
              <a:t>κα</a:t>
            </a:r>
            <a:r>
              <a:rPr lang="en-US" b="1" dirty="0" smtClean="0">
                <a:latin typeface="+mj-lt"/>
              </a:rPr>
              <a:t> it uses a  </a:t>
            </a:r>
            <a:r>
              <a:rPr lang="el-GR" b="1" dirty="0" smtClean="0">
                <a:latin typeface="+mj-lt"/>
              </a:rPr>
              <a:t>κει</a:t>
            </a:r>
            <a:r>
              <a:rPr lang="en-US" b="1" dirty="0" smtClean="0">
                <a:latin typeface="+mj-lt"/>
              </a:rPr>
              <a:t>  suffix—there are a few </a:t>
            </a:r>
            <a:r>
              <a:rPr lang="en-US" b="1" dirty="0" err="1" smtClean="0">
                <a:latin typeface="+mj-lt"/>
              </a:rPr>
              <a:t>unaugmented</a:t>
            </a:r>
            <a:r>
              <a:rPr lang="en-US" b="1" dirty="0" smtClean="0">
                <a:latin typeface="+mj-lt"/>
              </a:rPr>
              <a:t> pluperfects so keep the </a:t>
            </a:r>
            <a:br>
              <a:rPr lang="en-US" b="1" dirty="0" smtClean="0">
                <a:latin typeface="+mj-lt"/>
              </a:rPr>
            </a:br>
            <a:r>
              <a:rPr lang="el-GR" b="1" dirty="0" smtClean="0">
                <a:latin typeface="+mj-lt"/>
              </a:rPr>
              <a:t>κει </a:t>
            </a:r>
            <a:r>
              <a:rPr lang="en-US" b="1" dirty="0" smtClean="0">
                <a:latin typeface="+mj-lt"/>
              </a:rPr>
              <a:t>(pluperfect) versus </a:t>
            </a:r>
            <a:r>
              <a:rPr lang="el-GR" b="1" dirty="0" smtClean="0">
                <a:latin typeface="+mj-lt"/>
              </a:rPr>
              <a:t>κα</a:t>
            </a:r>
            <a:r>
              <a:rPr lang="en-US" b="1" dirty="0" smtClean="0">
                <a:latin typeface="+mj-lt"/>
              </a:rPr>
              <a:t> (perfect) in mind.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86x in NT (Gospels / Acts heaviest)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Completed action in the past with a terminated effect (its over)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 Aug  </a:t>
            </a:r>
            <a:r>
              <a:rPr lang="en-US" b="1" dirty="0" err="1" smtClean="0">
                <a:latin typeface="+mj-lt"/>
              </a:rPr>
              <a:t>Redup</a:t>
            </a:r>
            <a:r>
              <a:rPr lang="en-US" b="1" dirty="0" smtClean="0">
                <a:latin typeface="+mj-lt"/>
              </a:rPr>
              <a:t>   Stem +  </a:t>
            </a:r>
            <a:r>
              <a:rPr lang="el-GR" b="1" dirty="0" smtClean="0">
                <a:latin typeface="+mj-lt"/>
              </a:rPr>
              <a:t>κει</a:t>
            </a:r>
            <a:r>
              <a:rPr lang="en-US" b="1" dirty="0" smtClean="0">
                <a:latin typeface="+mj-lt"/>
              </a:rPr>
              <a:t>  +  </a:t>
            </a:r>
            <a:r>
              <a:rPr lang="en-US" b="1" dirty="0" err="1" smtClean="0">
                <a:latin typeface="+mj-lt"/>
              </a:rPr>
              <a:t>Pron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Suff</a:t>
            </a:r>
            <a:r>
              <a:rPr lang="en-US" b="1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ἐ</a:t>
            </a:r>
            <a:r>
              <a:rPr lang="en-US" dirty="0" smtClean="0">
                <a:latin typeface="+mj-lt"/>
              </a:rPr>
              <a:t>   +   </a:t>
            </a:r>
            <a:r>
              <a:rPr lang="el-GR" dirty="0" smtClean="0">
                <a:latin typeface="+mj-lt"/>
              </a:rPr>
              <a:t>λε</a:t>
            </a:r>
            <a:r>
              <a:rPr lang="en-US" dirty="0" smtClean="0">
                <a:latin typeface="+mj-lt"/>
              </a:rPr>
              <a:t>  +   </a:t>
            </a:r>
            <a:r>
              <a:rPr lang="el-GR" dirty="0" smtClean="0">
                <a:latin typeface="+mj-lt"/>
              </a:rPr>
              <a:t>λύ</a:t>
            </a:r>
            <a:r>
              <a:rPr lang="en-US" dirty="0" smtClean="0">
                <a:latin typeface="+mj-lt"/>
              </a:rPr>
              <a:t>   +      </a:t>
            </a:r>
            <a:r>
              <a:rPr lang="el-GR" dirty="0" smtClean="0">
                <a:latin typeface="+mj-lt"/>
              </a:rPr>
              <a:t>κει </a:t>
            </a:r>
            <a:r>
              <a:rPr lang="en-US" dirty="0" smtClean="0">
                <a:latin typeface="+mj-lt"/>
              </a:rPr>
              <a:t> +    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  == </a:t>
            </a:r>
            <a:r>
              <a:rPr lang="el-GR" dirty="0" smtClean="0">
                <a:latin typeface="+mj-lt"/>
              </a:rPr>
              <a:t>ἐλελύκειν</a:t>
            </a:r>
            <a:r>
              <a:rPr lang="en-US" dirty="0" smtClean="0">
                <a:latin typeface="+mj-lt"/>
              </a:rPr>
              <a:t> 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Pluperfect a rare paradigm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9248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ἐλελύκειν</a:t>
            </a:r>
            <a:r>
              <a:rPr lang="en-US" b="1" dirty="0" smtClean="0">
                <a:latin typeface="+mj-lt"/>
              </a:rPr>
              <a:t>    I had loosed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1)  </a:t>
            </a:r>
            <a:r>
              <a:rPr lang="el-GR" dirty="0" smtClean="0">
                <a:latin typeface="+mj-lt"/>
              </a:rPr>
              <a:t>ἐλελύκειν</a:t>
            </a:r>
            <a:r>
              <a:rPr lang="en-US" dirty="0" smtClean="0">
                <a:latin typeface="+mj-lt"/>
              </a:rPr>
              <a:t>            	</a:t>
            </a:r>
            <a:r>
              <a:rPr lang="el-GR" dirty="0" smtClean="0">
                <a:latin typeface="+mj-lt"/>
              </a:rPr>
              <a:t>ἐλελύκειμεν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I had loosed             	We had loosed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2)  </a:t>
            </a:r>
            <a:r>
              <a:rPr lang="el-GR" dirty="0" smtClean="0">
                <a:latin typeface="+mj-lt"/>
              </a:rPr>
              <a:t>ἐλελύκεις</a:t>
            </a:r>
            <a:r>
              <a:rPr lang="en-US" dirty="0" smtClean="0">
                <a:latin typeface="+mj-lt"/>
              </a:rPr>
              <a:t>                	</a:t>
            </a:r>
            <a:r>
              <a:rPr lang="el-GR" dirty="0" smtClean="0">
                <a:latin typeface="+mj-lt"/>
              </a:rPr>
              <a:t>ἐλελύκειτε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You had loosed          	You had loosed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3)  </a:t>
            </a:r>
            <a:r>
              <a:rPr lang="el-GR" dirty="0" smtClean="0">
                <a:latin typeface="+mj-lt"/>
              </a:rPr>
              <a:t>ἐλελύκει</a:t>
            </a:r>
            <a:r>
              <a:rPr lang="en-US" dirty="0" smtClean="0">
                <a:latin typeface="+mj-lt"/>
              </a:rPr>
              <a:t>                  	</a:t>
            </a:r>
            <a:r>
              <a:rPr lang="el-GR" dirty="0" smtClean="0">
                <a:latin typeface="+mj-lt"/>
              </a:rPr>
              <a:t>ἐλελύκεισαν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He/she/it has loosed    	They have loosed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Just learn to recognize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Verb 6 Principal Parts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41475"/>
            <a:ext cx="86106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Congratulations!!!   No new verb tenses to learn ever.  You’ve got them all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             Future               Aorist Active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ἀγαπάω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ἀγαπήσω  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ἠγάπησα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Perfect               Perf M/P           Aorist Passive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ἠγάπηκα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ἠγαπήμαι   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ἠγαπήθην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γεννάω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dirty="0" smtClean="0"/>
              <a:t>                                                  I beget  </a:t>
            </a:r>
          </a:p>
        </p:txBody>
      </p:sp>
      <p:pic>
        <p:nvPicPr>
          <p:cNvPr id="29700" name="Picture 4" descr="VocabCh1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472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530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δικαιοσυνη</a:t>
            </a:r>
            <a:r>
              <a:rPr lang="en-US" dirty="0" smtClean="0"/>
              <a:t>,  -</a:t>
            </a:r>
            <a:r>
              <a:rPr lang="el-GR" dirty="0" smtClean="0"/>
              <a:t>ης</a:t>
            </a:r>
            <a:r>
              <a:rPr lang="en-US" dirty="0" smtClean="0"/>
              <a:t>,  </a:t>
            </a:r>
            <a:r>
              <a:rPr lang="el-GR" dirty="0" smtClean="0"/>
              <a:t>ἡ</a:t>
            </a:r>
            <a:r>
              <a:rPr lang="en-US" dirty="0" smtClean="0"/>
              <a:t>  </a:t>
            </a:r>
          </a:p>
          <a:p>
            <a:pPr eaLnBrk="1" hangingPunct="1">
              <a:defRPr/>
            </a:pPr>
            <a:r>
              <a:rPr lang="en-US" dirty="0" smtClean="0"/>
              <a:t>                                               righteousness</a:t>
            </a:r>
          </a:p>
        </p:txBody>
      </p:sp>
      <p:pic>
        <p:nvPicPr>
          <p:cNvPr id="83972" name="Picture 4" descr="VocabCh1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42672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ἐάν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dirty="0" smtClean="0"/>
              <a:t>        if, when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εἰρήνη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dirty="0" smtClean="0"/>
              <a:t>                                     peace  </a:t>
            </a:r>
          </a:p>
        </p:txBody>
      </p:sp>
      <p:pic>
        <p:nvPicPr>
          <p:cNvPr id="86020" name="Picture 4" descr="VocabCh1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43150"/>
            <a:ext cx="31242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latin typeface="+mj-lt"/>
              </a:rPr>
              <a:t>ο</a:t>
            </a:r>
            <a:r>
              <a:rPr lang="el-GR" dirty="0" smtClean="0">
                <a:latin typeface="+mj-lt"/>
              </a:rPr>
              <a:t>ἶδα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dirty="0" smtClean="0"/>
              <a:t>                                           I know  </a:t>
            </a:r>
          </a:p>
        </p:txBody>
      </p:sp>
      <p:pic>
        <p:nvPicPr>
          <p:cNvPr id="87044" name="Picture 4" descr="VocabCh1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18 Vocabulary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οἰκία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house  </a:t>
            </a:r>
          </a:p>
        </p:txBody>
      </p:sp>
      <p:pic>
        <p:nvPicPr>
          <p:cNvPr id="31748" name="Picture 4" descr="VocabCh1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ὁράω 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I see  </a:t>
            </a:r>
          </a:p>
        </p:txBody>
      </p:sp>
      <p:pic>
        <p:nvPicPr>
          <p:cNvPr id="88068" name="Picture 4" descr="VocabCh18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4038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περιπατέω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I walk </a:t>
            </a:r>
            <a:r>
              <a:rPr lang="en-US" dirty="0" smtClean="0"/>
              <a:t> </a:t>
            </a:r>
          </a:p>
        </p:txBody>
      </p:sp>
      <p:pic>
        <p:nvPicPr>
          <p:cNvPr id="89092" name="Picture 4" descr="VocabCh18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7338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πῶς </a:t>
            </a:r>
            <a:r>
              <a:rPr lang="el-GR" dirty="0" smtClean="0">
                <a:latin typeface="Greekth" pitchFamily="18" charset="0"/>
              </a:rPr>
              <a:t>  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how?  </a:t>
            </a:r>
          </a:p>
        </p:txBody>
      </p:sp>
      <p:pic>
        <p:nvPicPr>
          <p:cNvPr id="90116" name="Picture 4" descr="VocabCh1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66950"/>
            <a:ext cx="3429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18 Vocabulary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φοβέομαι  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I fear </a:t>
            </a:r>
            <a:r>
              <a:rPr lang="en-US" dirty="0" smtClean="0"/>
              <a:t> </a:t>
            </a:r>
          </a:p>
        </p:txBody>
      </p:sp>
      <p:pic>
        <p:nvPicPr>
          <p:cNvPr id="91140" name="Picture 4" descr="VocabCh1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312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Reverse Vocabulary </a:t>
            </a:r>
            <a:r>
              <a:rPr lang="en-US" dirty="0" smtClean="0"/>
              <a:t>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94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7506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293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42643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88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9306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26140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23488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18351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05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25851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22480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7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8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15641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5272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0174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705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283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49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442"/>
            <a:ext cx="7772400" cy="76944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167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856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15915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5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49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10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23664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1862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8419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15384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6202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379"/>
            <a:ext cx="83820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11957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1143</TotalTime>
  <Words>2989</Words>
  <Application>Microsoft Office PowerPoint</Application>
  <PresentationFormat>On-screen Show (4:3)</PresentationFormat>
  <Paragraphs>1010</Paragraphs>
  <Slides>132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4" baseType="lpstr">
      <vt:lpstr>Blue Diagonal</vt:lpstr>
      <vt:lpstr>Chart</vt:lpstr>
      <vt:lpstr>Mastering NT Greek</vt:lpstr>
      <vt:lpstr>Chant Review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Rapping the Lord’s Prayer</vt:lpstr>
      <vt:lpstr>Rapping the Lord’s Prayer</vt:lpstr>
      <vt:lpstr>Rapping the Lord’s Prayer</vt:lpstr>
      <vt:lpstr>Verb Mood Frequency</vt:lpstr>
      <vt:lpstr>Verb Tense Frequency</vt:lpstr>
      <vt:lpstr>English Concepts of the Perfect Verb</vt:lpstr>
      <vt:lpstr>Greek Perfect Translation</vt:lpstr>
      <vt:lpstr>Perfect Formation</vt:lpstr>
      <vt:lpstr>Reduplicaiton Patterns</vt:lpstr>
      <vt:lpstr>Reduplication Patterns</vt:lpstr>
      <vt:lpstr>Reduplication Patterns</vt:lpstr>
      <vt:lpstr>Adding the perfect kappa</vt:lpstr>
      <vt:lpstr>Perfect Active Paradigm</vt:lpstr>
      <vt:lpstr>Perfect Middle/Passive Paradigm</vt:lpstr>
      <vt:lpstr>7 “Perfect Bad boys”</vt:lpstr>
      <vt:lpstr>οἶδα -- perfect knowing </vt:lpstr>
      <vt:lpstr>Pluperfect a rare paradigm</vt:lpstr>
      <vt:lpstr>Pluperfect a rare paradigm</vt:lpstr>
      <vt:lpstr>Verb 6 Principal Parts</vt:lpstr>
      <vt:lpstr>Chapter 18 Vocabulary</vt:lpstr>
      <vt:lpstr>Chapter 18 Vocabulary</vt:lpstr>
      <vt:lpstr>Chapter 18 Vocabulary</vt:lpstr>
      <vt:lpstr>Chapter 18 Vocabulary</vt:lpstr>
      <vt:lpstr>Chapter 18 Vocabulary</vt:lpstr>
      <vt:lpstr>Chapter 18 Vocabulary</vt:lpstr>
      <vt:lpstr>Chapter 18 Vocabulary</vt:lpstr>
      <vt:lpstr>Chapter 18 Vocabulary</vt:lpstr>
      <vt:lpstr>Chapter 18 Vocabulary</vt:lpstr>
      <vt:lpstr>Chapter 18 Vocabulary</vt:lpstr>
      <vt:lpstr>Reverse Vocabulary Review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</dc:title>
  <dc:creator>Ted Hildebrandt</dc:creator>
  <cp:lastModifiedBy>ted</cp:lastModifiedBy>
  <cp:revision>69</cp:revision>
  <dcterms:created xsi:type="dcterms:W3CDTF">2001-11-19T11:48:21Z</dcterms:created>
  <dcterms:modified xsi:type="dcterms:W3CDTF">2015-11-17T10:59:55Z</dcterms:modified>
</cp:coreProperties>
</file>