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7" r:id="rId2"/>
    <p:sldId id="347" r:id="rId3"/>
    <p:sldId id="396" r:id="rId4"/>
    <p:sldId id="349" r:id="rId5"/>
    <p:sldId id="350" r:id="rId6"/>
    <p:sldId id="395" r:id="rId7"/>
    <p:sldId id="352" r:id="rId8"/>
    <p:sldId id="353" r:id="rId9"/>
    <p:sldId id="354" r:id="rId10"/>
    <p:sldId id="355" r:id="rId11"/>
    <p:sldId id="359" r:id="rId12"/>
    <p:sldId id="257" r:id="rId13"/>
    <p:sldId id="259" r:id="rId14"/>
    <p:sldId id="258" r:id="rId15"/>
    <p:sldId id="260" r:id="rId16"/>
    <p:sldId id="261" r:id="rId17"/>
    <p:sldId id="262" r:id="rId18"/>
    <p:sldId id="263" r:id="rId19"/>
    <p:sldId id="264" r:id="rId20"/>
    <p:sldId id="394" r:id="rId21"/>
    <p:sldId id="266" r:id="rId22"/>
    <p:sldId id="268" r:id="rId23"/>
    <p:sldId id="360" r:id="rId24"/>
    <p:sldId id="361" r:id="rId25"/>
    <p:sldId id="362" r:id="rId26"/>
    <p:sldId id="310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370" r:id="rId35"/>
    <p:sldId id="371" r:id="rId36"/>
    <p:sldId id="372" r:id="rId37"/>
    <p:sldId id="373" r:id="rId38"/>
    <p:sldId id="374" r:id="rId39"/>
    <p:sldId id="375" r:id="rId40"/>
    <p:sldId id="376" r:id="rId41"/>
    <p:sldId id="377" r:id="rId42"/>
    <p:sldId id="378" r:id="rId43"/>
    <p:sldId id="379" r:id="rId44"/>
    <p:sldId id="380" r:id="rId45"/>
    <p:sldId id="381" r:id="rId46"/>
    <p:sldId id="382" r:id="rId47"/>
    <p:sldId id="383" r:id="rId48"/>
    <p:sldId id="384" r:id="rId49"/>
    <p:sldId id="385" r:id="rId50"/>
    <p:sldId id="386" r:id="rId51"/>
    <p:sldId id="387" r:id="rId52"/>
    <p:sldId id="388" r:id="rId53"/>
    <p:sldId id="389" r:id="rId54"/>
    <p:sldId id="390" r:id="rId55"/>
    <p:sldId id="391" r:id="rId56"/>
    <p:sldId id="392" r:id="rId57"/>
    <p:sldId id="393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080" autoAdjust="0"/>
    <p:restoredTop sz="90929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99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7A26FF-B963-4152-8C50-DFA215A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0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F498-5161-4D2B-BB8A-F16FA3C73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7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71529-4EC4-474A-904D-4142B84AF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4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CB73-11AA-4FE9-87FD-CFD1365C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9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E3B7-C591-486E-A1F3-D40831E7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5BE7-1631-4B0F-87E0-17EAF9EB8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7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72048-1D88-49B2-B3CD-B0059C9E2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7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368CB-B475-41EC-8E9D-468413953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BB4D-EF4E-43A6-821A-69F586DC6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0A71-805A-42D4-BE46-83EB4E7DD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A31D7-6D55-47D4-AA52-FCBC0F275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7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7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7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137865-9BF1-4CEE-9F7A-E810D3C18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239000" cy="914400"/>
          </a:xfrm>
        </p:spPr>
        <p:txBody>
          <a:bodyPr/>
          <a:lstStyle/>
          <a:p>
            <a:pPr eaLnBrk="1" hangingPunct="1"/>
            <a:r>
              <a:rPr lang="en-US" b="1" smtClean="0"/>
              <a:t>Mastering NT Greek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12.  Imperfect Verbs</a:t>
            </a:r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r>
              <a:rPr lang="en-US" sz="2000" b="1" smtClean="0"/>
              <a:t>By Ted Hildebrandt  </a:t>
            </a:r>
            <a:r>
              <a:rPr lang="en-US" sz="2000" b="1" smtClean="0">
                <a:cs typeface="Times New Roman" pitchFamily="18" charset="0"/>
              </a:rPr>
              <a:t>© 2003</a:t>
            </a:r>
            <a:endParaRPr lang="en-US" sz="2000" b="1" smtClean="0"/>
          </a:p>
          <a:p>
            <a:pPr eaLnBrk="1" hangingPunct="1">
              <a:defRPr/>
            </a:pPr>
            <a:r>
              <a:rPr lang="en-US" sz="2000" b="1" smtClean="0"/>
              <a:t>Baker Academic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Imperfect Active Paradigm of</a:t>
            </a:r>
            <a:r>
              <a:rPr lang="en-US" sz="4000" dirty="0" smtClean="0"/>
              <a:t> </a:t>
            </a:r>
            <a:r>
              <a:rPr lang="el-GR" sz="4000" dirty="0" smtClean="0"/>
              <a:t>λύω</a:t>
            </a: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256588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Chant</a:t>
            </a:r>
            <a:r>
              <a:rPr lang="en-US" sz="2000" dirty="0" smtClean="0">
                <a:latin typeface="+mj-lt"/>
              </a:rPr>
              <a:t>:  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ἐλυον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ς</a:t>
            </a:r>
            <a:r>
              <a:rPr lang="en-US" dirty="0" smtClean="0">
                <a:latin typeface="+mj-lt"/>
              </a:rPr>
              <a:t>,   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,     </a:t>
            </a:r>
            <a:r>
              <a:rPr lang="el-GR" dirty="0" smtClean="0">
                <a:latin typeface="+mj-lt"/>
              </a:rPr>
              <a:t>μεν</a:t>
            </a:r>
            <a:r>
              <a:rPr lang="en-US" dirty="0" smtClean="0">
                <a:latin typeface="+mj-lt"/>
              </a:rPr>
              <a:t>,   </a:t>
            </a:r>
            <a:r>
              <a:rPr lang="el-GR" dirty="0" smtClean="0">
                <a:latin typeface="+mj-lt"/>
              </a:rPr>
              <a:t>τε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 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 was loosing, …</a:t>
            </a:r>
          </a:p>
        </p:txBody>
      </p:sp>
    </p:spTree>
    <p:extLst>
      <p:ext uri="{BB962C8B-B14F-4D97-AF65-F5344CB8AC3E}">
        <p14:creationId xmlns:p14="http://schemas.microsoft.com/office/powerpoint/2010/main" val="286886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Rapping the Lord’s Prayer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Πάτερ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ἡμῶν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ἐν        τοῖς  οὐρανοῖς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father         our    </a:t>
            </a:r>
            <a:r>
              <a:rPr lang="el-G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one</a:t>
            </a:r>
            <a:r>
              <a:rPr lang="el-G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                  heaven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ἁγιασθήτω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τὸ  ὄνομά    σου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holy                   name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ἐλθέτω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βασιλεία    σου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come            kingdom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γενηθήτω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τὸ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θέλημά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σου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 be                            will           your </a:t>
            </a:r>
          </a:p>
        </p:txBody>
      </p:sp>
    </p:spTree>
    <p:extLst>
      <p:ext uri="{BB962C8B-B14F-4D97-AF65-F5344CB8AC3E}">
        <p14:creationId xmlns:p14="http://schemas.microsoft.com/office/powerpoint/2010/main" val="8699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English:  only one past</a:t>
            </a:r>
          </a:p>
          <a:p>
            <a:pPr eaLnBrk="1" hangingPunct="1">
              <a:defRPr/>
            </a:pPr>
            <a:r>
              <a:rPr lang="en-US" b="1" dirty="0" smtClean="0"/>
              <a:t>They </a:t>
            </a:r>
            <a:r>
              <a:rPr lang="en-US" b="1" u="sng" dirty="0" smtClean="0"/>
              <a:t>stood</a:t>
            </a:r>
            <a:r>
              <a:rPr lang="en-US" b="1" dirty="0" smtClean="0"/>
              <a:t> at the top of Mt. Jefferson.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Greek has 2 past tenses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Imperfect:  </a:t>
            </a:r>
            <a:r>
              <a:rPr lang="en-US" b="1" dirty="0" smtClean="0"/>
              <a:t>continuous/process past</a:t>
            </a:r>
          </a:p>
          <a:p>
            <a:pPr eaLnBrk="1" hangingPunct="1">
              <a:defRPr/>
            </a:pPr>
            <a:r>
              <a:rPr lang="en-US" b="1" dirty="0" smtClean="0"/>
              <a:t>They </a:t>
            </a:r>
            <a:r>
              <a:rPr lang="en-US" b="1" u="sng" dirty="0" smtClean="0"/>
              <a:t>were standing</a:t>
            </a:r>
            <a:r>
              <a:rPr lang="en-US" b="1" dirty="0" smtClean="0"/>
              <a:t> at the top of Mt. Jefferson. (is verb + participle [-</a:t>
            </a:r>
            <a:r>
              <a:rPr lang="en-US" b="1" dirty="0" err="1" smtClean="0"/>
              <a:t>ing</a:t>
            </a:r>
            <a:r>
              <a:rPr lang="en-US" b="1" dirty="0" smtClean="0"/>
              <a:t>])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Aorist:  </a:t>
            </a:r>
            <a:r>
              <a:rPr lang="en-US" b="1" dirty="0" smtClean="0"/>
              <a:t>complete/</a:t>
            </a:r>
            <a:r>
              <a:rPr lang="en-US" b="1" dirty="0" err="1" smtClean="0"/>
              <a:t>wholistic</a:t>
            </a:r>
            <a:r>
              <a:rPr lang="en-US" b="1" dirty="0" smtClean="0"/>
              <a:t> past--it happened</a:t>
            </a:r>
          </a:p>
          <a:p>
            <a:pPr eaLnBrk="1" hangingPunct="1">
              <a:defRPr/>
            </a:pPr>
            <a:r>
              <a:rPr lang="en-US" b="1" dirty="0" smtClean="0"/>
              <a:t>They </a:t>
            </a:r>
            <a:r>
              <a:rPr lang="en-US" b="1" u="sng" dirty="0" smtClean="0"/>
              <a:t>stood </a:t>
            </a:r>
            <a:r>
              <a:rPr lang="en-US" b="1" dirty="0" smtClean="0"/>
              <a:t>at the top of Mt. Jefferson.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Imperfect 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Augment + </a:t>
            </a:r>
            <a:r>
              <a:rPr lang="en-US" b="1" u="sng" dirty="0" smtClean="0">
                <a:latin typeface="+mj-lt"/>
              </a:rPr>
              <a:t>PRESENT STEM</a:t>
            </a:r>
            <a:r>
              <a:rPr lang="en-US" b="1" dirty="0" smtClean="0">
                <a:latin typeface="+mj-lt"/>
              </a:rPr>
              <a:t> + CV +</a:t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                                               2nd Ending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CV = connecting vowel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  +            </a:t>
            </a:r>
            <a:r>
              <a:rPr lang="el-GR" dirty="0" smtClean="0">
                <a:latin typeface="+mj-lt"/>
              </a:rPr>
              <a:t>λυ</a:t>
            </a:r>
            <a:r>
              <a:rPr lang="en-US" dirty="0" smtClean="0">
                <a:latin typeface="+mj-lt"/>
              </a:rPr>
              <a:t>   +   </a:t>
            </a:r>
            <a:r>
              <a:rPr lang="el-GR" dirty="0" smtClean="0">
                <a:latin typeface="+mj-lt"/>
              </a:rPr>
              <a:t>ο</a:t>
            </a:r>
            <a:r>
              <a:rPr lang="en-US" dirty="0" smtClean="0">
                <a:latin typeface="+mj-lt"/>
              </a:rPr>
              <a:t>   +   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  =  </a:t>
            </a:r>
            <a:r>
              <a:rPr lang="el-GR" dirty="0" smtClean="0">
                <a:latin typeface="+mj-lt"/>
              </a:rPr>
              <a:t>ἔλυον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The connecting vowel is: 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ο</a:t>
            </a:r>
            <a:r>
              <a:rPr lang="en-US" dirty="0" smtClean="0">
                <a:latin typeface="+mj-lt"/>
              </a:rPr>
              <a:t>  </a:t>
            </a:r>
            <a:r>
              <a:rPr lang="en-US" b="1" dirty="0" smtClean="0">
                <a:latin typeface="+mj-lt"/>
              </a:rPr>
              <a:t>before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μ</a:t>
            </a:r>
            <a:r>
              <a:rPr lang="en-US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and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  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 </a:t>
            </a:r>
            <a:r>
              <a:rPr lang="en-US" b="1" dirty="0" smtClean="0">
                <a:latin typeface="+mj-lt"/>
              </a:rPr>
              <a:t>before everything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Imperfect Active Paradigm of</a:t>
            </a:r>
            <a:r>
              <a:rPr lang="en-US" sz="4000" dirty="0" smtClean="0"/>
              <a:t> </a:t>
            </a:r>
            <a:r>
              <a:rPr lang="el-GR" sz="4000" dirty="0" smtClean="0"/>
              <a:t>λύω</a:t>
            </a: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256588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Singular                     Plural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ἔλυον</a:t>
            </a:r>
            <a:r>
              <a:rPr lang="en-US" dirty="0" smtClean="0">
                <a:latin typeface="+mj-lt"/>
              </a:rPr>
              <a:t>                   	</a:t>
            </a:r>
            <a:r>
              <a:rPr lang="el-GR" dirty="0" smtClean="0">
                <a:latin typeface="+mj-lt"/>
              </a:rPr>
              <a:t>ἐλύομεν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I was loosing                    	We were loosing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ἔλυες</a:t>
            </a:r>
            <a:r>
              <a:rPr lang="en-US" dirty="0" smtClean="0">
                <a:latin typeface="+mj-lt"/>
              </a:rPr>
              <a:t>                  	</a:t>
            </a:r>
            <a:r>
              <a:rPr lang="el-GR" dirty="0" smtClean="0">
                <a:latin typeface="+mj-lt"/>
              </a:rPr>
              <a:t>ἐλύετε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You were loosing            	You (pl.) were loosing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ἔλυε(ν)</a:t>
            </a:r>
            <a:r>
              <a:rPr lang="en-US" dirty="0" smtClean="0">
                <a:latin typeface="+mj-lt"/>
              </a:rPr>
              <a:t>                  	</a:t>
            </a:r>
            <a:r>
              <a:rPr lang="el-GR" dirty="0" smtClean="0">
                <a:latin typeface="+mj-lt"/>
              </a:rPr>
              <a:t>ἔλυον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He/she/it was loosing     	They were loosing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Secondary endings:  (primary = present/future)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Chant</a:t>
            </a:r>
            <a:r>
              <a:rPr lang="en-US" sz="2000" dirty="0" smtClean="0">
                <a:latin typeface="+mj-lt"/>
              </a:rPr>
              <a:t>:  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ἔλυον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ς</a:t>
            </a:r>
            <a:r>
              <a:rPr lang="en-US" dirty="0" smtClean="0">
                <a:latin typeface="+mj-lt"/>
              </a:rPr>
              <a:t>,   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,     </a:t>
            </a:r>
            <a:r>
              <a:rPr lang="el-GR" dirty="0" smtClean="0">
                <a:latin typeface="+mj-lt"/>
              </a:rPr>
              <a:t>μεν</a:t>
            </a:r>
            <a:r>
              <a:rPr lang="en-US" dirty="0" smtClean="0">
                <a:latin typeface="+mj-lt"/>
              </a:rPr>
              <a:t>,   </a:t>
            </a:r>
            <a:r>
              <a:rPr lang="el-GR" dirty="0" smtClean="0">
                <a:latin typeface="+mj-lt"/>
              </a:rPr>
              <a:t>τε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Imperfect Middle/Passive of</a:t>
            </a:r>
            <a:r>
              <a:rPr lang="en-US" dirty="0" smtClean="0"/>
              <a:t> </a:t>
            </a:r>
            <a:r>
              <a:rPr lang="el-GR" dirty="0" smtClean="0"/>
              <a:t>λύω</a:t>
            </a:r>
            <a:r>
              <a:rPr lang="en-US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256588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Singular                  	Plural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ἐλυόμην</a:t>
            </a:r>
            <a:r>
              <a:rPr lang="en-US" dirty="0" smtClean="0">
                <a:latin typeface="+mj-lt"/>
              </a:rPr>
              <a:t>                        	</a:t>
            </a:r>
            <a:r>
              <a:rPr lang="el-GR" dirty="0" smtClean="0">
                <a:latin typeface="+mj-lt"/>
              </a:rPr>
              <a:t>ἐλυόμεθα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I was being loosed                       	We were being loosed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ἐλύου</a:t>
            </a:r>
            <a:r>
              <a:rPr lang="en-US" dirty="0" smtClean="0">
                <a:latin typeface="+mj-lt"/>
              </a:rPr>
              <a:t>                           	</a:t>
            </a:r>
            <a:r>
              <a:rPr lang="el-GR" dirty="0" smtClean="0">
                <a:latin typeface="+mj-lt"/>
              </a:rPr>
              <a:t>ἐλύεσθε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You were being loosed                	You all were being loosed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ἐλύετο</a:t>
            </a:r>
            <a:r>
              <a:rPr lang="en-US" dirty="0" smtClean="0">
                <a:latin typeface="+mj-lt"/>
              </a:rPr>
              <a:t>                            	</a:t>
            </a:r>
            <a:r>
              <a:rPr lang="el-GR" dirty="0" smtClean="0">
                <a:latin typeface="+mj-lt"/>
              </a:rPr>
              <a:t>ἐλύοντο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He/she/it was being loosed  	They were being loosed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Chant: </a:t>
            </a:r>
            <a:r>
              <a:rPr lang="en-US" sz="2000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ἐλυόμην</a:t>
            </a:r>
            <a:r>
              <a:rPr lang="en-US" dirty="0" smtClean="0">
                <a:latin typeface="+mj-lt"/>
              </a:rPr>
              <a:t>,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ετο</a:t>
            </a:r>
            <a:r>
              <a:rPr lang="en-US" dirty="0" smtClean="0">
                <a:latin typeface="+mj-lt"/>
              </a:rPr>
              <a:t>,    -</a:t>
            </a:r>
            <a:r>
              <a:rPr lang="el-GR" dirty="0" smtClean="0">
                <a:latin typeface="+mj-lt"/>
              </a:rPr>
              <a:t>ομεθα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εσθε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οντο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6200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Four Ways to Augment an Augment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46275"/>
            <a:ext cx="85613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1)  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Before a consonant: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ε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2)  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Before a vowel: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lengths vowel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  </a:t>
            </a:r>
            <a:r>
              <a:rPr lang="en-US" b="1" dirty="0" smtClean="0">
                <a:latin typeface="+mj-lt"/>
              </a:rPr>
              <a:t>and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 </a:t>
            </a:r>
            <a:r>
              <a:rPr lang="en-US" b="1" dirty="0" smtClean="0">
                <a:latin typeface="+mj-lt"/>
              </a:rPr>
              <a:t>lengthen to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  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+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=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;  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+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=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)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ο</a:t>
            </a:r>
            <a:r>
              <a:rPr lang="en-US" dirty="0" smtClean="0">
                <a:latin typeface="+mj-lt"/>
              </a:rPr>
              <a:t>  </a:t>
            </a:r>
            <a:r>
              <a:rPr lang="en-US" b="1" dirty="0" smtClean="0">
                <a:latin typeface="+mj-lt"/>
              </a:rPr>
              <a:t>lengthens to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ω</a:t>
            </a:r>
            <a:r>
              <a:rPr lang="en-US" dirty="0" smtClean="0">
                <a:latin typeface="+mj-lt"/>
              </a:rPr>
              <a:t>  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ο</a:t>
            </a:r>
            <a:r>
              <a:rPr lang="en-US" dirty="0" smtClean="0">
                <a:latin typeface="+mj-lt"/>
              </a:rPr>
              <a:t> = </a:t>
            </a:r>
            <a:r>
              <a:rPr lang="el-GR" dirty="0" smtClean="0">
                <a:latin typeface="+mj-lt"/>
              </a:rPr>
              <a:t>ω</a:t>
            </a:r>
            <a:r>
              <a:rPr lang="en-US" dirty="0" smtClean="0">
                <a:latin typeface="+mj-lt"/>
              </a:rPr>
              <a:t>)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ι</a:t>
            </a:r>
            <a:r>
              <a:rPr lang="en-US" dirty="0" smtClean="0">
                <a:latin typeface="+mj-lt"/>
              </a:rPr>
              <a:t>   </a:t>
            </a:r>
            <a:r>
              <a:rPr lang="en-US" b="1" dirty="0" smtClean="0">
                <a:latin typeface="+mj-lt"/>
              </a:rPr>
              <a:t>ending a diphthong subscripts</a:t>
            </a:r>
            <a:r>
              <a:rPr lang="en-US" dirty="0" smtClean="0">
                <a:latin typeface="+mj-lt"/>
              </a:rPr>
              <a:t> 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+</a:t>
            </a:r>
            <a:r>
              <a:rPr lang="el-GR" dirty="0" smtClean="0">
                <a:latin typeface="+mj-lt"/>
              </a:rPr>
              <a:t>ει</a:t>
            </a:r>
            <a:r>
              <a:rPr lang="en-US" dirty="0" smtClean="0">
                <a:latin typeface="+mj-lt"/>
              </a:rPr>
              <a:t> = </a:t>
            </a:r>
            <a:r>
              <a:rPr lang="el-GR" dirty="0" smtClean="0">
                <a:latin typeface="+mj-lt"/>
              </a:rPr>
              <a:t>ῃ</a:t>
            </a:r>
            <a:r>
              <a:rPr lang="en-US" dirty="0" smtClean="0">
                <a:latin typeface="+mj-lt"/>
              </a:rPr>
              <a:t>) 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υ</a:t>
            </a:r>
            <a:r>
              <a:rPr lang="en-US" dirty="0" smtClean="0">
                <a:latin typeface="+mj-lt"/>
              </a:rPr>
              <a:t>   </a:t>
            </a:r>
            <a:r>
              <a:rPr lang="en-US" b="1" dirty="0" smtClean="0">
                <a:latin typeface="+mj-lt"/>
              </a:rPr>
              <a:t>ending a diphthong stays strong</a:t>
            </a:r>
            <a:r>
              <a:rPr lang="en-US" dirty="0" smtClean="0">
                <a:latin typeface="+mj-lt"/>
              </a:rPr>
              <a:t> 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+</a:t>
            </a:r>
            <a:r>
              <a:rPr lang="el-GR" dirty="0" smtClean="0">
                <a:latin typeface="+mj-lt"/>
              </a:rPr>
              <a:t>αυ</a:t>
            </a:r>
            <a:r>
              <a:rPr lang="en-US" dirty="0" smtClean="0">
                <a:latin typeface="+mj-lt"/>
              </a:rPr>
              <a:t>=</a:t>
            </a:r>
            <a:r>
              <a:rPr lang="el-GR" dirty="0" smtClean="0">
                <a:latin typeface="+mj-lt"/>
              </a:rPr>
              <a:t>ηυ</a:t>
            </a:r>
            <a:r>
              <a:rPr lang="en-US" dirty="0" smtClean="0"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Four Ways to Augment and Augment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46275"/>
            <a:ext cx="85613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3) </a:t>
            </a:r>
            <a:r>
              <a:rPr lang="en-US" b="1" dirty="0" smtClean="0">
                <a:solidFill>
                  <a:srgbClr val="FFFF00"/>
                </a:solidFill>
              </a:rPr>
              <a:t>Prepositional with final consonant:</a:t>
            </a:r>
            <a:r>
              <a:rPr lang="en-US" b="1" dirty="0" smtClean="0"/>
              <a:t> insert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   e </a:t>
            </a:r>
            <a:r>
              <a:rPr lang="en-US" b="1" dirty="0" smtClean="0"/>
              <a:t>augment in middle </a:t>
            </a:r>
          </a:p>
          <a:p>
            <a:pPr lvl="1" eaLnBrk="1" hangingPunct="1">
              <a:defRPr/>
            </a:pPr>
            <a:r>
              <a:rPr lang="el-GR" dirty="0" smtClean="0"/>
              <a:t>ἐκβάλλω</a:t>
            </a:r>
            <a:r>
              <a:rPr lang="en-US" dirty="0" smtClean="0"/>
              <a:t> -- </a:t>
            </a:r>
            <a:r>
              <a:rPr lang="el-GR" dirty="0" smtClean="0"/>
              <a:t>ἐξεβάλλον</a:t>
            </a: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4)  </a:t>
            </a:r>
            <a:r>
              <a:rPr lang="en-US" b="1" dirty="0" smtClean="0">
                <a:solidFill>
                  <a:srgbClr val="FFFF00"/>
                </a:solidFill>
              </a:rPr>
              <a:t>Prepositional with final vowel</a:t>
            </a:r>
            <a:r>
              <a:rPr lang="en-US" b="1" dirty="0" smtClean="0"/>
              <a:t>: </a:t>
            </a:r>
            <a:r>
              <a:rPr lang="en-US" b="1" dirty="0" err="1" smtClean="0"/>
              <a:t>drop+insert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-- final vowel dropped and</a:t>
            </a:r>
            <a:r>
              <a:rPr lang="en-US" dirty="0" smtClean="0"/>
              <a:t> 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  <a:r>
              <a:rPr lang="en-US" b="1" dirty="0" smtClean="0"/>
              <a:t>inserted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  <a:r>
              <a:rPr lang="el-GR" dirty="0" smtClean="0"/>
              <a:t>ἀποκτείνω</a:t>
            </a:r>
            <a:r>
              <a:rPr lang="en-US" dirty="0" smtClean="0"/>
              <a:t> </a:t>
            </a:r>
            <a:r>
              <a:rPr lang="en-US" b="1" dirty="0" smtClean="0"/>
              <a:t>(I die)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                     </a:t>
            </a:r>
            <a:r>
              <a:rPr lang="el-GR" dirty="0" smtClean="0"/>
              <a:t>ἀπέκτεινον</a:t>
            </a:r>
            <a:r>
              <a:rPr lang="en-US" dirty="0" smtClean="0"/>
              <a:t> </a:t>
            </a:r>
            <a:r>
              <a:rPr lang="en-US" b="1" dirty="0" smtClean="0"/>
              <a:t>(I was dying)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Augmenting Imperfect Examples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 = 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ἤκουον</a:t>
            </a:r>
            <a:r>
              <a:rPr lang="en-US" dirty="0" smtClean="0">
                <a:latin typeface="+mj-lt"/>
              </a:rPr>
              <a:t>   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ἀκούω</a:t>
            </a:r>
            <a:r>
              <a:rPr lang="en-US" dirty="0" smtClean="0">
                <a:latin typeface="+mj-lt"/>
              </a:rPr>
              <a:t>)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 = 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ἤγειρον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 </a:t>
            </a:r>
            <a:r>
              <a:rPr lang="el-GR" dirty="0" smtClean="0">
                <a:latin typeface="+mj-lt"/>
              </a:rPr>
              <a:t>ἐγείρω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ο</a:t>
            </a:r>
            <a:r>
              <a:rPr lang="en-US" dirty="0" smtClean="0">
                <a:latin typeface="+mj-lt"/>
              </a:rPr>
              <a:t> = </a:t>
            </a:r>
            <a:r>
              <a:rPr lang="el-GR" dirty="0" smtClean="0">
                <a:latin typeface="+mj-lt"/>
              </a:rPr>
              <a:t>ω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ὠρχούμην</a:t>
            </a:r>
            <a:r>
              <a:rPr lang="en-US" dirty="0" smtClean="0">
                <a:latin typeface="+mj-lt"/>
              </a:rPr>
              <a:t>  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ὀρχέομαι</a:t>
            </a:r>
            <a:r>
              <a:rPr lang="en-US" dirty="0" smtClean="0">
                <a:latin typeface="+mj-lt"/>
              </a:rPr>
              <a:t>)</a:t>
            </a:r>
          </a:p>
          <a:p>
            <a:pPr lvl="3" eaLnBrk="1" hangingPunct="1">
              <a:defRPr/>
            </a:pPr>
            <a:r>
              <a:rPr lang="en-US" b="1" dirty="0" smtClean="0">
                <a:latin typeface="+mj-lt"/>
              </a:rPr>
              <a:t>I was dancing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αι</a:t>
            </a:r>
            <a:r>
              <a:rPr lang="en-US" dirty="0" smtClean="0">
                <a:latin typeface="+mj-lt"/>
              </a:rPr>
              <a:t>  =  </a:t>
            </a:r>
            <a:r>
              <a:rPr lang="el-GR" dirty="0" smtClean="0">
                <a:latin typeface="+mj-lt"/>
              </a:rPr>
              <a:t>ῃ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ῇρον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 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αἴρω</a:t>
            </a:r>
            <a:r>
              <a:rPr lang="en-US" dirty="0" smtClean="0">
                <a:latin typeface="+mj-lt"/>
              </a:rPr>
              <a:t>) 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οι</a:t>
            </a:r>
            <a:r>
              <a:rPr lang="en-US" dirty="0" smtClean="0">
                <a:latin typeface="+mj-lt"/>
              </a:rPr>
              <a:t>  =  </a:t>
            </a:r>
            <a:r>
              <a:rPr lang="el-GR" dirty="0" smtClean="0">
                <a:latin typeface="+mj-lt"/>
              </a:rPr>
              <a:t>ῳ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ᾠκοδόμουν</a:t>
            </a:r>
            <a:r>
              <a:rPr lang="en-US" dirty="0" smtClean="0">
                <a:latin typeface="+mj-lt"/>
              </a:rPr>
              <a:t>  (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 + </a:t>
            </a:r>
            <a:r>
              <a:rPr lang="el-GR" dirty="0" smtClean="0">
                <a:latin typeface="+mj-lt"/>
              </a:rPr>
              <a:t>οἰκοδομέω</a:t>
            </a:r>
            <a:r>
              <a:rPr lang="en-US" dirty="0" smtClean="0">
                <a:latin typeface="+mj-lt"/>
              </a:rPr>
              <a:t>)</a:t>
            </a:r>
          </a:p>
          <a:p>
            <a:pPr lvl="3" eaLnBrk="1" hangingPunct="1">
              <a:defRPr/>
            </a:pPr>
            <a:r>
              <a:rPr lang="en-US" b="1" dirty="0" smtClean="0">
                <a:latin typeface="+mj-lt"/>
              </a:rPr>
              <a:t>I was building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PAI Verb Chant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n-US" sz="3600" smtClean="0">
                <a:latin typeface="Times New Roman" pitchFamily="18" charset="0"/>
                <a:cs typeface="Times New Roman" pitchFamily="18" charset="0"/>
              </a:rPr>
              <a:t>λύω</a:t>
            </a:r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altLang="en-US" sz="3600" smtClean="0">
                <a:latin typeface="Times New Roman" pitchFamily="18" charset="0"/>
                <a:cs typeface="Times New Roman" pitchFamily="18" charset="0"/>
              </a:rPr>
              <a:t>λύομεν</a:t>
            </a:r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l-GR" altLang="en-US" sz="3600" smtClean="0">
                <a:latin typeface="Times New Roman" pitchFamily="18" charset="0"/>
                <a:cs typeface="Times New Roman" pitchFamily="18" charset="0"/>
              </a:rPr>
              <a:t>λύεις</a:t>
            </a:r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altLang="en-US" sz="3600" smtClean="0">
                <a:latin typeface="Times New Roman" pitchFamily="18" charset="0"/>
                <a:cs typeface="Times New Roman" pitchFamily="18" charset="0"/>
              </a:rPr>
              <a:t>λύετε</a:t>
            </a:r>
            <a:endParaRPr lang="en-US" altLang="en-US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altLang="en-US" sz="3600" smtClean="0">
                <a:latin typeface="Times New Roman" pitchFamily="18" charset="0"/>
                <a:cs typeface="Times New Roman" pitchFamily="18" charset="0"/>
              </a:rPr>
              <a:t>λύει</a:t>
            </a:r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altLang="en-US" sz="3600" smtClean="0">
                <a:latin typeface="Times New Roman" pitchFamily="18" charset="0"/>
                <a:cs typeface="Times New Roman" pitchFamily="18" charset="0"/>
              </a:rPr>
              <a:t>λύουσι(ν) </a:t>
            </a:r>
            <a:endParaRPr lang="en-US" altLang="en-US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Imperfect</a:t>
            </a:r>
            <a:r>
              <a:rPr lang="en-US" dirty="0" smtClean="0"/>
              <a:t> </a:t>
            </a:r>
            <a:r>
              <a:rPr lang="el-GR" dirty="0" smtClean="0"/>
              <a:t>εἰμί</a:t>
            </a:r>
            <a:r>
              <a:rPr lang="en-US" dirty="0" smtClean="0"/>
              <a:t>  </a:t>
            </a:r>
            <a:r>
              <a:rPr lang="en-US" b="1" dirty="0" smtClean="0"/>
              <a:t>(a big one)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Singular                            Plural</a:t>
            </a:r>
          </a:p>
          <a:p>
            <a:pPr eaLnBrk="1" hangingPunct="1">
              <a:defRPr/>
            </a:pPr>
            <a:r>
              <a:rPr lang="el-GR" dirty="0" smtClean="0"/>
              <a:t>ἤμην</a:t>
            </a:r>
            <a:r>
              <a:rPr lang="en-US" dirty="0" smtClean="0"/>
              <a:t>                              	</a:t>
            </a:r>
            <a:r>
              <a:rPr lang="el-GR" dirty="0" smtClean="0"/>
              <a:t>ἦμεν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2000" b="1" dirty="0" smtClean="0"/>
              <a:t>I was                              </a:t>
            </a:r>
            <a:r>
              <a:rPr lang="en-US" b="1" dirty="0" smtClean="0"/>
              <a:t>	 	         </a:t>
            </a:r>
            <a:r>
              <a:rPr lang="en-US" sz="1800" b="1" dirty="0" smtClean="0"/>
              <a:t>We were </a:t>
            </a:r>
            <a:endParaRPr lang="en-US" b="1" dirty="0" smtClean="0"/>
          </a:p>
          <a:p>
            <a:pPr eaLnBrk="1" hangingPunct="1">
              <a:defRPr/>
            </a:pPr>
            <a:r>
              <a:rPr lang="el-GR" dirty="0" smtClean="0"/>
              <a:t>ἦς</a:t>
            </a:r>
            <a:r>
              <a:rPr lang="en-US" dirty="0" smtClean="0"/>
              <a:t>                                  	</a:t>
            </a:r>
            <a:r>
              <a:rPr lang="el-GR" dirty="0" smtClean="0"/>
              <a:t>ἦτε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1800" b="1" dirty="0" smtClean="0"/>
              <a:t>You were                       	                                You all were</a:t>
            </a:r>
            <a:endParaRPr lang="en-US" b="1" dirty="0" smtClean="0"/>
          </a:p>
          <a:p>
            <a:pPr eaLnBrk="1" hangingPunct="1">
              <a:defRPr/>
            </a:pPr>
            <a:r>
              <a:rPr lang="el-GR" dirty="0" smtClean="0"/>
              <a:t>ἦν</a:t>
            </a:r>
            <a:r>
              <a:rPr lang="en-US" dirty="0" smtClean="0"/>
              <a:t>                                   	</a:t>
            </a:r>
            <a:r>
              <a:rPr lang="el-GR" dirty="0" smtClean="0"/>
              <a:t>ἦσαν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2000" b="1" dirty="0" smtClean="0"/>
              <a:t>He/she/it was              	                             They were</a:t>
            </a:r>
          </a:p>
        </p:txBody>
      </p:sp>
    </p:spTree>
    <p:extLst>
      <p:ext uri="{BB962C8B-B14F-4D97-AF65-F5344CB8AC3E}">
        <p14:creationId xmlns:p14="http://schemas.microsoft.com/office/powerpoint/2010/main" val="9301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Some Translation Examples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  <a:cs typeface="Times New Roman" pitchFamily="18" charset="0"/>
              </a:rPr>
              <a:t>ἐκεῖνος δὲ ἔλεγεν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l-GR" dirty="0" smtClean="0">
                <a:latin typeface="+mj-lt"/>
                <a:cs typeface="Times New Roman" pitchFamily="18" charset="0"/>
              </a:rPr>
              <a:t>περὶ τοῦ ναοῦ </a:t>
            </a:r>
            <a:r>
              <a:rPr lang="en-US" dirty="0" smtClean="0">
                <a:latin typeface="+mj-lt"/>
                <a:cs typeface="Times New Roman" pitchFamily="18" charset="0"/>
              </a:rPr>
              <a:t/>
            </a:r>
            <a:br>
              <a:rPr lang="en-US" dirty="0" smtClean="0">
                <a:latin typeface="+mj-lt"/>
                <a:cs typeface="Times New Roman" pitchFamily="18" charset="0"/>
              </a:rPr>
            </a:br>
            <a:r>
              <a:rPr lang="el-GR" dirty="0" smtClean="0">
                <a:latin typeface="+mj-lt"/>
                <a:cs typeface="Times New Roman" pitchFamily="18" charset="0"/>
              </a:rPr>
              <a:t>τού σώματος</a:t>
            </a:r>
            <a:r>
              <a:rPr lang="en-US" dirty="0" smtClean="0">
                <a:latin typeface="+mj-lt"/>
                <a:cs typeface="Times New Roman" pitchFamily="18" charset="0"/>
              </a:rPr>
              <a:t>  (body) </a:t>
            </a:r>
            <a:r>
              <a:rPr lang="el-GR" dirty="0" smtClean="0">
                <a:latin typeface="+mj-lt"/>
                <a:cs typeface="Times New Roman" pitchFamily="18" charset="0"/>
              </a:rPr>
              <a:t>αὐτοῦ</a:t>
            </a:r>
            <a:r>
              <a:rPr lang="en-US" dirty="0" smtClean="0">
                <a:latin typeface="+mj-lt"/>
                <a:cs typeface="Times New Roman" pitchFamily="18" charset="0"/>
              </a:rPr>
              <a:t>  (</a:t>
            </a:r>
            <a:r>
              <a:rPr lang="en-US" dirty="0" err="1" smtClean="0">
                <a:latin typeface="+mj-lt"/>
                <a:cs typeface="Times New Roman" pitchFamily="18" charset="0"/>
              </a:rPr>
              <a:t>Jn</a:t>
            </a:r>
            <a:r>
              <a:rPr lang="en-US" dirty="0" smtClean="0">
                <a:latin typeface="+mj-lt"/>
                <a:cs typeface="Times New Roman" pitchFamily="18" charset="0"/>
              </a:rPr>
              <a:t> 2:21)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  <a:cs typeface="Times New Roman" pitchFamily="18" charset="0"/>
              </a:rPr>
              <a:t>     but that one was speaking concerning</a:t>
            </a:r>
            <a:br>
              <a:rPr lang="en-US" b="1" dirty="0" smtClean="0">
                <a:latin typeface="+mj-lt"/>
                <a:cs typeface="Times New Roman" pitchFamily="18" charset="0"/>
              </a:rPr>
            </a:br>
            <a:r>
              <a:rPr lang="en-US" b="1" dirty="0" smtClean="0">
                <a:latin typeface="+mj-lt"/>
                <a:cs typeface="Times New Roman" pitchFamily="18" charset="0"/>
              </a:rPr>
              <a:t>     the temple of his body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  <a:cs typeface="Times New Roman" pitchFamily="18" charset="0"/>
              </a:rPr>
              <a:t>καὶ ἤρχοντο πρὸς αὐτόν </a:t>
            </a:r>
            <a:r>
              <a:rPr lang="en-US" dirty="0" smtClean="0">
                <a:latin typeface="+mj-lt"/>
                <a:cs typeface="Times New Roman" pitchFamily="18" charset="0"/>
              </a:rPr>
              <a:t>(</a:t>
            </a:r>
            <a:r>
              <a:rPr lang="en-US" dirty="0" err="1" smtClean="0">
                <a:latin typeface="+mj-lt"/>
                <a:cs typeface="Times New Roman" pitchFamily="18" charset="0"/>
              </a:rPr>
              <a:t>Jn</a:t>
            </a:r>
            <a:r>
              <a:rPr lang="en-US" dirty="0" smtClean="0">
                <a:latin typeface="+mj-lt"/>
                <a:cs typeface="Times New Roman" pitchFamily="18" charset="0"/>
              </a:rPr>
              <a:t> 4:30)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  <a:cs typeface="Times New Roman" pitchFamily="18" charset="0"/>
              </a:rPr>
              <a:t>     And they were coming to him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Vocabulary - Chapter 12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μέν</a:t>
            </a:r>
            <a:r>
              <a:rPr lang="en-US" dirty="0" smtClean="0">
                <a:latin typeface="+mj-lt"/>
              </a:rPr>
              <a:t>                      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on </a:t>
            </a:r>
            <a:r>
              <a:rPr lang="en-US" b="1" dirty="0">
                <a:latin typeface="+mj-lt"/>
              </a:rPr>
              <a:t>the one hand, indeed 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ὅλος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         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whole, entire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ὅτε </a:t>
            </a:r>
            <a:r>
              <a:rPr lang="en-US" dirty="0" smtClean="0">
                <a:latin typeface="+mj-lt"/>
              </a:rPr>
              <a:t>                          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when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σύν</a:t>
            </a:r>
            <a:r>
              <a:rPr lang="en-US" dirty="0" smtClean="0">
                <a:latin typeface="+mj-lt"/>
              </a:rPr>
              <a:t>                         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with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Imperfect Middle/Passive of</a:t>
            </a:r>
            <a:r>
              <a:rPr lang="en-US" dirty="0" smtClean="0"/>
              <a:t> </a:t>
            </a:r>
            <a:r>
              <a:rPr lang="el-GR" dirty="0" smtClean="0"/>
              <a:t>λύω</a:t>
            </a:r>
            <a:r>
              <a:rPr lang="en-US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256588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Chant: </a:t>
            </a:r>
            <a:r>
              <a:rPr lang="en-US" sz="2000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ἐλυόμην</a:t>
            </a:r>
            <a:r>
              <a:rPr lang="en-US" dirty="0" smtClean="0">
                <a:latin typeface="+mj-lt"/>
              </a:rPr>
              <a:t>,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ετο</a:t>
            </a:r>
            <a:r>
              <a:rPr lang="en-US" dirty="0" smtClean="0">
                <a:latin typeface="+mj-lt"/>
              </a:rPr>
              <a:t>,    -</a:t>
            </a:r>
            <a:r>
              <a:rPr lang="el-GR" dirty="0" smtClean="0">
                <a:latin typeface="+mj-lt"/>
              </a:rPr>
              <a:t>ομεθα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εσθε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οντο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I was being loosed</a:t>
            </a:r>
          </a:p>
        </p:txBody>
      </p:sp>
    </p:spTree>
    <p:extLst>
      <p:ext uri="{BB962C8B-B14F-4D97-AF65-F5344CB8AC3E}">
        <p14:creationId xmlns:p14="http://schemas.microsoft.com/office/powerpoint/2010/main" val="77895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Imperfect</a:t>
            </a:r>
            <a:r>
              <a:rPr lang="en-US" dirty="0" smtClean="0"/>
              <a:t> </a:t>
            </a:r>
            <a:r>
              <a:rPr lang="el-GR" dirty="0" smtClean="0"/>
              <a:t>εἰμί</a:t>
            </a:r>
            <a:r>
              <a:rPr lang="en-US" dirty="0" smtClean="0"/>
              <a:t>  </a:t>
            </a:r>
            <a:r>
              <a:rPr lang="en-US" b="1" dirty="0" smtClean="0"/>
              <a:t>(a big one)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Singular                            Plural</a:t>
            </a:r>
          </a:p>
          <a:p>
            <a:pPr eaLnBrk="1" hangingPunct="1">
              <a:defRPr/>
            </a:pPr>
            <a:r>
              <a:rPr lang="el-GR" dirty="0" smtClean="0"/>
              <a:t>ἤμην</a:t>
            </a:r>
            <a:r>
              <a:rPr lang="en-US" dirty="0" smtClean="0"/>
              <a:t>                              	</a:t>
            </a:r>
            <a:r>
              <a:rPr lang="el-GR" dirty="0" smtClean="0"/>
              <a:t>ἦμεν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2000" b="1" dirty="0" smtClean="0"/>
              <a:t>I was                              </a:t>
            </a:r>
            <a:r>
              <a:rPr lang="en-US" b="1" dirty="0" smtClean="0"/>
              <a:t>	 	         </a:t>
            </a:r>
            <a:r>
              <a:rPr lang="en-US" sz="1800" b="1" dirty="0" smtClean="0"/>
              <a:t>We were </a:t>
            </a:r>
            <a:endParaRPr lang="en-US" b="1" dirty="0" smtClean="0"/>
          </a:p>
          <a:p>
            <a:pPr eaLnBrk="1" hangingPunct="1">
              <a:defRPr/>
            </a:pPr>
            <a:r>
              <a:rPr lang="el-GR" dirty="0" smtClean="0"/>
              <a:t>ἦς</a:t>
            </a:r>
            <a:r>
              <a:rPr lang="en-US" dirty="0" smtClean="0"/>
              <a:t>                                  	</a:t>
            </a:r>
            <a:r>
              <a:rPr lang="el-GR" dirty="0" smtClean="0"/>
              <a:t>ἦτε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1800" b="1" dirty="0" smtClean="0"/>
              <a:t>You were                       	                                You all were</a:t>
            </a:r>
            <a:endParaRPr lang="en-US" b="1" dirty="0" smtClean="0"/>
          </a:p>
          <a:p>
            <a:pPr eaLnBrk="1" hangingPunct="1">
              <a:defRPr/>
            </a:pPr>
            <a:r>
              <a:rPr lang="el-GR" dirty="0" smtClean="0"/>
              <a:t>ἦν</a:t>
            </a:r>
            <a:r>
              <a:rPr lang="en-US" dirty="0" smtClean="0"/>
              <a:t>                                   	</a:t>
            </a:r>
            <a:r>
              <a:rPr lang="el-GR" dirty="0" smtClean="0"/>
              <a:t>ἦσαν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2000" b="1" dirty="0" smtClean="0"/>
              <a:t>He/she/it was              	                             They were</a:t>
            </a:r>
          </a:p>
        </p:txBody>
      </p:sp>
    </p:spTree>
    <p:extLst>
      <p:ext uri="{BB962C8B-B14F-4D97-AF65-F5344CB8AC3E}">
        <p14:creationId xmlns:p14="http://schemas.microsoft.com/office/powerpoint/2010/main" val="140167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Imperfect IAI (I M/P I)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46275"/>
            <a:ext cx="83327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Chant:</a:t>
            </a:r>
            <a:r>
              <a:rPr lang="en-US" sz="2000" dirty="0" smtClean="0">
                <a:latin typeface="+mj-lt"/>
              </a:rPr>
              <a:t>  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ἔλυον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σ</a:t>
            </a:r>
            <a:r>
              <a:rPr lang="en-US" dirty="0" smtClean="0">
                <a:latin typeface="+mj-lt"/>
              </a:rPr>
              <a:t>,   </a:t>
            </a:r>
            <a:r>
              <a:rPr lang="el-GR" dirty="0" smtClean="0">
                <a:latin typeface="+mj-lt"/>
              </a:rPr>
              <a:t>ε</a:t>
            </a:r>
            <a:r>
              <a:rPr lang="en-US" dirty="0" smtClean="0">
                <a:latin typeface="+mj-lt"/>
              </a:rPr>
              <a:t>,     </a:t>
            </a:r>
            <a:r>
              <a:rPr lang="el-GR" dirty="0" smtClean="0">
                <a:latin typeface="+mj-lt"/>
              </a:rPr>
              <a:t>μεν</a:t>
            </a:r>
            <a:r>
              <a:rPr lang="en-US" dirty="0" smtClean="0">
                <a:latin typeface="+mj-lt"/>
              </a:rPr>
              <a:t>,   </a:t>
            </a:r>
            <a:r>
              <a:rPr lang="el-GR" dirty="0" smtClean="0">
                <a:latin typeface="+mj-lt"/>
              </a:rPr>
              <a:t>τε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Chant: </a:t>
            </a:r>
            <a:r>
              <a:rPr lang="en-US" sz="2000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ἐλυόμην</a:t>
            </a:r>
            <a:r>
              <a:rPr lang="en-US" dirty="0" smtClean="0">
                <a:latin typeface="+mj-lt"/>
              </a:rPr>
              <a:t>,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        </a:t>
            </a:r>
            <a:r>
              <a:rPr lang="en-US" dirty="0" smtClean="0">
                <a:latin typeface="+mj-lt"/>
              </a:rPr>
              <a:t>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ετο</a:t>
            </a:r>
            <a:r>
              <a:rPr lang="en-US" dirty="0" smtClean="0">
                <a:latin typeface="+mj-lt"/>
              </a:rPr>
              <a:t>,     -</a:t>
            </a:r>
            <a:r>
              <a:rPr lang="el-GR" dirty="0" smtClean="0">
                <a:latin typeface="+mj-lt"/>
              </a:rPr>
              <a:t>ομεθα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εσθε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οντο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20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Vocabulary Review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81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1 -- 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angel, messenger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ἄγγελος,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verily, truly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ἀμήν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man, humankind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ἄνθρωπος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ἐγώ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θεός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8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1 -- Vocabulary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also, even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καί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καρδία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say               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λέγω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prophet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προφήτης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Christ, Messiah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Χριστός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20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2 --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brother 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ἀδελφός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hear, obey 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ἀκούω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glory, fame 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δόξα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ἔχω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κόσμος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2-1-2 Paradigms - Chant this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192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2                     1                     2</a:t>
            </a: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ἱερόν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γραφῆς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ἱεροῦ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ἱερῷ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λόγον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γραφήν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ἱερόν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λόγοι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γραφαί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ἱερά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λόγων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γραφῶν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ἱερῶν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λόγοις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γραφαῖς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ἱεροῖς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λόγους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γραφάς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ἱερά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2 -- Vocabulary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Lord, sir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κύριος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Πἑτρος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υἱός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Pharisee 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Φαρισαῖος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3 -- Vocabulary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yet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ἀλλἀ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apostle, sent one 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ἀπόστολος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see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βλέπω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for, then </a:t>
            </a:r>
          </a:p>
          <a:p>
            <a:pPr lvl="3"/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γάρ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know 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γινώσκω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0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3 --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</a:p>
          <a:p>
            <a:pPr lvl="3">
              <a:lnSpc>
                <a:spcPct val="9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Ἰησοῦς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take, receive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λαμβάνω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loose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λύω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heaven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οὐρανός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believe</a:t>
            </a:r>
          </a:p>
          <a:p>
            <a:pPr lvl="3">
              <a:lnSpc>
                <a:spcPct val="90000"/>
              </a:lnSpc>
            </a:pP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πιστεύω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5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4 --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912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love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ἀγαπάω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write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γράφω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and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δέ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servant, slave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δοῦλος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find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ὑρίσκω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1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5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4000" b="1">
                <a:latin typeface="Times New Roman" pitchFamily="18" charset="0"/>
              </a:rPr>
              <a:t>Ch. 4 -- Vocabulary</a:t>
            </a:r>
            <a:r>
              <a:rPr lang="en-US" sz="540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ἱερόν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λαός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νόμος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οἶκος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as, about, how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ὡς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5 -- Vocabulary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ἀγάπη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ἀλήθεια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ἁμαρτία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βασιλεία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writing, Scripture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8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Ch. 5 -- Vocabulary</a:t>
            </a:r>
            <a:r>
              <a:rPr 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raise up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ἐγείρω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assembly, church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ἐκκλησία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ἔργον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disciple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μαθητής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ὥρα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5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5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Chapter 6 Vocabulary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305800" cy="4876800"/>
          </a:xfrm>
        </p:spPr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ἀπό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εἰς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(Acc.)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</a:p>
        </p:txBody>
      </p:sp>
    </p:spTree>
    <p:extLst>
      <p:ext uri="{BB962C8B-B14F-4D97-AF65-F5344CB8AC3E}">
        <p14:creationId xmlns:p14="http://schemas.microsoft.com/office/powerpoint/2010/main" val="401218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Chapter 6 Vocabulary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ἐκ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of, from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(Dat.)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on, over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on, at, against, on the basis of</a:t>
            </a:r>
          </a:p>
        </p:txBody>
      </p:sp>
    </p:spTree>
    <p:extLst>
      <p:ext uri="{BB962C8B-B14F-4D97-AF65-F5344CB8AC3E}">
        <p14:creationId xmlns:p14="http://schemas.microsoft.com/office/powerpoint/2010/main" val="97923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Chapter 6 Vocabulary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(Acc.)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on, to, toward, against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down, against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(Acc.)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156676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The "is" verb PAI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--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εἰμί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εἰμί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               	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ἐσμέν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altLang="en-US" smtClean="0">
                <a:latin typeface="Times New Roman" pitchFamily="18" charset="0"/>
                <a:cs typeface="Times New Roman" pitchFamily="18" charset="0"/>
              </a:rPr>
            </a:b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εἶ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            		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ἐστέ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altLang="en-US" smtClean="0">
                <a:latin typeface="Times New Roman" pitchFamily="18" charset="0"/>
                <a:cs typeface="Times New Roman" pitchFamily="18" charset="0"/>
              </a:rPr>
            </a:b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ἐστί(ν)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		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εἰσί(ν)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2447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r>
              <a:rPr lang="en-US" b="1">
                <a:latin typeface="Times" pitchFamily="18" charset="0"/>
              </a:rPr>
              <a:t>Chapter 6 Vocabulary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after, behind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περί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(Gen.)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about, concerning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περί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around, near</a:t>
            </a:r>
          </a:p>
          <a:p>
            <a:pPr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πρός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2315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</a:rPr>
              <a:t>Vocabulary -- Ch. 7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itchFamily="18" charset="0"/>
                <a:cs typeface="Times New Roman" panose="02020603050405020304" pitchFamily="18" charset="0"/>
              </a:rPr>
              <a:t>good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ἀγαθός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Holy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ἅγιος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itchFamily="18" charset="0"/>
                <a:cs typeface="Times New Roman" panose="02020603050405020304" pitchFamily="18" charset="0"/>
              </a:rPr>
              <a:t>righteous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δίκαιοις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Greekth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242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Vocabulary – Ch. 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sz="3200" dirty="0">
                <a:latin typeface="Times New Roman" pitchFamily="18" charset="0"/>
                <a:cs typeface="Times New Roman" panose="02020603050405020304" pitchFamily="18" charset="0"/>
              </a:rPr>
              <a:t>I am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εἰμί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Jewish, a Jew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Great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μέγας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μεγάλη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μέγα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Vocabulary -- Ch. 7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dead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νεκρός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not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οὐ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οὐκ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οὐχ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ρῶτος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φωνή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Greekth" pitchFamily="18" charset="0"/>
              </a:rPr>
              <a:t>	</a:t>
            </a:r>
            <a:endParaRPr lang="en-US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he/she/it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αὐτός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-ή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land, earth, region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ῆς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we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ἐγώ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ἡμεῖς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ἡμέρα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that, so that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ὅτι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Vocabulary</a:t>
            </a:r>
            <a:r>
              <a:rPr lang="el-GR" dirty="0" smtClean="0"/>
              <a:t> </a:t>
            </a:r>
            <a:r>
              <a:rPr lang="en-US" dirty="0" smtClean="0"/>
              <a:t>Ch. 8</a:t>
            </a:r>
          </a:p>
        </p:txBody>
      </p:sp>
    </p:spTree>
    <p:extLst>
      <p:ext uri="{BB962C8B-B14F-4D97-AF65-F5344CB8AC3E}">
        <p14:creationId xmlns:p14="http://schemas.microsoft.com/office/powerpoint/2010/main" val="287705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then, therefore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οὖν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crowd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ὄχλος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(with Gen.)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beside, with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(with Dat.)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alongside, beside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60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/ you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/ 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ὑμεῖς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by, at the hands of </a:t>
            </a:r>
          </a:p>
          <a:p>
            <a:pPr lvl="1"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(with Gen.)               </a:t>
            </a:r>
          </a:p>
          <a:p>
            <a:pPr eaLnBrk="1" hangingPunct="1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under, below</a:t>
            </a:r>
          </a:p>
          <a:p>
            <a:pPr lvl="1" eaLnBrk="1" hangingPunct="1"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5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748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reekth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answer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ἀποκρίνομαι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send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ἀποστέλλω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throw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βάλλω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become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γίνομαι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come 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εἰσέρχομαι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5039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go out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ἐξέρχομαι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come/go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ἔρχομαι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θέλω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so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οὕτως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πορεύομαι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8963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ζωή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death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θάνατος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judge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κρίνω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remain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μένω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only, alone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μόνος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4383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  <a:r>
              <a:rPr lang="en-US" altLang="en-US" b="1" smtClean="0">
                <a:latin typeface="Times New Roman" pitchFamily="18" charset="0"/>
              </a:rPr>
              <a:t>Person Personal Pronoun Chant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         Singular                          Plural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ἐγώ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σύ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ἡμεῖς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μου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σου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   	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ἡμῶν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μοι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σοι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     	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ἡμῖν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en-US" alt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με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σε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          	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ἡμάς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/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αὐτός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αὐτη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altLang="en-US" smtClean="0">
                <a:latin typeface="Times New Roman" pitchFamily="18" charset="0"/>
                <a:cs typeface="Times New Roman" pitchFamily="18" charset="0"/>
              </a:rPr>
              <a:t>αὐτό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(he, she, it)</a:t>
            </a:r>
          </a:p>
        </p:txBody>
      </p:sp>
    </p:spTree>
    <p:extLst>
      <p:ext uri="{BB962C8B-B14F-4D97-AF65-F5344CB8AC3E}">
        <p14:creationId xmlns:p14="http://schemas.microsoft.com/office/powerpoint/2010/main" val="127442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νῦν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not,  nor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οὐδέ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Παῦλος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σῴζω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τότε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254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Chapter 11 Vocabulary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ἀπέρχομαι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I go away, leave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ἐκεῖνος</a:t>
            </a:r>
            <a:r>
              <a:rPr lang="en-US" dirty="0" smtClean="0">
                <a:latin typeface="+mj-lt"/>
              </a:rPr>
              <a:t>                  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that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Ἰουδαῖος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Jewish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καθώς</a:t>
            </a:r>
            <a:r>
              <a:rPr lang="en-US" dirty="0" smtClean="0">
                <a:latin typeface="+mj-lt"/>
              </a:rPr>
              <a:t>                    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as, just as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2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Chapter 11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ἥ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ὅ</a:t>
            </a:r>
            <a:r>
              <a:rPr lang="en-US" dirty="0" smtClean="0">
                <a:latin typeface="+mj-lt"/>
              </a:rPr>
              <a:t>                 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who, which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ὅταν </a:t>
            </a:r>
            <a:r>
              <a:rPr lang="en-US" dirty="0" smtClean="0">
                <a:latin typeface="+mj-lt"/>
              </a:rPr>
              <a:t>                      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when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πάλιν  </a:t>
            </a:r>
            <a:r>
              <a:rPr lang="en-US" dirty="0" smtClean="0">
                <a:latin typeface="+mj-lt"/>
              </a:rPr>
              <a:t>                       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again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οὗτος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αὗτη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τοῦτο</a:t>
            </a:r>
            <a:r>
              <a:rPr lang="en-US" dirty="0" smtClean="0">
                <a:latin typeface="+mj-lt"/>
              </a:rPr>
              <a:t>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this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131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Chapter 11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Πέτρος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</a:t>
            </a:r>
            <a:r>
              <a:rPr lang="en-US" dirty="0" smtClean="0">
                <a:latin typeface="+mj-lt"/>
              </a:rPr>
              <a:t>       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Peter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ὑπέρ </a:t>
            </a:r>
            <a:r>
              <a:rPr lang="en-US" dirty="0" smtClean="0">
                <a:latin typeface="+mj-lt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for, about (gen.)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267172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Chapter 11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ὑπέρ </a:t>
            </a:r>
            <a:r>
              <a:rPr lang="en-US" dirty="0" smtClean="0"/>
              <a:t>    </a:t>
            </a:r>
            <a:r>
              <a:rPr lang="en-US" dirty="0" smtClean="0">
                <a:latin typeface="Greekth" pitchFamily="18" charset="0"/>
              </a:rPr>
              <a:t>                        	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16336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ἀποθνῄσκω</a:t>
            </a:r>
            <a:r>
              <a:rPr lang="en-US" dirty="0" smtClean="0">
                <a:latin typeface="+mj-lt"/>
              </a:rPr>
              <a:t>      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die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ἐκεῖ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there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ἕως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until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ἰδού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behold </a:t>
            </a:r>
          </a:p>
        </p:txBody>
      </p:sp>
    </p:spTree>
    <p:extLst>
      <p:ext uri="{BB962C8B-B14F-4D97-AF65-F5344CB8AC3E}">
        <p14:creationId xmlns:p14="http://schemas.microsoft.com/office/powerpoint/2010/main" val="271413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ἵνα </a:t>
            </a:r>
            <a:r>
              <a:rPr lang="en-US" dirty="0" smtClean="0">
                <a:latin typeface="+mj-lt"/>
              </a:rPr>
              <a:t>                         </a:t>
            </a:r>
            <a:r>
              <a:rPr lang="en-US" dirty="0">
                <a:latin typeface="+mj-lt"/>
              </a:rPr>
              <a:t>	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	in </a:t>
            </a:r>
            <a:r>
              <a:rPr lang="en-US" b="1" dirty="0">
                <a:latin typeface="+mj-lt"/>
              </a:rPr>
              <a:t>order that, that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Ἰωάννης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John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μέν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on the one hand, indeed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ὅλος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whole, entire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661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ὅτε</a:t>
            </a:r>
            <a:r>
              <a:rPr lang="en-US" dirty="0" smtClean="0"/>
              <a:t>              </a:t>
            </a:r>
          </a:p>
          <a:p>
            <a:pPr lvl="1" eaLnBrk="1" hangingPunct="1">
              <a:defRPr/>
            </a:pPr>
            <a:r>
              <a:rPr lang="en-US" b="1" dirty="0" smtClean="0"/>
              <a:t>when</a:t>
            </a:r>
            <a:r>
              <a:rPr lang="en-US" dirty="0" smtClean="0"/>
              <a:t> </a:t>
            </a:r>
            <a:endParaRPr lang="en-US" dirty="0"/>
          </a:p>
          <a:p>
            <a:pPr eaLnBrk="1" hangingPunct="1">
              <a:defRPr/>
            </a:pPr>
            <a:r>
              <a:rPr lang="el-GR" dirty="0" smtClean="0"/>
              <a:t>σύν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1" dirty="0" smtClean="0"/>
              <a:t>with</a:t>
            </a:r>
            <a:r>
              <a:rPr lang="en-US" dirty="0" smtClean="0"/>
              <a:t> 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0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Present Middle/Passive Indicative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</a:rPr>
              <a:t> </a:t>
            </a:r>
            <a:r>
              <a:rPr lang="el-GR" altLang="en-US" dirty="0" smtClean="0">
                <a:latin typeface="+mj-lt"/>
              </a:rPr>
              <a:t>λύομαι</a:t>
            </a:r>
            <a:r>
              <a:rPr lang="en-US" altLang="en-US" dirty="0" smtClean="0">
                <a:latin typeface="+mj-lt"/>
              </a:rPr>
              <a:t>,              </a:t>
            </a:r>
            <a:r>
              <a:rPr lang="el-GR" altLang="en-US" dirty="0" smtClean="0">
                <a:latin typeface="+mj-lt"/>
              </a:rPr>
              <a:t>  </a:t>
            </a:r>
            <a:r>
              <a:rPr lang="en-US" altLang="en-US" dirty="0" smtClean="0">
                <a:latin typeface="+mj-lt"/>
              </a:rPr>
              <a:t> -</a:t>
            </a:r>
            <a:r>
              <a:rPr lang="el-GR" altLang="en-US" dirty="0" smtClean="0">
                <a:latin typeface="+mj-lt"/>
              </a:rPr>
              <a:t>ομεθα</a:t>
            </a:r>
            <a:r>
              <a:rPr lang="en-US" altLang="en-US" dirty="0" smtClean="0">
                <a:latin typeface="+mj-lt"/>
              </a:rPr>
              <a:t>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-</a:t>
            </a:r>
            <a:r>
              <a:rPr lang="el-GR" altLang="en-US" dirty="0" smtClean="0">
                <a:latin typeface="+mj-lt"/>
              </a:rPr>
              <a:t>ῃ</a:t>
            </a:r>
            <a:r>
              <a:rPr lang="en-US" altLang="en-US" dirty="0" smtClean="0">
                <a:latin typeface="+mj-lt"/>
              </a:rPr>
              <a:t>,               -</a:t>
            </a:r>
            <a:r>
              <a:rPr lang="el-GR" altLang="en-US" dirty="0" smtClean="0">
                <a:latin typeface="+mj-lt"/>
              </a:rPr>
              <a:t>εσθε</a:t>
            </a:r>
            <a:r>
              <a:rPr lang="en-US" altLang="en-US" dirty="0" smtClean="0">
                <a:latin typeface="+mj-lt"/>
              </a:rPr>
              <a:t>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-</a:t>
            </a:r>
            <a:r>
              <a:rPr lang="el-GR" altLang="en-US" dirty="0" smtClean="0">
                <a:latin typeface="+mj-lt"/>
              </a:rPr>
              <a:t>εται</a:t>
            </a:r>
            <a:r>
              <a:rPr lang="en-US" altLang="en-US" dirty="0" smtClean="0">
                <a:latin typeface="+mj-lt"/>
              </a:rPr>
              <a:t>,          -</a:t>
            </a:r>
            <a:r>
              <a:rPr lang="el-GR" altLang="en-US" dirty="0" smtClean="0">
                <a:latin typeface="+mj-lt"/>
              </a:rPr>
              <a:t>ονται</a:t>
            </a:r>
            <a:endParaRPr lang="en-US" altLang="en-US" dirty="0" smtClean="0">
              <a:latin typeface="+mj-lt"/>
            </a:endParaRPr>
          </a:p>
          <a:p>
            <a:pPr eaLnBrk="1" hangingPunct="1"/>
            <a:r>
              <a:rPr lang="en-US" altLang="en-US" dirty="0" smtClean="0">
                <a:latin typeface="+mj-lt"/>
              </a:rPr>
              <a:t>I am loosed/am being loosed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I loose myself/am loosing [for myself]</a:t>
            </a:r>
          </a:p>
        </p:txBody>
      </p:sp>
    </p:spTree>
    <p:extLst>
      <p:ext uri="{BB962C8B-B14F-4D97-AF65-F5344CB8AC3E}">
        <p14:creationId xmlns:p14="http://schemas.microsoft.com/office/powerpoint/2010/main" val="5584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Shape of the Future in Greek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λύσω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 </a:t>
            </a:r>
            <a:r>
              <a:rPr lang="en-US" dirty="0" smtClean="0">
                <a:latin typeface="+mj-lt"/>
              </a:rPr>
              <a:t>                    </a:t>
            </a:r>
            <a:r>
              <a:rPr lang="el-GR" dirty="0" smtClean="0">
                <a:latin typeface="+mj-lt"/>
              </a:rPr>
              <a:t>λύσομεν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I will loose                         We will loose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λύσεις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  </a:t>
            </a:r>
            <a:r>
              <a:rPr lang="en-US" dirty="0" smtClean="0">
                <a:latin typeface="+mj-lt"/>
              </a:rPr>
              <a:t>               </a:t>
            </a:r>
            <a:r>
              <a:rPr lang="el-GR" dirty="0" smtClean="0">
                <a:latin typeface="+mj-lt"/>
              </a:rPr>
              <a:t>λύσετε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You will loose                    You all will loose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λύσει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             </a:t>
            </a:r>
            <a:r>
              <a:rPr lang="el-GR" dirty="0" smtClean="0">
                <a:latin typeface="+mj-lt"/>
              </a:rPr>
              <a:t>λύσουσι(ν)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S/he/it will loose                They will loose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+mj-lt"/>
              </a:rPr>
              <a:t>Chant this one</a:t>
            </a:r>
          </a:p>
        </p:txBody>
      </p:sp>
    </p:spTree>
    <p:extLst>
      <p:ext uri="{BB962C8B-B14F-4D97-AF65-F5344CB8AC3E}">
        <p14:creationId xmlns:p14="http://schemas.microsoft.com/office/powerpoint/2010/main" val="26448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Future Middle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/>
            <a:r>
              <a:rPr lang="el-GR" altLang="en-US" dirty="0" smtClean="0">
                <a:latin typeface="Times New Roman" pitchFamily="18" charset="0"/>
                <a:cs typeface="Times New Roman" pitchFamily="18" charset="0"/>
              </a:rPr>
              <a:t>λύσομαι   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                	          -</a:t>
            </a:r>
            <a:r>
              <a:rPr lang="el-GR" altLang="en-US" dirty="0" smtClean="0">
                <a:latin typeface="Times New Roman" pitchFamily="18" charset="0"/>
                <a:cs typeface="Times New Roman" pitchFamily="18" charset="0"/>
              </a:rPr>
              <a:t>όμεθα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altLang="en-US" dirty="0" smtClean="0">
                <a:latin typeface="Times New Roman" pitchFamily="18" charset="0"/>
                <a:cs typeface="Times New Roman" pitchFamily="18" charset="0"/>
              </a:rPr>
              <a:t>ῃ 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	  -</a:t>
            </a:r>
            <a:r>
              <a:rPr lang="el-GR" altLang="en-US" dirty="0" smtClean="0">
                <a:latin typeface="Times New Roman" pitchFamily="18" charset="0"/>
                <a:cs typeface="Times New Roman" pitchFamily="18" charset="0"/>
              </a:rPr>
              <a:t>εσθε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altLang="en-US" dirty="0" smtClean="0">
                <a:latin typeface="Times New Roman" pitchFamily="18" charset="0"/>
                <a:cs typeface="Times New Roman" pitchFamily="18" charset="0"/>
              </a:rPr>
              <a:t>εται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		  -</a:t>
            </a:r>
            <a:r>
              <a:rPr lang="el-GR" altLang="en-US" dirty="0" smtClean="0">
                <a:latin typeface="Times New Roman" pitchFamily="18" charset="0"/>
                <a:cs typeface="Times New Roman" pitchFamily="18" charset="0"/>
              </a:rPr>
              <a:t>ονται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400" b="1" dirty="0" smtClean="0">
                <a:latin typeface="Times New Roman" pitchFamily="18" charset="0"/>
              </a:rPr>
              <a:t>I will loose (for myself)                 We will loose (for ourselves)</a:t>
            </a:r>
            <a:r>
              <a:rPr lang="en-US" altLang="en-US" dirty="0" smtClean="0">
                <a:latin typeface="Greekth" pitchFamily="18" charset="0"/>
              </a:rPr>
              <a:t> …</a:t>
            </a:r>
            <a:br>
              <a:rPr lang="en-US" altLang="en-US" dirty="0" smtClean="0">
                <a:latin typeface="Greekth" pitchFamily="18" charset="0"/>
              </a:rPr>
            </a:br>
            <a:r>
              <a:rPr lang="en-US" altLang="en-US" sz="2400" b="1" dirty="0" smtClean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12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79438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" pitchFamily="18" charset="0"/>
              </a:rPr>
              <a:t>Demonstrative and Relative Pronouns Summary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ἐκεῖνος</a:t>
            </a:r>
            <a:r>
              <a:rPr lang="en-US" dirty="0" smtClean="0">
                <a:latin typeface="+mj-lt"/>
              </a:rPr>
              <a:t>,      </a:t>
            </a:r>
            <a:r>
              <a:rPr lang="el-GR" dirty="0" smtClean="0">
                <a:latin typeface="+mj-lt"/>
              </a:rPr>
              <a:t>ἐκείνη</a:t>
            </a:r>
            <a:r>
              <a:rPr lang="en-US" dirty="0" smtClean="0">
                <a:latin typeface="+mj-lt"/>
              </a:rPr>
              <a:t>,        </a:t>
            </a:r>
            <a:r>
              <a:rPr lang="el-GR" dirty="0" smtClean="0">
                <a:latin typeface="+mj-lt"/>
              </a:rPr>
              <a:t>ἐκεῖνο</a:t>
            </a:r>
            <a:r>
              <a:rPr lang="en-US" dirty="0" smtClean="0">
                <a:latin typeface="+mj-lt"/>
              </a:rPr>
              <a:t>  = that</a:t>
            </a:r>
          </a:p>
          <a:p>
            <a:pPr eaLnBrk="1" hangingPunct="1">
              <a:defRPr/>
            </a:pPr>
            <a:r>
              <a:rPr lang="el-GR" dirty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οὗτος</a:t>
            </a:r>
            <a:r>
              <a:rPr lang="en-US" dirty="0" smtClean="0">
                <a:latin typeface="+mj-lt"/>
              </a:rPr>
              <a:t>,        </a:t>
            </a:r>
            <a:r>
              <a:rPr lang="el-GR" dirty="0" smtClean="0">
                <a:latin typeface="+mj-lt"/>
              </a:rPr>
              <a:t>αὕτη</a:t>
            </a:r>
            <a:r>
              <a:rPr lang="en-US" dirty="0" smtClean="0">
                <a:latin typeface="+mj-lt"/>
              </a:rPr>
              <a:t>,         </a:t>
            </a:r>
            <a:r>
              <a:rPr lang="el-GR" dirty="0" smtClean="0">
                <a:latin typeface="+mj-lt"/>
              </a:rPr>
              <a:t> τοῦτο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τούτου</a:t>
            </a:r>
            <a:r>
              <a:rPr lang="en-US" dirty="0" smtClean="0">
                <a:latin typeface="+mj-lt"/>
              </a:rPr>
              <a:t>, 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ταύτης</a:t>
            </a:r>
            <a:r>
              <a:rPr lang="en-US" dirty="0" smtClean="0">
                <a:latin typeface="+mj-lt"/>
              </a:rPr>
              <a:t>, 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τούτου</a:t>
            </a:r>
            <a:r>
              <a:rPr lang="en-US" dirty="0" smtClean="0">
                <a:latin typeface="+mj-lt"/>
              </a:rPr>
              <a:t> = this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ὅς</a:t>
            </a:r>
            <a:r>
              <a:rPr lang="en-US" dirty="0" smtClean="0">
                <a:latin typeface="+mj-lt"/>
              </a:rPr>
              <a:t>        </a:t>
            </a:r>
            <a:r>
              <a:rPr lang="el-GR" dirty="0" smtClean="0">
                <a:latin typeface="+mj-lt"/>
              </a:rPr>
              <a:t> ἥ</a:t>
            </a:r>
            <a:r>
              <a:rPr lang="en-US" dirty="0" smtClean="0">
                <a:latin typeface="+mj-lt"/>
              </a:rPr>
              <a:t>         </a:t>
            </a:r>
            <a:r>
              <a:rPr lang="el-GR" dirty="0" smtClean="0">
                <a:latin typeface="+mj-lt"/>
              </a:rPr>
              <a:t>ὅ</a:t>
            </a:r>
            <a:r>
              <a:rPr lang="en-US" dirty="0" smtClean="0">
                <a:latin typeface="+mj-lt"/>
              </a:rPr>
              <a:t>      = Relative (who, which)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οὗ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ἧς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οὗ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7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624</TotalTime>
  <Words>1269</Words>
  <Application>Microsoft Office PowerPoint</Application>
  <PresentationFormat>On-screen Show (4:3)</PresentationFormat>
  <Paragraphs>423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Azure</vt:lpstr>
      <vt:lpstr>Mastering NT Greek</vt:lpstr>
      <vt:lpstr>PAI Verb Chant</vt:lpstr>
      <vt:lpstr>2-1-2 Paradigms - Chant this</vt:lpstr>
      <vt:lpstr>The "is" verb PAI  -- εἰμί  </vt:lpstr>
      <vt:lpstr> Person Personal Pronoun Chant</vt:lpstr>
      <vt:lpstr>Present Middle/Passive Indicative </vt:lpstr>
      <vt:lpstr>Shape of the Future in Greek</vt:lpstr>
      <vt:lpstr>Future Middle Paradigm</vt:lpstr>
      <vt:lpstr>Demonstrative and Relative Pronouns Summary</vt:lpstr>
      <vt:lpstr>Imperfect Active Paradigm of λύω</vt:lpstr>
      <vt:lpstr>Rapping the Lord’s Prayer</vt:lpstr>
      <vt:lpstr>Introduction</vt:lpstr>
      <vt:lpstr>Greek has 2 past tenses</vt:lpstr>
      <vt:lpstr>Imperfect Formation</vt:lpstr>
      <vt:lpstr>Imperfect Active Paradigm of λύω</vt:lpstr>
      <vt:lpstr>Imperfect Middle/Passive of λύω </vt:lpstr>
      <vt:lpstr>Four Ways to Augment an Augment</vt:lpstr>
      <vt:lpstr>Four Ways to Augment and Augment</vt:lpstr>
      <vt:lpstr>Augmenting Imperfect Examples</vt:lpstr>
      <vt:lpstr>Imperfect εἰμί  (a big one)</vt:lpstr>
      <vt:lpstr>Some Translation Examples</vt:lpstr>
      <vt:lpstr>Vocabulary - Chapter 12</vt:lpstr>
      <vt:lpstr>Imperfect Middle/Passive of λύω </vt:lpstr>
      <vt:lpstr>Imperfect εἰμί  (a big one)</vt:lpstr>
      <vt:lpstr>Imperfect IAI (I M/P I)</vt:lpstr>
      <vt:lpstr>Vocabulary Review</vt:lpstr>
      <vt:lpstr>Ch. 1 -- Vocabulary</vt:lpstr>
      <vt:lpstr>Ch. 1 -- Vocabulary </vt:lpstr>
      <vt:lpstr>Ch. 2 -- Vocabulary</vt:lpstr>
      <vt:lpstr>Ch. 2 -- Vocabulary</vt:lpstr>
      <vt:lpstr>Ch. 3 -- Vocabulary</vt:lpstr>
      <vt:lpstr>Ch. 3 -- Vocabulary</vt:lpstr>
      <vt:lpstr>Ch. 4 -- Vocabulary</vt:lpstr>
      <vt:lpstr>Ch. 4 -- Vocabulary </vt:lpstr>
      <vt:lpstr>Ch. 5 -- Vocabulary </vt:lpstr>
      <vt:lpstr>Ch. 5 -- Vocabulary </vt:lpstr>
      <vt:lpstr>Chapter 6 Vocabulary</vt:lpstr>
      <vt:lpstr>Chapter 6 Vocabulary</vt:lpstr>
      <vt:lpstr>Chapter 6 Vocabulary </vt:lpstr>
      <vt:lpstr>Chapter 6 Vocabulary</vt:lpstr>
      <vt:lpstr>Vocabulary -- Ch. 7</vt:lpstr>
      <vt:lpstr>Vocabulary – Ch. 7</vt:lpstr>
      <vt:lpstr>Vocabulary -- Ch. 7</vt:lpstr>
      <vt:lpstr>Vocabulary Ch. 8</vt:lpstr>
      <vt:lpstr>Vocabulary Ch. 8</vt:lpstr>
      <vt:lpstr>Vocabulary Ch. 8</vt:lpstr>
      <vt:lpstr>Vocabulary Ch. 9</vt:lpstr>
      <vt:lpstr>Vocabulary Ch. 9</vt:lpstr>
      <vt:lpstr>Vocabulary Ch. 10</vt:lpstr>
      <vt:lpstr>Vocabulary Ch. 10</vt:lpstr>
      <vt:lpstr>Chapter 11 Vocabulary</vt:lpstr>
      <vt:lpstr>Chapter 11 Vocabulary</vt:lpstr>
      <vt:lpstr>Chapter 11 Vocabulary</vt:lpstr>
      <vt:lpstr>Chapter 11 Vocabulary</vt:lpstr>
      <vt:lpstr>Chapter 12 Vocabulary </vt:lpstr>
      <vt:lpstr>Chapter 12 Vocabulary </vt:lpstr>
      <vt:lpstr>Chapter 12 Vocabulary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Verbs</dc:title>
  <dc:creator>Ted Hildebrandt</dc:creator>
  <cp:lastModifiedBy>User</cp:lastModifiedBy>
  <cp:revision>40</cp:revision>
  <dcterms:created xsi:type="dcterms:W3CDTF">2001-10-15T00:44:54Z</dcterms:created>
  <dcterms:modified xsi:type="dcterms:W3CDTF">2015-11-16T16:25:56Z</dcterms:modified>
</cp:coreProperties>
</file>