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80" r:id="rId2"/>
    <p:sldId id="318" r:id="rId3"/>
    <p:sldId id="348" r:id="rId4"/>
    <p:sldId id="320" r:id="rId5"/>
    <p:sldId id="321" r:id="rId6"/>
    <p:sldId id="347" r:id="rId7"/>
    <p:sldId id="322" r:id="rId8"/>
    <p:sldId id="257" r:id="rId9"/>
    <p:sldId id="258" r:id="rId10"/>
    <p:sldId id="289" r:id="rId11"/>
    <p:sldId id="259" r:id="rId12"/>
    <p:sldId id="290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81" r:id="rId21"/>
    <p:sldId id="282" r:id="rId22"/>
    <p:sldId id="283" r:id="rId23"/>
    <p:sldId id="284" r:id="rId24"/>
    <p:sldId id="267" r:id="rId25"/>
    <p:sldId id="285" r:id="rId26"/>
    <p:sldId id="286" r:id="rId27"/>
    <p:sldId id="287" r:id="rId28"/>
    <p:sldId id="288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26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409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02907F-5481-434E-8EC7-8E81CAAF8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B49F-D9FF-47AF-ABA7-6CDFA87A9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4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35BA9-A98F-4C1C-80C3-3E36EA486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2079A-FA55-46B1-AE48-4A3653210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9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AF967-74EF-47E4-8BA5-6CF973FBB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0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FD8E6-B0A2-416E-9700-147F61E91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3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D3B2A-2FBC-481F-9C03-5F5F07921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4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75C8A-06D4-4381-811A-CF306669B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1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F3C39-BD9C-4611-84E0-2CBBB1674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4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FD1E0-87D8-4B73-9396-A45EFA290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6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1BC87-9550-42A5-BD1A-D0B469966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5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99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5818DED-8E34-4C3D-A671-97B01A5BA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9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914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Mastering NT Greek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10.  Shocking the Future</a:t>
            </a:r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r>
              <a:rPr lang="en-US" sz="2000" b="1" smtClean="0"/>
              <a:t>By Ted Hildebrandt  </a:t>
            </a:r>
            <a:r>
              <a:rPr lang="en-US" sz="2000" b="1" smtClean="0">
                <a:cs typeface="Times New Roman" pitchFamily="18" charset="0"/>
              </a:rPr>
              <a:t>© 2003</a:t>
            </a:r>
            <a:endParaRPr lang="en-US" sz="2000" b="1" smtClean="0"/>
          </a:p>
          <a:p>
            <a:pPr eaLnBrk="1" hangingPunct="1">
              <a:defRPr/>
            </a:pPr>
            <a:r>
              <a:rPr lang="en-US" sz="2000" b="1" smtClean="0"/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Future Active Indicative Chant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λύσω</a:t>
            </a:r>
            <a:r>
              <a:rPr lang="en-US" dirty="0" smtClean="0">
                <a:latin typeface="+mj-lt"/>
              </a:rPr>
              <a:t>     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</a:t>
            </a:r>
            <a:r>
              <a:rPr lang="el-GR" dirty="0" smtClean="0">
                <a:latin typeface="+mj-lt"/>
              </a:rPr>
              <a:t>λύσομεν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λύσεις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     </a:t>
            </a:r>
            <a:r>
              <a:rPr lang="el-GR" dirty="0" smtClean="0">
                <a:latin typeface="+mj-lt"/>
              </a:rPr>
              <a:t>λύσετε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λύσει </a:t>
            </a:r>
            <a:r>
              <a:rPr lang="en-US" dirty="0" smtClean="0">
                <a:latin typeface="+mj-lt"/>
              </a:rPr>
              <a:t>                      </a:t>
            </a:r>
            <a:r>
              <a:rPr lang="el-GR" dirty="0" smtClean="0">
                <a:latin typeface="+mj-lt"/>
              </a:rPr>
              <a:t>λύσουσι(ν</a:t>
            </a:r>
            <a:r>
              <a:rPr lang="en-US" dirty="0" smtClean="0">
                <a:latin typeface="+mj-lt"/>
              </a:rPr>
              <a:t>)</a:t>
            </a:r>
            <a:r>
              <a:rPr lang="en-US" dirty="0" smtClean="0">
                <a:latin typeface="Greekth" pitchFamily="18" charset="0"/>
              </a:rPr>
              <a:t/>
            </a:r>
            <a:br>
              <a:rPr lang="en-US" dirty="0" smtClean="0">
                <a:latin typeface="Greekth" pitchFamily="18" charset="0"/>
              </a:rPr>
            </a:b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85800"/>
            <a:ext cx="7772400" cy="46196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Future Middle Paradigm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46275"/>
            <a:ext cx="8839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λύσομαι  </a:t>
            </a:r>
            <a:r>
              <a:rPr lang="en-US" dirty="0" smtClean="0"/>
              <a:t>                       </a:t>
            </a:r>
            <a:r>
              <a:rPr lang="el-GR" dirty="0" smtClean="0"/>
              <a:t>λυσόμεθα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/>
              <a:t>I will loose (for myself)            We will loose (for ourselves)</a:t>
            </a:r>
          </a:p>
          <a:p>
            <a:pPr eaLnBrk="1" hangingPunct="1">
              <a:defRPr/>
            </a:pPr>
            <a:r>
              <a:rPr lang="el-GR" dirty="0" smtClean="0"/>
              <a:t>λύσῃ </a:t>
            </a:r>
            <a:r>
              <a:rPr lang="en-US" dirty="0" smtClean="0"/>
              <a:t>                             </a:t>
            </a:r>
            <a:r>
              <a:rPr lang="el-GR" dirty="0" smtClean="0"/>
              <a:t>λύσεσθε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/>
              <a:t>You will loose (for yourself)    You all will loose (for yourselves)</a:t>
            </a:r>
          </a:p>
          <a:p>
            <a:pPr eaLnBrk="1" hangingPunct="1">
              <a:defRPr/>
            </a:pPr>
            <a:r>
              <a:rPr lang="el-GR" dirty="0" smtClean="0"/>
              <a:t>λύσεται  </a:t>
            </a:r>
            <a:r>
              <a:rPr lang="en-US" dirty="0" smtClean="0"/>
              <a:t>                        </a:t>
            </a:r>
            <a:r>
              <a:rPr lang="el-GR" dirty="0" smtClean="0"/>
              <a:t>λύσονται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/>
              <a:t>S/he/it will loose (for himself)  They will loose (for themselves)</a:t>
            </a:r>
          </a:p>
          <a:p>
            <a:pPr eaLnBrk="1" hangingPunct="1">
              <a:defRPr/>
            </a:pPr>
            <a:r>
              <a:rPr lang="en-US" b="1" dirty="0" smtClean="0"/>
              <a:t>Chant this: </a:t>
            </a:r>
            <a:br>
              <a:rPr lang="en-US" b="1" dirty="0" smtClean="0"/>
            </a:br>
            <a:r>
              <a:rPr lang="en-US" sz="2400" b="1" dirty="0" smtClean="0"/>
              <a:t> </a:t>
            </a:r>
            <a:r>
              <a:rPr lang="el-GR" dirty="0" smtClean="0"/>
              <a:t>λύσομαι</a:t>
            </a:r>
            <a:r>
              <a:rPr lang="en-US" dirty="0" smtClean="0"/>
              <a:t>,  -</a:t>
            </a:r>
            <a:r>
              <a:rPr lang="el-GR" dirty="0" smtClean="0"/>
              <a:t>ῃ</a:t>
            </a:r>
            <a:r>
              <a:rPr lang="en-US" dirty="0" smtClean="0"/>
              <a:t>,  -</a:t>
            </a:r>
            <a:r>
              <a:rPr lang="el-GR" dirty="0" smtClean="0"/>
              <a:t>εται</a:t>
            </a:r>
            <a:r>
              <a:rPr lang="en-US" dirty="0" smtClean="0"/>
              <a:t>,     -</a:t>
            </a:r>
            <a:r>
              <a:rPr lang="el-GR" dirty="0" smtClean="0"/>
              <a:t>ομεθα</a:t>
            </a:r>
            <a:r>
              <a:rPr lang="en-US" dirty="0" smtClean="0"/>
              <a:t>,  -</a:t>
            </a:r>
            <a:r>
              <a:rPr lang="el-GR" dirty="0" smtClean="0"/>
              <a:t>εσθε</a:t>
            </a:r>
            <a:r>
              <a:rPr lang="en-US" dirty="0" smtClean="0"/>
              <a:t>,  -</a:t>
            </a:r>
            <a:r>
              <a:rPr lang="el-GR" dirty="0" smtClean="0"/>
              <a:t>ονται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85800"/>
            <a:ext cx="7772400" cy="46196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Future Middle Chant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46275"/>
            <a:ext cx="8839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 smtClean="0"/>
              <a:t>λύσομαι</a:t>
            </a:r>
            <a:r>
              <a:rPr lang="en-US" sz="3600" dirty="0" smtClean="0"/>
              <a:t>,               </a:t>
            </a:r>
            <a:r>
              <a:rPr lang="el-GR" sz="3600" dirty="0" smtClean="0"/>
              <a:t> </a:t>
            </a:r>
            <a:r>
              <a:rPr lang="en-US" sz="3600" dirty="0" smtClean="0"/>
              <a:t>-</a:t>
            </a:r>
            <a:r>
              <a:rPr lang="el-GR" sz="3600" dirty="0" smtClean="0"/>
              <a:t>ομεθα</a:t>
            </a:r>
            <a:r>
              <a:rPr lang="en-US" sz="3600" dirty="0" smtClean="0"/>
              <a:t>, </a:t>
            </a:r>
            <a:br>
              <a:rPr lang="en-US" sz="3600" dirty="0" smtClean="0"/>
            </a:br>
            <a:r>
              <a:rPr lang="en-US" sz="3600" dirty="0" smtClean="0"/>
              <a:t>           -</a:t>
            </a:r>
            <a:r>
              <a:rPr lang="el-GR" sz="3600" dirty="0" smtClean="0"/>
              <a:t>ῃ</a:t>
            </a:r>
            <a:r>
              <a:rPr lang="en-US" sz="3600" dirty="0" smtClean="0"/>
              <a:t>,               -</a:t>
            </a:r>
            <a:r>
              <a:rPr lang="el-GR" sz="3600" dirty="0" smtClean="0"/>
              <a:t>εσθε</a:t>
            </a:r>
            <a:r>
              <a:rPr lang="en-US" sz="3600" dirty="0" smtClean="0"/>
              <a:t>, </a:t>
            </a:r>
            <a:br>
              <a:rPr lang="en-US" sz="3600" dirty="0" smtClean="0"/>
            </a:br>
            <a:r>
              <a:rPr lang="en-US" sz="3600" dirty="0" smtClean="0"/>
              <a:t>           -</a:t>
            </a:r>
            <a:r>
              <a:rPr lang="el-GR" sz="3600" dirty="0" smtClean="0"/>
              <a:t>εται</a:t>
            </a:r>
            <a:r>
              <a:rPr lang="en-US" sz="3600" dirty="0" smtClean="0"/>
              <a:t>,      </a:t>
            </a:r>
            <a:r>
              <a:rPr lang="el-GR" sz="3600" dirty="0" smtClean="0"/>
              <a:t> </a:t>
            </a:r>
            <a:r>
              <a:rPr lang="en-US" sz="3600" dirty="0" smtClean="0"/>
              <a:t>    -</a:t>
            </a:r>
            <a:r>
              <a:rPr lang="el-GR" sz="3600" dirty="0" smtClean="0"/>
              <a:t>ονται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46196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Sigma Addition - 5 Variations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066800"/>
            <a:ext cx="7772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latin typeface="+mj-lt"/>
              </a:rPr>
              <a:t>Palatals: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κ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γ</a:t>
            </a:r>
            <a:r>
              <a:rPr lang="en-US" dirty="0" smtClean="0">
                <a:latin typeface="+mj-lt"/>
              </a:rPr>
              <a:t>, </a:t>
            </a:r>
            <a:r>
              <a:rPr lang="en-US" b="1" dirty="0" smtClean="0">
                <a:latin typeface="+mj-lt"/>
              </a:rPr>
              <a:t>or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  + </a:t>
            </a:r>
            <a:r>
              <a:rPr lang="el-GR" dirty="0" smtClean="0">
                <a:latin typeface="+mj-lt"/>
              </a:rPr>
              <a:t>σ</a:t>
            </a:r>
            <a:r>
              <a:rPr lang="en-US" dirty="0" smtClean="0">
                <a:latin typeface="+mj-lt"/>
              </a:rPr>
              <a:t> = </a:t>
            </a:r>
            <a:r>
              <a:rPr lang="el-GR" dirty="0" smtClean="0">
                <a:latin typeface="+mj-lt"/>
              </a:rPr>
              <a:t>ξ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dirty="0" smtClean="0">
                <a:latin typeface="+mj-lt"/>
              </a:rPr>
              <a:t>ἔχω</a:t>
            </a:r>
            <a:r>
              <a:rPr lang="en-US" dirty="0" smtClean="0">
                <a:latin typeface="+mj-lt"/>
              </a:rPr>
              <a:t>   ---   </a:t>
            </a:r>
            <a:r>
              <a:rPr lang="el-GR" dirty="0" smtClean="0">
                <a:latin typeface="+mj-lt"/>
              </a:rPr>
              <a:t>ἕξω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I will have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dirty="0" smtClean="0">
                <a:latin typeface="+mj-lt"/>
              </a:rPr>
              <a:t>ἄγω</a:t>
            </a:r>
            <a:r>
              <a:rPr lang="en-US" dirty="0" smtClean="0">
                <a:latin typeface="+mj-lt"/>
              </a:rPr>
              <a:t>  ---   </a:t>
            </a:r>
            <a:r>
              <a:rPr lang="el-GR" dirty="0" smtClean="0">
                <a:latin typeface="+mj-lt"/>
              </a:rPr>
              <a:t>ἄξω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I will lead, bring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latin typeface="+mj-lt"/>
              </a:rPr>
              <a:t>Labials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: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π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β</a:t>
            </a:r>
            <a:r>
              <a:rPr lang="en-US" dirty="0" smtClean="0">
                <a:latin typeface="+mj-lt"/>
              </a:rPr>
              <a:t>, </a:t>
            </a:r>
            <a:r>
              <a:rPr lang="en-US" b="1" dirty="0" smtClean="0">
                <a:latin typeface="+mj-lt"/>
              </a:rPr>
              <a:t>or </a:t>
            </a:r>
            <a:r>
              <a:rPr lang="el-GR" b="1" dirty="0" smtClean="0">
                <a:latin typeface="+mj-lt"/>
              </a:rPr>
              <a:t>φ</a:t>
            </a:r>
            <a:r>
              <a:rPr lang="en-US" dirty="0" smtClean="0">
                <a:latin typeface="+mj-lt"/>
              </a:rPr>
              <a:t>  + </a:t>
            </a:r>
            <a:r>
              <a:rPr lang="el-GR" dirty="0" smtClean="0">
                <a:latin typeface="+mj-lt"/>
              </a:rPr>
              <a:t>σ</a:t>
            </a:r>
            <a:r>
              <a:rPr lang="en-US" dirty="0" smtClean="0">
                <a:latin typeface="+mj-lt"/>
              </a:rPr>
              <a:t> = </a:t>
            </a:r>
            <a:r>
              <a:rPr lang="el-GR" dirty="0" smtClean="0">
                <a:latin typeface="+mj-lt"/>
              </a:rPr>
              <a:t>ψ</a:t>
            </a:r>
            <a:endParaRPr lang="en-US" dirty="0" smtClean="0">
              <a:latin typeface="+mj-lt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βλέπω</a:t>
            </a:r>
            <a:r>
              <a:rPr lang="en-US" dirty="0" smtClean="0">
                <a:latin typeface="+mj-lt"/>
              </a:rPr>
              <a:t> --- </a:t>
            </a:r>
            <a:r>
              <a:rPr lang="el-GR" dirty="0" smtClean="0">
                <a:latin typeface="+mj-lt"/>
              </a:rPr>
              <a:t>βλέψω 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I will see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dirty="0" smtClean="0">
                <a:latin typeface="+mj-lt"/>
              </a:rPr>
              <a:t>γράφω</a:t>
            </a:r>
            <a:r>
              <a:rPr lang="en-US" dirty="0" smtClean="0">
                <a:latin typeface="+mj-lt"/>
              </a:rPr>
              <a:t> --- </a:t>
            </a:r>
            <a:r>
              <a:rPr lang="el-GR" dirty="0" smtClean="0">
                <a:latin typeface="+mj-lt"/>
              </a:rPr>
              <a:t>γράψω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I will write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latin typeface="+mj-lt"/>
              </a:rPr>
              <a:t>Dentals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: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τ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δ</a:t>
            </a:r>
            <a:r>
              <a:rPr lang="en-US" dirty="0" smtClean="0">
                <a:latin typeface="+mj-lt"/>
              </a:rPr>
              <a:t>, </a:t>
            </a:r>
            <a:r>
              <a:rPr lang="en-US" b="1" dirty="0" smtClean="0">
                <a:latin typeface="+mj-lt"/>
              </a:rPr>
              <a:t>or </a:t>
            </a:r>
            <a:r>
              <a:rPr lang="el-GR" b="1" dirty="0" smtClean="0">
                <a:latin typeface="+mj-lt"/>
              </a:rPr>
              <a:t>θ</a:t>
            </a:r>
            <a:r>
              <a:rPr lang="en-US" dirty="0" smtClean="0">
                <a:latin typeface="+mj-lt"/>
              </a:rPr>
              <a:t> + </a:t>
            </a:r>
            <a:r>
              <a:rPr lang="el-GR" dirty="0" smtClean="0">
                <a:latin typeface="+mj-lt"/>
              </a:rPr>
              <a:t>σ</a:t>
            </a:r>
            <a:r>
              <a:rPr lang="en-US" dirty="0" smtClean="0">
                <a:latin typeface="+mj-lt"/>
              </a:rPr>
              <a:t> = </a:t>
            </a:r>
            <a:r>
              <a:rPr lang="el-GR" dirty="0" smtClean="0">
                <a:latin typeface="+mj-lt"/>
              </a:rPr>
              <a:t>σ</a:t>
            </a:r>
            <a:r>
              <a:rPr lang="en-US" dirty="0" smtClean="0">
                <a:latin typeface="+mj-lt"/>
              </a:rPr>
              <a:t>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dirty="0" smtClean="0">
                <a:latin typeface="+mj-lt"/>
              </a:rPr>
              <a:t>πείθω</a:t>
            </a:r>
            <a:r>
              <a:rPr lang="en-US" dirty="0" smtClean="0">
                <a:latin typeface="+mj-lt"/>
              </a:rPr>
              <a:t>  ---  </a:t>
            </a:r>
            <a:r>
              <a:rPr lang="el-GR" dirty="0" smtClean="0">
                <a:latin typeface="+mj-lt"/>
              </a:rPr>
              <a:t>πείσω</a:t>
            </a:r>
            <a:r>
              <a:rPr lang="en-US" dirty="0" smtClean="0">
                <a:latin typeface="+mj-lt"/>
              </a:rPr>
              <a:t>   </a:t>
            </a:r>
            <a:r>
              <a:rPr lang="en-US" b="1" dirty="0" smtClean="0">
                <a:latin typeface="+mj-lt"/>
              </a:rPr>
              <a:t>I will persuade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latin typeface="+mj-lt"/>
              </a:rPr>
              <a:t>Sibilants</a:t>
            </a:r>
            <a:r>
              <a:rPr lang="en-US" dirty="0" smtClean="0">
                <a:latin typeface="+mj-lt"/>
              </a:rPr>
              <a:t>:    </a:t>
            </a:r>
            <a:r>
              <a:rPr lang="el-GR" dirty="0" smtClean="0">
                <a:latin typeface="+mj-lt"/>
              </a:rPr>
              <a:t>σ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or </a:t>
            </a:r>
            <a:r>
              <a:rPr lang="el-GR" b="1" dirty="0" smtClean="0">
                <a:latin typeface="+mj-lt"/>
              </a:rPr>
              <a:t>ζ</a:t>
            </a:r>
            <a:r>
              <a:rPr lang="en-US" dirty="0" smtClean="0">
                <a:latin typeface="+mj-lt"/>
              </a:rPr>
              <a:t>  + </a:t>
            </a:r>
            <a:r>
              <a:rPr lang="el-GR" dirty="0" smtClean="0">
                <a:latin typeface="+mj-lt"/>
              </a:rPr>
              <a:t>σ</a:t>
            </a:r>
            <a:r>
              <a:rPr lang="en-US" dirty="0" smtClean="0">
                <a:latin typeface="+mj-lt"/>
              </a:rPr>
              <a:t>  =  </a:t>
            </a:r>
            <a:r>
              <a:rPr lang="el-GR" dirty="0" smtClean="0">
                <a:latin typeface="+mj-lt"/>
              </a:rPr>
              <a:t>σ</a:t>
            </a:r>
            <a:r>
              <a:rPr lang="en-US" dirty="0" smtClean="0">
                <a:latin typeface="+mj-lt"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σῴζω</a:t>
            </a:r>
            <a:r>
              <a:rPr lang="en-US" dirty="0" smtClean="0">
                <a:latin typeface="+mj-lt"/>
              </a:rPr>
              <a:t>  --- </a:t>
            </a:r>
            <a:r>
              <a:rPr lang="el-GR" dirty="0" smtClean="0">
                <a:latin typeface="+mj-lt"/>
              </a:rPr>
              <a:t>σώσω</a:t>
            </a:r>
            <a:r>
              <a:rPr lang="en-US" dirty="0" smtClean="0">
                <a:latin typeface="+mj-lt"/>
              </a:rPr>
              <a:t>      </a:t>
            </a:r>
            <a:r>
              <a:rPr lang="en-US" b="1" dirty="0" smtClean="0">
                <a:latin typeface="+mj-lt"/>
              </a:rPr>
              <a:t>I will save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90638"/>
            <a:ext cx="7772400" cy="461962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Sigma Addition--Lemoners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+mj-lt"/>
              </a:rPr>
              <a:t>Liquids (</a:t>
            </a:r>
            <a:r>
              <a:rPr lang="en-US" b="1" dirty="0" err="1" smtClean="0">
                <a:solidFill>
                  <a:srgbClr val="FFFF00"/>
                </a:solidFill>
                <a:latin typeface="+mj-lt"/>
              </a:rPr>
              <a:t>Lemoner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)</a:t>
            </a:r>
            <a:r>
              <a:rPr lang="en-US" b="1" dirty="0" smtClean="0">
                <a:latin typeface="+mj-lt"/>
              </a:rPr>
              <a:t>: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μ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ν</a:t>
            </a:r>
            <a:r>
              <a:rPr lang="en-US" dirty="0" smtClean="0">
                <a:latin typeface="+mj-lt"/>
              </a:rPr>
              <a:t>, </a:t>
            </a:r>
            <a:r>
              <a:rPr lang="en-US" b="1" dirty="0" smtClean="0">
                <a:latin typeface="+mj-lt"/>
              </a:rPr>
              <a:t>or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ρ</a:t>
            </a:r>
            <a:r>
              <a:rPr lang="en-US" dirty="0" smtClean="0">
                <a:latin typeface="+mj-lt"/>
              </a:rPr>
              <a:t>  + </a:t>
            </a:r>
            <a:r>
              <a:rPr lang="el-GR" dirty="0" smtClean="0">
                <a:latin typeface="+mj-lt"/>
              </a:rPr>
              <a:t>σ</a:t>
            </a:r>
            <a:r>
              <a:rPr lang="en-US" dirty="0" smtClean="0">
                <a:latin typeface="+mj-lt"/>
              </a:rPr>
              <a:t> =</a:t>
            </a:r>
            <a:r>
              <a:rPr lang="el-GR" dirty="0" smtClean="0">
                <a:latin typeface="+mj-lt"/>
              </a:rPr>
              <a:t>  ˜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The liquid and sigma collapse into a circumflex.  Beware of these as they often can be mistaken as a present tense verb.</a:t>
            </a:r>
          </a:p>
          <a:p>
            <a:pPr lvl="1" eaLnBrk="1" hangingPunct="1">
              <a:defRPr/>
            </a:pPr>
            <a:r>
              <a:rPr lang="el-GR" dirty="0" smtClean="0">
                <a:latin typeface="+mj-lt"/>
              </a:rPr>
              <a:t>μένω</a:t>
            </a:r>
            <a:r>
              <a:rPr lang="en-US" dirty="0" smtClean="0">
                <a:latin typeface="+mj-lt"/>
              </a:rPr>
              <a:t> ---&gt; </a:t>
            </a:r>
            <a:r>
              <a:rPr lang="el-GR" dirty="0" smtClean="0">
                <a:latin typeface="+mj-lt"/>
              </a:rPr>
              <a:t>μενῶ</a:t>
            </a:r>
            <a:r>
              <a:rPr lang="en-US" dirty="0" smtClean="0">
                <a:latin typeface="+mj-lt"/>
              </a:rPr>
              <a:t>     </a:t>
            </a:r>
            <a:r>
              <a:rPr lang="en-US" b="1" dirty="0" smtClean="0">
                <a:latin typeface="+mj-lt"/>
              </a:rPr>
              <a:t> 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                 I will remain</a:t>
            </a:r>
          </a:p>
          <a:p>
            <a:pPr lvl="1" eaLnBrk="1" hangingPunct="1">
              <a:defRPr/>
            </a:pPr>
            <a:r>
              <a:rPr lang="el-GR" dirty="0" smtClean="0">
                <a:latin typeface="+mj-lt"/>
              </a:rPr>
              <a:t>ἀποστέλλω</a:t>
            </a:r>
            <a:r>
              <a:rPr lang="en-US" dirty="0" smtClean="0">
                <a:latin typeface="+mj-lt"/>
              </a:rPr>
              <a:t>  ---&gt;  </a:t>
            </a:r>
            <a:r>
              <a:rPr lang="el-GR" dirty="0" smtClean="0">
                <a:latin typeface="+mj-lt"/>
              </a:rPr>
              <a:t>ἀποστελῶ</a:t>
            </a:r>
            <a:r>
              <a:rPr lang="en-US" dirty="0" smtClean="0">
                <a:latin typeface="+mj-lt"/>
              </a:rPr>
              <a:t>   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                  </a:t>
            </a:r>
            <a:r>
              <a:rPr lang="en-US" b="1" dirty="0" smtClean="0">
                <a:latin typeface="+mj-lt"/>
              </a:rPr>
              <a:t>I will send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4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90638"/>
            <a:ext cx="7772400" cy="461962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Sigma Shifting Chart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524000" y="2057400"/>
            <a:ext cx="7010400" cy="4572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676400" y="2438400"/>
            <a:ext cx="67056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sz="2800" dirty="0">
                <a:solidFill>
                  <a:schemeClr val="bg2"/>
                </a:solidFill>
              </a:rPr>
              <a:t>Palatals                            Dentals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2"/>
                </a:solidFill>
                <a:latin typeface="+mj-lt"/>
              </a:rPr>
              <a:t>  </a:t>
            </a:r>
            <a:r>
              <a:rPr lang="el-GR" dirty="0" smtClean="0">
                <a:solidFill>
                  <a:schemeClr val="bg2"/>
                </a:solidFill>
                <a:latin typeface="+mj-lt"/>
              </a:rPr>
              <a:t>κ</a:t>
            </a:r>
            <a:r>
              <a:rPr lang="en-US" sz="2800" dirty="0" smtClean="0">
                <a:solidFill>
                  <a:schemeClr val="bg2"/>
                </a:solidFill>
                <a:latin typeface="+mj-lt"/>
              </a:rPr>
              <a:t>, </a:t>
            </a:r>
            <a:r>
              <a:rPr lang="el-GR" sz="2800" dirty="0" smtClean="0">
                <a:solidFill>
                  <a:schemeClr val="bg2"/>
                </a:solidFill>
                <a:latin typeface="+mj-lt"/>
              </a:rPr>
              <a:t>γ</a:t>
            </a:r>
            <a:r>
              <a:rPr lang="en-US" sz="2800" dirty="0" smtClean="0">
                <a:solidFill>
                  <a:schemeClr val="bg2"/>
                </a:solidFill>
                <a:latin typeface="+mj-lt"/>
              </a:rPr>
              <a:t>, </a:t>
            </a:r>
            <a:r>
              <a:rPr lang="en-US" sz="3200" b="1" dirty="0" smtClean="0">
                <a:solidFill>
                  <a:schemeClr val="bg2"/>
                </a:solidFill>
                <a:latin typeface="+mj-lt"/>
              </a:rPr>
              <a:t>or</a:t>
            </a:r>
            <a:r>
              <a:rPr lang="el-GR" sz="3200" b="1" dirty="0" smtClean="0">
                <a:solidFill>
                  <a:schemeClr val="bg2"/>
                </a:solidFill>
                <a:latin typeface="+mj-lt"/>
              </a:rPr>
              <a:t> χ</a:t>
            </a:r>
            <a:r>
              <a:rPr lang="en-US" sz="2800" dirty="0" smtClean="0">
                <a:solidFill>
                  <a:schemeClr val="bg2"/>
                </a:solidFill>
                <a:latin typeface="+mj-lt"/>
              </a:rPr>
              <a:t>  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+  </a:t>
            </a:r>
            <a:r>
              <a:rPr lang="el-GR" sz="2800" dirty="0" smtClean="0">
                <a:solidFill>
                  <a:schemeClr val="bg2"/>
                </a:solidFill>
                <a:latin typeface="+mj-lt"/>
              </a:rPr>
              <a:t>σ</a:t>
            </a:r>
            <a:r>
              <a:rPr lang="en-US" sz="2800" dirty="0" smtClean="0">
                <a:solidFill>
                  <a:schemeClr val="bg2"/>
                </a:solidFill>
                <a:latin typeface="+mj-lt"/>
              </a:rPr>
              <a:t>  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= </a:t>
            </a:r>
            <a:r>
              <a:rPr lang="el-GR" sz="2800" dirty="0" smtClean="0">
                <a:solidFill>
                  <a:schemeClr val="bg2"/>
                </a:solidFill>
                <a:latin typeface="+mj-lt"/>
              </a:rPr>
              <a:t>ξ</a:t>
            </a:r>
            <a:r>
              <a:rPr lang="en-US" sz="2800" dirty="0" smtClean="0">
                <a:solidFill>
                  <a:schemeClr val="bg2"/>
                </a:solidFill>
                <a:latin typeface="+mj-lt"/>
              </a:rPr>
              <a:t>      </a:t>
            </a:r>
            <a:r>
              <a:rPr lang="el-GR" sz="2800" dirty="0" smtClean="0">
                <a:solidFill>
                  <a:schemeClr val="bg2"/>
                </a:solidFill>
                <a:latin typeface="+mj-lt"/>
              </a:rPr>
              <a:t>τ</a:t>
            </a:r>
            <a:r>
              <a:rPr lang="en-US" sz="2800" dirty="0" smtClean="0">
                <a:solidFill>
                  <a:schemeClr val="bg2"/>
                </a:solidFill>
                <a:latin typeface="+mj-lt"/>
              </a:rPr>
              <a:t>, </a:t>
            </a:r>
            <a:r>
              <a:rPr lang="el-GR" sz="2800" dirty="0" smtClean="0">
                <a:solidFill>
                  <a:schemeClr val="bg2"/>
                </a:solidFill>
                <a:latin typeface="+mj-lt"/>
              </a:rPr>
              <a:t>δ</a:t>
            </a:r>
            <a:r>
              <a:rPr lang="en-US" sz="2800" dirty="0" smtClean="0">
                <a:solidFill>
                  <a:schemeClr val="bg2"/>
                </a:solidFill>
                <a:latin typeface="+mj-lt"/>
              </a:rPr>
              <a:t>, </a:t>
            </a:r>
            <a:r>
              <a:rPr lang="en-US" sz="3200" b="1" dirty="0">
                <a:solidFill>
                  <a:schemeClr val="bg2"/>
                </a:solidFill>
                <a:latin typeface="+mj-lt"/>
              </a:rPr>
              <a:t>or </a:t>
            </a:r>
            <a:r>
              <a:rPr lang="el-GR" sz="3200" b="1" dirty="0" smtClean="0">
                <a:solidFill>
                  <a:schemeClr val="bg2"/>
                </a:solidFill>
                <a:latin typeface="+mj-lt"/>
              </a:rPr>
              <a:t>θ</a:t>
            </a:r>
            <a:r>
              <a:rPr lang="en-US" sz="2800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+ </a:t>
            </a:r>
            <a:r>
              <a:rPr lang="el-GR" sz="2800" dirty="0" smtClean="0">
                <a:solidFill>
                  <a:schemeClr val="bg2"/>
                </a:solidFill>
                <a:latin typeface="+mj-lt"/>
              </a:rPr>
              <a:t>σ</a:t>
            </a:r>
            <a:r>
              <a:rPr lang="en-US" sz="2800" dirty="0" smtClean="0">
                <a:solidFill>
                  <a:schemeClr val="bg2"/>
                </a:solidFill>
                <a:latin typeface="+mj-lt"/>
              </a:rPr>
              <a:t>  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= </a:t>
            </a:r>
            <a:r>
              <a:rPr lang="el-GR" sz="2800" dirty="0" smtClean="0">
                <a:solidFill>
                  <a:schemeClr val="bg2"/>
                </a:solidFill>
                <a:latin typeface="+mj-lt"/>
              </a:rPr>
              <a:t>σ</a:t>
            </a:r>
            <a:endParaRPr lang="en-US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1676400" y="3868738"/>
            <a:ext cx="65532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 </a:t>
            </a:r>
            <a:r>
              <a:rPr lang="en-US" altLang="en-US" sz="2800" dirty="0">
                <a:solidFill>
                  <a:schemeClr val="bg2"/>
                </a:solidFill>
              </a:rPr>
              <a:t>Labials                            Sibilants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l-GR" altLang="en-US" sz="2800" dirty="0" smtClean="0">
                <a:solidFill>
                  <a:schemeClr val="bg2"/>
                </a:solidFill>
                <a:latin typeface="+mj-lt"/>
              </a:rPr>
              <a:t>π</a:t>
            </a:r>
            <a:r>
              <a:rPr lang="en-US" altLang="en-US" sz="2800" dirty="0" smtClean="0">
                <a:solidFill>
                  <a:schemeClr val="bg2"/>
                </a:solidFill>
                <a:latin typeface="+mj-lt"/>
              </a:rPr>
              <a:t>, </a:t>
            </a:r>
            <a:r>
              <a:rPr lang="el-GR" altLang="en-US" sz="2800" dirty="0" smtClean="0">
                <a:solidFill>
                  <a:schemeClr val="bg2"/>
                </a:solidFill>
                <a:latin typeface="+mj-lt"/>
              </a:rPr>
              <a:t>β</a:t>
            </a:r>
            <a:r>
              <a:rPr lang="en-US" altLang="en-US" sz="2800" dirty="0" smtClean="0">
                <a:solidFill>
                  <a:schemeClr val="bg2"/>
                </a:solidFill>
                <a:latin typeface="+mj-lt"/>
              </a:rPr>
              <a:t>, </a:t>
            </a:r>
            <a:r>
              <a:rPr lang="en-US" altLang="en-US" b="1" dirty="0">
                <a:solidFill>
                  <a:schemeClr val="bg2"/>
                </a:solidFill>
                <a:latin typeface="+mj-lt"/>
              </a:rPr>
              <a:t>or </a:t>
            </a:r>
            <a:r>
              <a:rPr lang="el-GR" altLang="en-US" b="1" dirty="0" smtClean="0">
                <a:solidFill>
                  <a:schemeClr val="bg2"/>
                </a:solidFill>
                <a:latin typeface="+mj-lt"/>
              </a:rPr>
              <a:t>φ</a:t>
            </a:r>
            <a:r>
              <a:rPr lang="en-US" altLang="en-US" sz="2800" dirty="0" smtClean="0">
                <a:solidFill>
                  <a:schemeClr val="bg2"/>
                </a:solidFill>
                <a:latin typeface="+mj-lt"/>
              </a:rPr>
              <a:t>  </a:t>
            </a:r>
            <a:r>
              <a:rPr lang="en-US" altLang="en-US" sz="2800" dirty="0">
                <a:solidFill>
                  <a:schemeClr val="bg2"/>
                </a:solidFill>
                <a:latin typeface="+mj-lt"/>
              </a:rPr>
              <a:t>+  </a:t>
            </a:r>
            <a:r>
              <a:rPr lang="el-GR" altLang="en-US" sz="2800" dirty="0" smtClean="0">
                <a:solidFill>
                  <a:schemeClr val="bg2"/>
                </a:solidFill>
                <a:latin typeface="+mj-lt"/>
              </a:rPr>
              <a:t>σ</a:t>
            </a:r>
            <a:r>
              <a:rPr lang="en-US" altLang="en-US" sz="2800" dirty="0" smtClean="0">
                <a:solidFill>
                  <a:schemeClr val="bg2"/>
                </a:solidFill>
                <a:latin typeface="+mj-lt"/>
              </a:rPr>
              <a:t>  </a:t>
            </a:r>
            <a:r>
              <a:rPr lang="en-US" altLang="en-US" sz="2800" dirty="0">
                <a:solidFill>
                  <a:schemeClr val="bg2"/>
                </a:solidFill>
                <a:latin typeface="+mj-lt"/>
              </a:rPr>
              <a:t>= </a:t>
            </a:r>
            <a:r>
              <a:rPr lang="el-GR" altLang="en-US" sz="2800" dirty="0" smtClean="0">
                <a:solidFill>
                  <a:schemeClr val="bg2"/>
                </a:solidFill>
                <a:latin typeface="+mj-lt"/>
              </a:rPr>
              <a:t>ψ</a:t>
            </a:r>
            <a:r>
              <a:rPr lang="en-US" altLang="en-US" sz="2800" dirty="0" smtClean="0">
                <a:solidFill>
                  <a:schemeClr val="bg2"/>
                </a:solidFill>
                <a:latin typeface="+mj-lt"/>
              </a:rPr>
              <a:t>     </a:t>
            </a:r>
            <a:r>
              <a:rPr lang="el-GR" altLang="en-US" sz="2800" dirty="0" smtClean="0">
                <a:solidFill>
                  <a:schemeClr val="bg2"/>
                </a:solidFill>
                <a:latin typeface="+mj-lt"/>
              </a:rPr>
              <a:t>σ</a:t>
            </a:r>
            <a:r>
              <a:rPr lang="en-US" altLang="en-US" sz="2800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b="1" dirty="0">
                <a:solidFill>
                  <a:schemeClr val="bg2"/>
                </a:solidFill>
                <a:latin typeface="+mj-lt"/>
              </a:rPr>
              <a:t>or</a:t>
            </a:r>
            <a:r>
              <a:rPr lang="en-US" altLang="en-US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l-GR" altLang="en-US" sz="2800" dirty="0" smtClean="0">
                <a:solidFill>
                  <a:schemeClr val="bg2"/>
                </a:solidFill>
                <a:latin typeface="+mj-lt"/>
              </a:rPr>
              <a:t>ζ</a:t>
            </a:r>
            <a:r>
              <a:rPr lang="en-US" altLang="en-US" sz="2800" dirty="0" smtClean="0">
                <a:solidFill>
                  <a:schemeClr val="bg2"/>
                </a:solidFill>
                <a:latin typeface="+mj-lt"/>
              </a:rPr>
              <a:t>  </a:t>
            </a:r>
            <a:r>
              <a:rPr lang="en-US" altLang="en-US" sz="2800" dirty="0">
                <a:solidFill>
                  <a:schemeClr val="bg2"/>
                </a:solidFill>
                <a:latin typeface="+mj-lt"/>
              </a:rPr>
              <a:t>+  </a:t>
            </a:r>
            <a:r>
              <a:rPr lang="el-GR" altLang="en-US" sz="2800" dirty="0" smtClean="0">
                <a:solidFill>
                  <a:schemeClr val="bg2"/>
                </a:solidFill>
                <a:latin typeface="+mj-lt"/>
              </a:rPr>
              <a:t>σ</a:t>
            </a:r>
            <a:r>
              <a:rPr lang="en-US" altLang="en-US" sz="2800" dirty="0" smtClean="0">
                <a:solidFill>
                  <a:schemeClr val="bg2"/>
                </a:solidFill>
                <a:latin typeface="+mj-lt"/>
              </a:rPr>
              <a:t>  </a:t>
            </a:r>
            <a:r>
              <a:rPr lang="en-US" altLang="en-US" sz="2800" dirty="0">
                <a:solidFill>
                  <a:schemeClr val="bg2"/>
                </a:solidFill>
                <a:latin typeface="+mj-lt"/>
              </a:rPr>
              <a:t>= </a:t>
            </a:r>
            <a:r>
              <a:rPr lang="el-GR" altLang="en-US" sz="2800" dirty="0" smtClean="0">
                <a:solidFill>
                  <a:schemeClr val="bg2"/>
                </a:solidFill>
                <a:latin typeface="+mj-lt"/>
              </a:rPr>
              <a:t>σ</a:t>
            </a:r>
            <a:r>
              <a:rPr lang="en-US" altLang="en-US" sz="2800" dirty="0" smtClean="0">
                <a:solidFill>
                  <a:schemeClr val="bg2"/>
                </a:solidFill>
                <a:latin typeface="+mj-lt"/>
              </a:rPr>
              <a:t> </a:t>
            </a:r>
            <a:endParaRPr lang="en-US" altLang="en-US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1905000" y="5287963"/>
            <a:ext cx="65532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                         </a:t>
            </a:r>
            <a:r>
              <a:rPr lang="en-US" altLang="en-US" sz="2400" dirty="0">
                <a:solidFill>
                  <a:schemeClr val="bg2"/>
                </a:solidFill>
              </a:rPr>
              <a:t> Liquids (</a:t>
            </a:r>
            <a:r>
              <a:rPr lang="en-US" altLang="en-US" sz="2400" dirty="0" err="1">
                <a:solidFill>
                  <a:schemeClr val="bg2"/>
                </a:solidFill>
              </a:rPr>
              <a:t>lemoner</a:t>
            </a:r>
            <a:r>
              <a:rPr lang="en-US" altLang="en-US" sz="2400" dirty="0">
                <a:solidFill>
                  <a:schemeClr val="bg2"/>
                </a:solidFill>
              </a:rPr>
              <a:t>)</a:t>
            </a:r>
            <a:endParaRPr lang="en-US" altLang="en-US" sz="2800" dirty="0">
              <a:solidFill>
                <a:schemeClr val="bg2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2800" dirty="0" smtClean="0">
                <a:solidFill>
                  <a:schemeClr val="bg2"/>
                </a:solidFill>
                <a:latin typeface="Greekth" pitchFamily="18" charset="0"/>
              </a:rPr>
              <a:t>                </a:t>
            </a:r>
            <a:r>
              <a:rPr lang="el-GR" altLang="en-US" sz="2800" dirty="0" smtClean="0">
                <a:solidFill>
                  <a:schemeClr val="bg2"/>
                </a:solidFill>
                <a:latin typeface="+mj-lt"/>
              </a:rPr>
              <a:t>λ</a:t>
            </a:r>
            <a:r>
              <a:rPr lang="en-US" altLang="en-US" sz="2800" dirty="0" smtClean="0">
                <a:solidFill>
                  <a:schemeClr val="bg2"/>
                </a:solidFill>
                <a:latin typeface="+mj-lt"/>
              </a:rPr>
              <a:t>,  </a:t>
            </a:r>
            <a:r>
              <a:rPr lang="el-GR" altLang="en-US" sz="2800" dirty="0" smtClean="0">
                <a:solidFill>
                  <a:schemeClr val="bg2"/>
                </a:solidFill>
                <a:latin typeface="+mj-lt"/>
              </a:rPr>
              <a:t>μ</a:t>
            </a:r>
            <a:r>
              <a:rPr lang="en-US" altLang="en-US" sz="2800" dirty="0" smtClean="0">
                <a:solidFill>
                  <a:schemeClr val="bg2"/>
                </a:solidFill>
                <a:latin typeface="+mj-lt"/>
              </a:rPr>
              <a:t>, </a:t>
            </a:r>
            <a:r>
              <a:rPr lang="el-GR" altLang="en-US" sz="2800" dirty="0" smtClean="0">
                <a:solidFill>
                  <a:schemeClr val="bg2"/>
                </a:solidFill>
                <a:latin typeface="+mj-lt"/>
              </a:rPr>
              <a:t>ν</a:t>
            </a:r>
            <a:r>
              <a:rPr lang="en-US" altLang="en-US" sz="2800" dirty="0" smtClean="0">
                <a:solidFill>
                  <a:schemeClr val="bg2"/>
                </a:solidFill>
                <a:latin typeface="+mj-lt"/>
              </a:rPr>
              <a:t>, </a:t>
            </a:r>
            <a:r>
              <a:rPr lang="en-US" altLang="en-US" b="1" dirty="0" smtClean="0">
                <a:solidFill>
                  <a:schemeClr val="bg2"/>
                </a:solidFill>
                <a:latin typeface="+mj-lt"/>
              </a:rPr>
              <a:t>or</a:t>
            </a:r>
            <a:r>
              <a:rPr lang="en-US" altLang="en-US" sz="2800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l-GR" altLang="en-US" sz="2800" dirty="0" smtClean="0">
                <a:solidFill>
                  <a:schemeClr val="bg2"/>
                </a:solidFill>
                <a:latin typeface="+mj-lt"/>
              </a:rPr>
              <a:t>ρ</a:t>
            </a:r>
            <a:r>
              <a:rPr lang="en-US" altLang="en-US" sz="2800" dirty="0" smtClean="0">
                <a:solidFill>
                  <a:schemeClr val="bg2"/>
                </a:solidFill>
                <a:latin typeface="+mj-lt"/>
              </a:rPr>
              <a:t> + </a:t>
            </a:r>
            <a:r>
              <a:rPr lang="el-GR" altLang="en-US" sz="2800" dirty="0" smtClean="0">
                <a:solidFill>
                  <a:schemeClr val="bg2"/>
                </a:solidFill>
                <a:latin typeface="+mj-lt"/>
              </a:rPr>
              <a:t>σ</a:t>
            </a:r>
            <a:r>
              <a:rPr lang="en-US" altLang="en-US" sz="2800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l-GR" altLang="en-US" sz="2800" dirty="0" smtClean="0">
                <a:solidFill>
                  <a:schemeClr val="bg2"/>
                </a:solidFill>
                <a:latin typeface="+mj-lt"/>
              </a:rPr>
              <a:t>= </a:t>
            </a:r>
            <a:r>
              <a:rPr lang="en-US" altLang="en-US" sz="2800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l-GR" altLang="en-US" sz="2800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l-GR" sz="2800" dirty="0" smtClean="0">
                <a:solidFill>
                  <a:schemeClr val="bg2"/>
                </a:solidFill>
                <a:latin typeface="+mj-lt"/>
              </a:rPr>
              <a:t>˜</a:t>
            </a:r>
            <a:endParaRPr lang="en-US" sz="2800" dirty="0" smtClean="0">
              <a:solidFill>
                <a:schemeClr val="bg2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sz="2800" dirty="0" smtClean="0">
                <a:solidFill>
                  <a:schemeClr val="bg2"/>
                </a:solidFill>
                <a:latin typeface="Greekth" pitchFamily="18" charset="0"/>
              </a:rPr>
              <a:t> </a:t>
            </a:r>
            <a:r>
              <a:rPr lang="el-GR" sz="2800" dirty="0"/>
              <a:t>˜</a:t>
            </a:r>
            <a:endParaRPr lang="en-US" sz="28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chemeClr val="bg2"/>
                </a:solidFill>
                <a:latin typeface="Greekth" pitchFamily="18" charset="0"/>
              </a:rPr>
              <a:t>  </a:t>
            </a:r>
            <a:r>
              <a:rPr lang="en-US" altLang="en-US" sz="2800" dirty="0">
                <a:solidFill>
                  <a:schemeClr val="bg2"/>
                </a:solidFill>
                <a:latin typeface="Greekth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90638"/>
            <a:ext cx="7772400" cy="461962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Future of Being:</a:t>
            </a:r>
            <a:r>
              <a:rPr lang="en-US" altLang="en-US" dirty="0" smtClean="0"/>
              <a:t>  </a:t>
            </a:r>
            <a:r>
              <a:rPr lang="el-GR" altLang="en-US" dirty="0" smtClean="0"/>
              <a:t>εἰμί </a:t>
            </a:r>
            <a:endParaRPr lang="en-US" altLang="en-US" dirty="0" smtClean="0">
              <a:latin typeface="Greekth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ἔσομαι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ἐσόμεθα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  I will be                         We will be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ἔσῃ  </a:t>
            </a:r>
            <a:r>
              <a:rPr lang="en-US" dirty="0" smtClean="0">
                <a:latin typeface="+mj-lt"/>
              </a:rPr>
              <a:t>                       </a:t>
            </a:r>
            <a:r>
              <a:rPr lang="el-GR" dirty="0" smtClean="0">
                <a:latin typeface="+mj-lt"/>
              </a:rPr>
              <a:t>ἔσεσθε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You will be                     You all will be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ἔσται </a:t>
            </a:r>
            <a:r>
              <a:rPr lang="en-US" dirty="0" smtClean="0">
                <a:latin typeface="+mj-lt"/>
              </a:rPr>
              <a:t>                     </a:t>
            </a:r>
            <a:r>
              <a:rPr lang="el-GR" dirty="0" smtClean="0">
                <a:latin typeface="+mj-lt"/>
              </a:rPr>
              <a:t>ἔσονται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S/he/it will be                 They will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90638"/>
            <a:ext cx="7772400" cy="461962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Deponent Future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Sometimes verbs are regular in the present but deponent in the future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λαμβάνω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λήμψομαι</a:t>
            </a:r>
            <a:r>
              <a:rPr lang="en-US" dirty="0" smtClean="0">
                <a:latin typeface="+mj-lt"/>
              </a:rPr>
              <a:t>     </a:t>
            </a:r>
            <a:r>
              <a:rPr lang="en-US" b="1" dirty="0" smtClean="0">
                <a:latin typeface="+mj-lt"/>
              </a:rPr>
              <a:t>I will take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γινώσκω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γνώσομαι</a:t>
            </a:r>
            <a:r>
              <a:rPr lang="en-US" dirty="0" smtClean="0">
                <a:latin typeface="+mj-lt"/>
              </a:rPr>
              <a:t>     </a:t>
            </a:r>
            <a:r>
              <a:rPr lang="en-US" b="1" dirty="0" smtClean="0">
                <a:latin typeface="+mj-lt"/>
              </a:rPr>
              <a:t>I will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4588"/>
            <a:ext cx="7772400" cy="608012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4 Future Bad Boys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ἔρχομαι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ἐλεύσομαι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I will go/come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λέγω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   </a:t>
            </a:r>
            <a:r>
              <a:rPr lang="el-GR" dirty="0" smtClean="0">
                <a:latin typeface="+mj-lt"/>
              </a:rPr>
              <a:t>ἐρῶ</a:t>
            </a: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</a:t>
            </a:r>
            <a:r>
              <a:rPr lang="en-US" b="1" dirty="0" smtClean="0">
                <a:latin typeface="+mj-lt"/>
              </a:rPr>
              <a:t>I will say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γινώσκω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γνώσομαι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  </a:t>
            </a:r>
            <a:r>
              <a:rPr lang="en-US" b="1" dirty="0" smtClean="0">
                <a:latin typeface="+mj-lt"/>
              </a:rPr>
              <a:t>I will know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λαμβάνω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λήμψομαι     </a:t>
            </a:r>
            <a:r>
              <a:rPr lang="en-US" dirty="0" smtClean="0">
                <a:latin typeface="+mj-lt"/>
              </a:rPr>
              <a:t>   </a:t>
            </a:r>
            <a:r>
              <a:rPr lang="en-US" b="1" dirty="0" smtClean="0">
                <a:latin typeface="+mj-lt"/>
              </a:rPr>
              <a:t>I will 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6080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10 Vocabulary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600200"/>
            <a:ext cx="77724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ζωή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ῆς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r>
              <a:rPr lang="en-US" dirty="0" smtClean="0">
                <a:latin typeface="+mj-lt"/>
              </a:rPr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                                                          life </a:t>
            </a:r>
          </a:p>
        </p:txBody>
      </p:sp>
      <p:pic>
        <p:nvPicPr>
          <p:cNvPr id="23556" name="Picture 4" descr="VocabCh10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5486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PAI Verb Paradigm Rap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λύομεν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λύεις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λύετε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λύουσι(ν)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600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θάνατος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ου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</a:t>
            </a:r>
            <a:r>
              <a:rPr lang="en-US" dirty="0" smtClean="0">
                <a:latin typeface="+mj-lt"/>
              </a:rPr>
              <a:t>      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      death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143000" y="152400"/>
            <a:ext cx="7772400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chemeClr val="tx2"/>
                </a:solidFill>
              </a:rPr>
              <a:t>Chapter 10 Vocabulary</a:t>
            </a:r>
          </a:p>
        </p:txBody>
      </p:sp>
      <p:pic>
        <p:nvPicPr>
          <p:cNvPr id="45061" name="Picture 5" descr="VocabCh1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44958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600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κρίνω</a:t>
            </a:r>
            <a:r>
              <a:rPr lang="en-US" dirty="0" smtClean="0">
                <a:latin typeface="+mj-lt"/>
              </a:rPr>
              <a:t>   </a:t>
            </a:r>
            <a:r>
              <a:rPr lang="en-US" dirty="0" smtClean="0">
                <a:latin typeface="Greekth" pitchFamily="18" charset="0"/>
              </a:rPr>
              <a:t>     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  I judge 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143000" y="152400"/>
            <a:ext cx="7772400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chemeClr val="tx2"/>
                </a:solidFill>
              </a:rPr>
              <a:t>Chapter 10 Vocabulary</a:t>
            </a:r>
          </a:p>
        </p:txBody>
      </p:sp>
      <p:pic>
        <p:nvPicPr>
          <p:cNvPr id="46085" name="Picture 5" descr="VocabCh10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3788"/>
            <a:ext cx="4267200" cy="38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600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μένω  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>
                <a:latin typeface="Greekth" pitchFamily="18" charset="0"/>
              </a:rPr>
              <a:t>                                                      </a:t>
            </a:r>
            <a:r>
              <a:rPr lang="en-US" b="1" dirty="0" smtClean="0"/>
              <a:t>I remain 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143000" y="152400"/>
            <a:ext cx="7772400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chemeClr val="tx2"/>
                </a:solidFill>
              </a:rPr>
              <a:t>Chapter 10 Vocabulary</a:t>
            </a:r>
          </a:p>
        </p:txBody>
      </p:sp>
      <p:pic>
        <p:nvPicPr>
          <p:cNvPr id="47109" name="Picture 5" descr="VocabCh10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5715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600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μόνος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only, alone 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608013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Chapter 10 Vocabulary</a:t>
            </a:r>
          </a:p>
        </p:txBody>
      </p:sp>
      <p:pic>
        <p:nvPicPr>
          <p:cNvPr id="48133" name="Picture 5" descr="VocabCh10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25700"/>
            <a:ext cx="47244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600200"/>
            <a:ext cx="77724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νῦν  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Greekth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          now </a:t>
            </a:r>
          </a:p>
        </p:txBody>
      </p:sp>
      <p:pic>
        <p:nvPicPr>
          <p:cNvPr id="25604" name="Picture 4" descr="VocabCh10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5562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7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608013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Chapter 10 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772400" cy="216852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οὐδέ </a:t>
            </a:r>
            <a:r>
              <a:rPr lang="en-US" dirty="0" smtClean="0">
                <a:latin typeface="Greekth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and not,  nor 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608013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Chapter 10 Vocabulary</a:t>
            </a:r>
          </a:p>
        </p:txBody>
      </p:sp>
      <p:pic>
        <p:nvPicPr>
          <p:cNvPr id="49157" name="Picture 5" descr="VocabCh10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50292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524000"/>
            <a:ext cx="7772400" cy="186372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Παῦλος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Greekth" pitchFamily="18" charset="0"/>
              </a:rPr>
              <a:t>   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           Paul 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608013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Chapter 10 Vocabulary</a:t>
            </a:r>
          </a:p>
        </p:txBody>
      </p:sp>
      <p:pic>
        <p:nvPicPr>
          <p:cNvPr id="50182" name="Picture 6" descr="VocabCh10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3657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524000"/>
            <a:ext cx="7772400" cy="163512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latin typeface="+mj-lt"/>
              </a:rPr>
              <a:t>σ</a:t>
            </a:r>
            <a:r>
              <a:rPr lang="el-GR" dirty="0" smtClean="0">
                <a:latin typeface="+mj-lt"/>
              </a:rPr>
              <a:t>ῴζω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        I save 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608013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Chapter 10 Vocabulary</a:t>
            </a:r>
          </a:p>
        </p:txBody>
      </p:sp>
      <p:pic>
        <p:nvPicPr>
          <p:cNvPr id="51205" name="Picture 5" descr="VocabCh10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54102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524000"/>
            <a:ext cx="7772400" cy="155892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τότε  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Greekth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        then </a:t>
            </a:r>
          </a:p>
          <a:p>
            <a:pPr eaLnBrk="1" hangingPunct="1">
              <a:defRPr/>
            </a:pPr>
            <a:endParaRPr lang="en-US" dirty="0" smtClean="0">
              <a:latin typeface="Greekth" pitchFamily="18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608013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Chapter 10 Vocabulary</a:t>
            </a:r>
          </a:p>
        </p:txBody>
      </p:sp>
      <p:pic>
        <p:nvPicPr>
          <p:cNvPr id="52229" name="Picture 5" descr="VocabCh1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40386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2-1-2 Paradigms - Chant this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2                     1                     2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ἱεροῦ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ἱερῷ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ἱερῶν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ἱεροῖς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γραφάς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41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ἔχω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sir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0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one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γάρ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9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4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1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about, how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4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0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234885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anose="02020603050405020304" pitchFamily="18" charset="0"/>
              </a:rPr>
              <a:t>The "is" verb PAI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ἐσμέν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εἶ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ἐστέ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itchFamily="18" charset="0"/>
                <a:cs typeface="Times New Roman" panose="02020603050405020304" pitchFamily="18" charset="0"/>
              </a:rPr>
              <a:t>ἐστί(ν)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εἰσί(ν)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of, 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365555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4492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97581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good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Holy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righteous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4650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I am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Great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6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dead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-ή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ἡμέρα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93319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363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05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8323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  <a:r>
              <a:rPr lang="en-US" altLang="en-US" b="1" smtClean="0">
                <a:latin typeface="Times New Roman" pitchFamily="18" charset="0"/>
              </a:rPr>
              <a:t>Person Personal Pronoun Chant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Singular                          Plural</a:t>
            </a:r>
          </a:p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Gen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ἡμῶν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Dat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μοι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ἡμῖν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anose="02020603050405020304" pitchFamily="18" charset="0"/>
              </a:rPr>
              <a:t>Acc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	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ἡμάς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αὐτη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(he, she, it)</a:t>
            </a:r>
          </a:p>
        </p:txBody>
      </p:sp>
    </p:spTree>
    <p:extLst>
      <p:ext uri="{BB962C8B-B14F-4D97-AF65-F5344CB8AC3E}">
        <p14:creationId xmlns:p14="http://schemas.microsoft.com/office/powerpoint/2010/main" val="316406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0242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8157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5078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Present Middle/Passive Indicative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+mj-lt"/>
              </a:rPr>
              <a:t> </a:t>
            </a:r>
            <a:r>
              <a:rPr lang="el-GR" altLang="en-US" dirty="0" smtClean="0">
                <a:latin typeface="+mj-lt"/>
              </a:rPr>
              <a:t>λύομαι</a:t>
            </a:r>
            <a:r>
              <a:rPr lang="en-US" altLang="en-US" dirty="0" smtClean="0">
                <a:latin typeface="+mj-lt"/>
              </a:rPr>
              <a:t>,              </a:t>
            </a:r>
            <a:r>
              <a:rPr lang="el-GR" altLang="en-US" dirty="0" smtClean="0">
                <a:latin typeface="+mj-lt"/>
              </a:rPr>
              <a:t>  </a:t>
            </a:r>
            <a:r>
              <a:rPr lang="en-US" altLang="en-US" dirty="0" smtClean="0">
                <a:latin typeface="+mj-lt"/>
              </a:rPr>
              <a:t> -</a:t>
            </a:r>
            <a:r>
              <a:rPr lang="el-GR" altLang="en-US" dirty="0" smtClean="0">
                <a:latin typeface="+mj-lt"/>
              </a:rPr>
              <a:t>ομεθα</a:t>
            </a:r>
            <a:r>
              <a:rPr lang="en-US" altLang="en-US" dirty="0" smtClean="0">
                <a:latin typeface="+mj-lt"/>
              </a:rPr>
              <a:t> 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           -</a:t>
            </a:r>
            <a:r>
              <a:rPr lang="el-GR" altLang="en-US" dirty="0" smtClean="0">
                <a:latin typeface="+mj-lt"/>
              </a:rPr>
              <a:t>ῃ</a:t>
            </a:r>
            <a:r>
              <a:rPr lang="en-US" altLang="en-US" dirty="0" smtClean="0">
                <a:latin typeface="+mj-lt"/>
              </a:rPr>
              <a:t>,               -</a:t>
            </a:r>
            <a:r>
              <a:rPr lang="el-GR" altLang="en-US" dirty="0" smtClean="0">
                <a:latin typeface="+mj-lt"/>
              </a:rPr>
              <a:t>εσθε</a:t>
            </a:r>
            <a:r>
              <a:rPr lang="en-US" altLang="en-US" dirty="0" smtClean="0">
                <a:latin typeface="+mj-lt"/>
              </a:rPr>
              <a:t> 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           -</a:t>
            </a:r>
            <a:r>
              <a:rPr lang="el-GR" altLang="en-US" dirty="0" smtClean="0">
                <a:latin typeface="+mj-lt"/>
              </a:rPr>
              <a:t>εται</a:t>
            </a:r>
            <a:r>
              <a:rPr lang="en-US" altLang="en-US" dirty="0" smtClean="0">
                <a:latin typeface="+mj-lt"/>
              </a:rPr>
              <a:t>,          -</a:t>
            </a:r>
            <a:r>
              <a:rPr lang="el-GR" altLang="en-US" dirty="0" smtClean="0">
                <a:latin typeface="+mj-lt"/>
              </a:rPr>
              <a:t>ονται</a:t>
            </a:r>
            <a:endParaRPr lang="en-US" altLang="en-US" dirty="0" smtClean="0">
              <a:latin typeface="+mj-lt"/>
            </a:endParaRPr>
          </a:p>
          <a:p>
            <a:pPr eaLnBrk="1" hangingPunct="1"/>
            <a:r>
              <a:rPr lang="en-US" altLang="en-US" dirty="0" smtClean="0">
                <a:latin typeface="+mj-lt"/>
              </a:rPr>
              <a:t>I am loosed/am being loosed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I loose myself/am loosing [for myself]</a:t>
            </a:r>
          </a:p>
        </p:txBody>
      </p:sp>
    </p:spTree>
    <p:extLst>
      <p:ext uri="{BB962C8B-B14F-4D97-AF65-F5344CB8AC3E}">
        <p14:creationId xmlns:p14="http://schemas.microsoft.com/office/powerpoint/2010/main" val="5584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Rapping the Lord’s Prayer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Πάτερ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ἡμῶν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       τοῖς  οὐρανοῖς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         our    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                  heaven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ἁγιασθήτω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 ὄνομά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holy                   name        your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ἐλθέτω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βασιλεία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come            kingdom        your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γενηθήτω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θέλημά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 be                            will           your </a:t>
            </a:r>
          </a:p>
        </p:txBody>
      </p:sp>
    </p:spTree>
    <p:extLst>
      <p:ext uri="{BB962C8B-B14F-4D97-AF65-F5344CB8AC3E}">
        <p14:creationId xmlns:p14="http://schemas.microsoft.com/office/powerpoint/2010/main" val="116753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60801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English 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104188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Tenses in English</a:t>
            </a:r>
          </a:p>
          <a:p>
            <a:pPr lvl="1" eaLnBrk="1" hangingPunct="1">
              <a:defRPr/>
            </a:pPr>
            <a:r>
              <a:rPr lang="en-US" b="1" smtClean="0"/>
              <a:t>Present:   We go to the mountains.</a:t>
            </a:r>
          </a:p>
          <a:p>
            <a:pPr lvl="1" eaLnBrk="1" hangingPunct="1">
              <a:defRPr/>
            </a:pPr>
            <a:r>
              <a:rPr lang="en-US" b="1" smtClean="0"/>
              <a:t>Past:         We went to the mountains</a:t>
            </a:r>
          </a:p>
          <a:p>
            <a:pPr lvl="1" eaLnBrk="1" hangingPunct="1">
              <a:defRPr/>
            </a:pPr>
            <a:r>
              <a:rPr lang="en-US" b="1" smtClean="0"/>
              <a:t>Future:     We will go to the mountains. </a:t>
            </a:r>
          </a:p>
          <a:p>
            <a:pPr eaLnBrk="1" hangingPunct="1">
              <a:defRPr/>
            </a:pPr>
            <a:r>
              <a:rPr lang="en-US" b="1" smtClean="0"/>
              <a:t>Three types of future:  PID</a:t>
            </a:r>
          </a:p>
          <a:p>
            <a:pPr lvl="1" eaLnBrk="1" hangingPunct="1">
              <a:defRPr/>
            </a:pPr>
            <a:r>
              <a:rPr lang="en-US" b="1" smtClean="0"/>
              <a:t>Predictive:     I will go.</a:t>
            </a:r>
          </a:p>
          <a:p>
            <a:pPr lvl="1" eaLnBrk="1" hangingPunct="1">
              <a:defRPr/>
            </a:pPr>
            <a:r>
              <a:rPr lang="en-US" b="1" smtClean="0"/>
              <a:t>Imperative:   You shall go!</a:t>
            </a:r>
          </a:p>
          <a:p>
            <a:pPr lvl="1" eaLnBrk="1" hangingPunct="1">
              <a:defRPr/>
            </a:pPr>
            <a:r>
              <a:rPr lang="en-US" b="1" smtClean="0"/>
              <a:t>Deliberative rhetorical:   Shall we go?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Shape of the Future in Greek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λύσω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               </a:t>
            </a:r>
            <a:r>
              <a:rPr lang="el-GR" dirty="0" smtClean="0">
                <a:latin typeface="+mj-lt"/>
              </a:rPr>
              <a:t>λύσομεν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I will loose                         We will loose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λύσεις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           </a:t>
            </a:r>
            <a:r>
              <a:rPr lang="el-GR" dirty="0" smtClean="0">
                <a:latin typeface="+mj-lt"/>
              </a:rPr>
              <a:t>λύσετε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You will loose                    You all will loose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λύσει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      </a:t>
            </a:r>
            <a:r>
              <a:rPr lang="el-GR" dirty="0" smtClean="0">
                <a:latin typeface="+mj-lt"/>
              </a:rPr>
              <a:t>λύσουσι(ν)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S/he/it will loose                They will loose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+mj-lt"/>
              </a:rPr>
              <a:t>Chant this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846</TotalTime>
  <Words>1281</Words>
  <Application>Microsoft Office PowerPoint</Application>
  <PresentationFormat>On-screen Show (4:3)</PresentationFormat>
  <Paragraphs>371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Azure</vt:lpstr>
      <vt:lpstr>Mastering NT Greek</vt:lpstr>
      <vt:lpstr>PAI Verb Paradigm Rap</vt:lpstr>
      <vt:lpstr>2-1-2 Paradigms - Chant this</vt:lpstr>
      <vt:lpstr>The "is" verb PAI  -- εἰμί  </vt:lpstr>
      <vt:lpstr> Person Personal Pronoun Chant</vt:lpstr>
      <vt:lpstr>Present Middle/Passive Indicative </vt:lpstr>
      <vt:lpstr>Rapping the Lord’s Prayer</vt:lpstr>
      <vt:lpstr>English Introduction</vt:lpstr>
      <vt:lpstr>Shape of the Future in Greek</vt:lpstr>
      <vt:lpstr>Future Active Indicative Chant</vt:lpstr>
      <vt:lpstr>Future Middle Paradigm</vt:lpstr>
      <vt:lpstr>Future Middle Chant </vt:lpstr>
      <vt:lpstr>Sigma Addition - 5 Variations</vt:lpstr>
      <vt:lpstr>Sigma Addition--Lemoners</vt:lpstr>
      <vt:lpstr>Sigma Shifting Chart</vt:lpstr>
      <vt:lpstr>Future of Being:  εἰμί </vt:lpstr>
      <vt:lpstr>Deponent Future</vt:lpstr>
      <vt:lpstr>4 Future Bad Boys</vt:lpstr>
      <vt:lpstr>Chapter 10 Vocabulary</vt:lpstr>
      <vt:lpstr>PowerPoint Presentation</vt:lpstr>
      <vt:lpstr>PowerPoint Presentation</vt:lpstr>
      <vt:lpstr>PowerPoint Presentation</vt:lpstr>
      <vt:lpstr>Chapter 10 Vocabulary</vt:lpstr>
      <vt:lpstr>Chapter 10 Vocabulary</vt:lpstr>
      <vt:lpstr>Chapter 10 Vocabulary</vt:lpstr>
      <vt:lpstr>Chapter 10 Vocabulary</vt:lpstr>
      <vt:lpstr>Chapter 10 Vocabulary</vt:lpstr>
      <vt:lpstr>Chapter 10 Vocabulary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  <vt:lpstr>Chapter 6 Vocabulary</vt:lpstr>
      <vt:lpstr>Chapter 6 Vocabulary</vt:lpstr>
      <vt:lpstr>Chapter 6 Vocabulary </vt:lpstr>
      <vt:lpstr>Chapter 6 Vocabulary</vt:lpstr>
      <vt:lpstr>Vocabulary -- Ch. 7</vt:lpstr>
      <vt:lpstr>Vocabulary – Ch. 7</vt:lpstr>
      <vt:lpstr>Vocabulary -- Ch. 7</vt:lpstr>
      <vt:lpstr>Vocabulary Ch. 8</vt:lpstr>
      <vt:lpstr>Vocabulary Ch. 8</vt:lpstr>
      <vt:lpstr>Vocabulary Ch. 8</vt:lpstr>
      <vt:lpstr>Vocabulary Ch. 9</vt:lpstr>
      <vt:lpstr>Vocabulary Ch. 9</vt:lpstr>
      <vt:lpstr>Vocabulary Ch. 10</vt:lpstr>
      <vt:lpstr>Vocabulary Ch. 10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Shocking the Future</dc:title>
  <dc:creator>Ted Hildebrandt</dc:creator>
  <cp:lastModifiedBy>User</cp:lastModifiedBy>
  <cp:revision>42</cp:revision>
  <dcterms:created xsi:type="dcterms:W3CDTF">2001-10-09T23:24:03Z</dcterms:created>
  <dcterms:modified xsi:type="dcterms:W3CDTF">2015-11-16T16:26:21Z</dcterms:modified>
</cp:coreProperties>
</file>