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9" r:id="rId2"/>
    <p:sldId id="304" r:id="rId3"/>
    <p:sldId id="315" r:id="rId4"/>
    <p:sldId id="317" r:id="rId5"/>
    <p:sldId id="341" r:id="rId6"/>
    <p:sldId id="319" r:id="rId7"/>
    <p:sldId id="278" r:id="rId8"/>
    <p:sldId id="257" r:id="rId9"/>
    <p:sldId id="258" r:id="rId10"/>
    <p:sldId id="260" r:id="rId11"/>
    <p:sldId id="316" r:id="rId12"/>
    <p:sldId id="312" r:id="rId13"/>
    <p:sldId id="261" r:id="rId14"/>
    <p:sldId id="262" r:id="rId15"/>
    <p:sldId id="264" r:id="rId16"/>
    <p:sldId id="273" r:id="rId17"/>
    <p:sldId id="265" r:id="rId18"/>
    <p:sldId id="281" r:id="rId19"/>
    <p:sldId id="280" r:id="rId20"/>
    <p:sldId id="270" r:id="rId21"/>
    <p:sldId id="305" r:id="rId22"/>
    <p:sldId id="306" r:id="rId23"/>
    <p:sldId id="307" r:id="rId24"/>
    <p:sldId id="303" r:id="rId25"/>
    <p:sldId id="308" r:id="rId26"/>
    <p:sldId id="309" r:id="rId27"/>
    <p:sldId id="310" r:id="rId28"/>
    <p:sldId id="271" r:id="rId29"/>
    <p:sldId id="31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5" r:id="rId42"/>
    <p:sldId id="297" r:id="rId43"/>
    <p:sldId id="296" r:id="rId44"/>
    <p:sldId id="298" r:id="rId45"/>
    <p:sldId id="293" r:id="rId46"/>
    <p:sldId id="299" r:id="rId47"/>
    <p:sldId id="294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13" r:id="rId70"/>
    <p:sldId id="314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6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6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99C2E-4941-42A0-8866-B244133F9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F2B9-5C6C-4E0D-8199-0C5BBB743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F5F8-A3C6-4719-8BF2-EE0E9DA8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477E-D51C-443F-879B-74CBE8B38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DD8B-5334-4639-9BA0-0572EC81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2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096D3-B1A1-48FD-A44C-205B7930B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727A-F5CE-4202-A97B-4C69B74A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52E8-4483-4813-9F40-479E185C8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0AD2-C07F-409C-ADD4-CAACCDCD8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1208-8D63-4734-906B-64BFB0C3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0475-C590-43A4-AB9E-484AB014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1027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61 h 4320"/>
                <a:gd name="T2" fmla="*/ 1737 w 1737"/>
                <a:gd name="T3" fmla="*/ 4372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1028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45 h 4320"/>
                <a:gd name="T2" fmla="*/ 1737 w 1737"/>
                <a:gd name="T3" fmla="*/ 4356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5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1029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066 h 4420"/>
                <a:gd name="T2" fmla="*/ 1739 w 1739"/>
                <a:gd name="T3" fmla="*/ 4071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066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1030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82 h 4338"/>
                <a:gd name="T4" fmla="*/ 2080 w 2080"/>
                <a:gd name="T5" fmla="*/ 428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Freeform 103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2" name="Freeform 103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3" name="Freeform 103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4" name="Freeform 1034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5" name="Freeform 103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6" name="Freeform 103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7" name="Freeform 103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038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Freeform 1039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040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041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042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043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47124" name="Freeform 1044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5" name="Freeform 1045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6" name="Freeform 1046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7" name="Freeform 1047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8" name="Freeform 1048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9" name="Freeform 1049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0" name="Freeform 1050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1" name="Freeform 1051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2" name="Freeform 1052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3" name="Rectangle 1053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05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36" name="Rectangle 10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37" name="Rectangle 10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38" name="Rectangle 10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6258384-E377-4BEF-BF75-2DDD44029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Times New Roman" pitchFamily="18" charset="0"/>
              </a:rPr>
              <a:t>Mastering NT Greek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9.  Present Middle/Passives</a:t>
            </a:r>
          </a:p>
          <a:p>
            <a:pPr eaLnBrk="1" hangingPunct="1"/>
            <a:endParaRPr lang="en-US" altLang="en-US" b="1" smtClean="0">
              <a:latin typeface="Times New Roman" pitchFamily="18" charset="0"/>
            </a:endParaRP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2000" b="1" smtClean="0">
                <a:latin typeface="Times New Roman" pitchFamily="18" charset="0"/>
              </a:rPr>
              <a:t>By Ted Hildebrandt 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© 2003</a:t>
            </a:r>
            <a:endParaRPr lang="en-US" altLang="en-US" sz="2000" b="1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smtClean="0">
                <a:latin typeface="Times New Roman" pitchFamily="18" charset="0"/>
              </a:rPr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Middle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Voice of emphasizing the subject’s participation in the action of the verb;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Self-interest or rarely reflexive:   (Tanya splashed herself, Tanya listened carefully…).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The Present passive and middle forms are the same (only different in Aorist/Future)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Deponent Verbs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Deponent verbs: lack active form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Middle in form and active in meaning.</a:t>
            </a:r>
          </a:p>
          <a:p>
            <a:pPr eaLnBrk="1" hangingPunct="1"/>
            <a:r>
              <a:rPr lang="en-US" altLang="en-US" sz="3600" b="1" smtClean="0">
                <a:latin typeface="Times New Roman" pitchFamily="18" charset="0"/>
              </a:rPr>
              <a:t>How do you tell a deponent verb? </a:t>
            </a:r>
          </a:p>
          <a:p>
            <a:pPr eaLnBrk="1" hangingPunct="1"/>
            <a:r>
              <a:rPr lang="en-US" altLang="en-US" sz="3600" b="1" smtClean="0">
                <a:latin typeface="Times New Roman" pitchFamily="18" charset="0"/>
              </a:rPr>
              <a:t>In the lexicon they will have an </a:t>
            </a:r>
            <a:br>
              <a:rPr lang="en-US" altLang="en-US" sz="3600" b="1" smtClean="0">
                <a:latin typeface="Times New Roman" pitchFamily="18" charset="0"/>
              </a:rPr>
            </a:br>
            <a:r>
              <a:rPr lang="en-US" altLang="en-US" sz="3600" b="1" smtClean="0">
                <a:latin typeface="Times New Roman" pitchFamily="18" charset="0"/>
              </a:rPr>
              <a:t>  – </a:t>
            </a:r>
            <a:r>
              <a:rPr lang="en-US" altLang="en-US" sz="3600" b="1" smtClean="0">
                <a:latin typeface="Greekth" pitchFamily="18" charset="0"/>
              </a:rPr>
              <a:t>omai</a:t>
            </a:r>
            <a:r>
              <a:rPr lang="en-US" altLang="en-US" sz="3600" b="1" smtClean="0">
                <a:latin typeface="Times New Roman" pitchFamily="18" charset="0"/>
              </a:rPr>
              <a:t> ending </a:t>
            </a:r>
            <a:r>
              <a:rPr lang="en-US" altLang="en-US" sz="2800" b="1" smtClean="0">
                <a:latin typeface="Times New Roman" pitchFamily="18" charset="0"/>
              </a:rPr>
              <a:t>(note the lexicon at</a:t>
            </a:r>
            <a:br>
              <a:rPr lang="en-US" altLang="en-US" sz="2800" b="1" smtClean="0">
                <a:latin typeface="Times New Roman" pitchFamily="18" charset="0"/>
              </a:rPr>
            </a:br>
            <a:r>
              <a:rPr lang="en-US" altLang="en-US" sz="2800" b="1" smtClean="0">
                <a:latin typeface="Times New Roman" pitchFamily="18" charset="0"/>
              </a:rPr>
              <a:t>  at the end of your textbook and the complete</a:t>
            </a:r>
            <a:br>
              <a:rPr lang="en-US" altLang="en-US" sz="2800" b="1" smtClean="0">
                <a:latin typeface="Times New Roman" pitchFamily="18" charset="0"/>
              </a:rPr>
            </a:br>
            <a:r>
              <a:rPr lang="en-US" altLang="en-US" sz="2800" b="1" smtClean="0">
                <a:latin typeface="Times New Roman" pitchFamily="18" charset="0"/>
              </a:rPr>
              <a:t>  lexicon on the CD)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Middle—another way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Some today are eliminating the term deponent (to lay aside—missing an active voice form)—many “deponents” are just true middles</a:t>
            </a: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Middle emphasizes the </a:t>
            </a:r>
            <a:br>
              <a:rPr lang="en-US" altLang="en-US" sz="2800" b="1" smtClean="0">
                <a:latin typeface="Times New Roman" pitchFamily="18" charset="0"/>
              </a:rPr>
            </a:br>
            <a:r>
              <a:rPr lang="en-US" altLang="en-US" sz="2800" b="1" smtClean="0">
                <a:solidFill>
                  <a:srgbClr val="FFFF00"/>
                </a:solidFill>
                <a:latin typeface="Times New Roman" pitchFamily="18" charset="0"/>
              </a:rPr>
              <a:t>subject’s involvement or participation</a:t>
            </a: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</a:rPr>
              <a:t>They state that the middle was dying out and today only active and passive are used; with reflexive pronouns being used to trigger the reflexive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Present Middle Indicative</a:t>
            </a:r>
            <a:r>
              <a:rPr lang="en-US" altLang="en-US" smtClean="0">
                <a:latin typeface="Times New Roman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λυόμεθα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I am loosing (for myself)		   We are loosing (for ourselves)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    	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You are loosing (for yourself)	                 You  are loosing (for yourselves)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λύεται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λύονται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He/she/it is loosing (for 	                 They are loosing (for </a:t>
            </a:r>
            <a:b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him/her/itself)                                              themselves)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Present Passive Indicative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λυόμεθα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I am being loosed	             We are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λύῃ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    	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You are being loosed	            You are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λύεται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λύονατι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He/she/it is being loosed            They are being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Present Middle/Passive Endings: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	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	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	-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	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These are the middle/passive primary endings.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The Chanter – P M/P 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όμεθα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Deponent Verbs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Frequently used “Deponents”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answer (231)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come, go (634)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εἰσέρχομαι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come in (194)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go out (218)  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become (669)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go (132)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Compound Verbs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Many verbs neatly add prepositions to the front making compound verbs.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 	I come, go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go in, enter (</a:t>
            </a:r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go out, leave (</a:t>
            </a:r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I go through (</a:t>
            </a:r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Parsing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λύεται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 M/P I  3 sg.  from </a:t>
            </a:r>
            <a:r>
              <a:rPr lang="el-GR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λύω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"s/he/it is loosed </a:t>
            </a:r>
          </a:p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deponent verb is parsed with a "D"</a:t>
            </a:r>
          </a:p>
          <a:p>
            <a:pPr eaLnBrk="1" hangingPunct="1"/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ἔρχονται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PDI 3 pl.  from </a:t>
            </a:r>
            <a:r>
              <a:rPr lang="el-GR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ἔρχομαι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"they come“</a:t>
            </a:r>
          </a:p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noted that 75% of the middle forms are deponent (3 to 1).  So usually translate the middle form as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81288"/>
            <a:ext cx="7772400" cy="823912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Times New Roman" pitchFamily="18" charset="0"/>
              </a:rPr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I answer </a:t>
            </a:r>
          </a:p>
        </p:txBody>
      </p:sp>
      <p:pic>
        <p:nvPicPr>
          <p:cNvPr id="33796" name="Picture 4" descr="VocabCh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dirty="0" smtClean="0">
                <a:latin typeface="Greekth" pitchFamily="18" charset="0"/>
              </a:rPr>
              <a:t>	     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I send </a:t>
            </a:r>
          </a:p>
        </p:txBody>
      </p:sp>
      <p:pic>
        <p:nvPicPr>
          <p:cNvPr id="81924" name="Picture 4" descr="VocabCh0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85975"/>
            <a:ext cx="37195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      I throw </a:t>
            </a:r>
          </a:p>
        </p:txBody>
      </p:sp>
      <p:pic>
        <p:nvPicPr>
          <p:cNvPr id="82948" name="Picture 4" descr="VocabCh09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3338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I become</a:t>
            </a:r>
          </a:p>
        </p:txBody>
      </p:sp>
      <p:pic>
        <p:nvPicPr>
          <p:cNvPr id="83972" name="Picture 4" descr="VocabCh0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smtClean="0">
                <a:latin typeface="Greekth" pitchFamily="18" charset="0"/>
              </a:rPr>
              <a:t>	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I come in</a:t>
            </a:r>
          </a:p>
        </p:txBody>
      </p:sp>
      <p:pic>
        <p:nvPicPr>
          <p:cNvPr id="78852" name="Picture 4" descr="VocabCh0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37338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Greekth" pitchFamily="18" charset="0"/>
              </a:rPr>
              <a:t>		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I go out </a:t>
            </a:r>
          </a:p>
        </p:txBody>
      </p:sp>
      <p:pic>
        <p:nvPicPr>
          <p:cNvPr id="84996" name="Picture 4" descr="VocabCh0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133600"/>
            <a:ext cx="35083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    I come/go </a:t>
            </a:r>
            <a:r>
              <a:rPr lang="en-US" altLang="en-US" sz="3200" dirty="0" smtClean="0"/>
              <a:t> </a:t>
            </a:r>
          </a:p>
        </p:txBody>
      </p:sp>
      <p:pic>
        <p:nvPicPr>
          <p:cNvPr id="86020" name="Picture 4" descr="VocabCh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191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I wish </a:t>
            </a:r>
          </a:p>
        </p:txBody>
      </p:sp>
      <p:pic>
        <p:nvPicPr>
          <p:cNvPr id="87044" name="Picture 4" descr="VocabCh0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3886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  <a:r>
              <a:rPr lang="en-US" altLang="en-US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  </a:t>
            </a:r>
            <a:r>
              <a:rPr lang="en-US" altLang="en-US" dirty="0" smtClean="0">
                <a:latin typeface="Greekth" pitchFamily="18" charset="0"/>
              </a:rPr>
              <a:t>                 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        thus, so </a:t>
            </a:r>
          </a:p>
        </p:txBody>
      </p:sp>
      <p:pic>
        <p:nvPicPr>
          <p:cNvPr id="36868" name="Picture 4" descr="VocabCh09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286000"/>
            <a:ext cx="48672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Ch. 9  Vocabulary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1" eaLnBrk="1" hangingPunct="1"/>
            <a:r>
              <a:rPr lang="en-US" altLang="en-US" sz="3200" b="1" dirty="0" smtClean="0">
                <a:latin typeface="Times New Roman" pitchFamily="18" charset="0"/>
              </a:rPr>
              <a:t>                                                 I go</a:t>
            </a:r>
            <a:r>
              <a:rPr lang="en-US" altLang="en-US" sz="3200" dirty="0" smtClean="0"/>
              <a:t> </a:t>
            </a:r>
            <a:endParaRPr lang="en-US" altLang="en-US" dirty="0" smtClean="0"/>
          </a:p>
        </p:txBody>
      </p:sp>
      <p:pic>
        <p:nvPicPr>
          <p:cNvPr id="88068" name="Picture 4" descr="VocabCh09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572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Review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1 --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angel, messenger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a@ggeloj, -ou, o[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verily, truly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a]mh&lt;n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man, humankind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a@nqrwpoj, -ou, o[ 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</a:t>
            </a:r>
            <a:r>
              <a:rPr lang="en-US" altLang="en-US" b="1" smtClean="0"/>
              <a:t>I </a:t>
            </a:r>
            <a:endParaRPr lang="en-US" altLang="en-US" b="1" smtClean="0">
              <a:latin typeface="Greekth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/>
              <a:t> </a:t>
            </a:r>
            <a:r>
              <a:rPr lang="en-US" altLang="en-US" sz="3200" smtClean="0">
                <a:latin typeface="Greekth" pitchFamily="18" charset="0"/>
              </a:rPr>
              <a:t>e]gw&lt;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God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qeo&lt;j, -ou?, o[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1 -- Vocabulary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and, also, even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kai&lt;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heart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kardi&lt;a, -aj, h[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</a:t>
            </a:r>
            <a:r>
              <a:rPr lang="en-US" altLang="en-US" b="1" smtClean="0"/>
              <a:t>I say </a:t>
            </a:r>
            <a:r>
              <a:rPr lang="en-US" altLang="en-US" b="1" smtClean="0">
                <a:latin typeface="Greekth" pitchFamily="18" charset="0"/>
              </a:rPr>
              <a:t>    </a:t>
            </a:r>
            <a:r>
              <a:rPr lang="en-US" altLang="en-US" smtClean="0">
                <a:latin typeface="Greekth" pitchFamily="18" charset="0"/>
              </a:rPr>
              <a:t>     </a:t>
            </a:r>
            <a:r>
              <a:rPr lang="en-US" altLang="en-US" smtClean="0"/>
              <a:t>     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le&lt;gw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prophet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profh&lt;thj, -ou, o[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Christ, Messiah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smtClean="0">
                <a:latin typeface="Greekth" pitchFamily="18" charset="0"/>
              </a:rPr>
              <a:t>Xristo&lt;j, -ou?, o[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593725"/>
            <a:ext cx="7340600" cy="7635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2 --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brother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a]delfo&lt;j, -ou?, o[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 hear, obey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a]kou&lt;w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glory, fame</a:t>
            </a:r>
            <a:r>
              <a:rPr lang="en-US" altLang="en-US" b="1" smtClean="0">
                <a:latin typeface="Greekth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do&lt;ca, -hj, h[ 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 have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e@xw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world</a:t>
            </a:r>
            <a:r>
              <a:rPr lang="en-US" altLang="en-US" smtClean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ko&lt;smoj, -ou, o[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Lord, sir</a:t>
            </a:r>
            <a:endParaRPr lang="en-US" altLang="en-US" b="1" smtClean="0">
              <a:latin typeface="Greekth" pitchFamily="18" charset="0"/>
            </a:endParaRP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ku&lt;rioj, -ou, o[ 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word</a:t>
            </a:r>
            <a:endParaRPr lang="en-US" altLang="en-US" b="1" smtClean="0">
              <a:latin typeface="Greekth" pitchFamily="18" charset="0"/>
            </a:endParaRP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lo&lt;goj, -ou, o[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Peter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Pe&lt;troj, -ou, o[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son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ui[o&lt;j, -ou?, o[ 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Pharisee 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Farisai?oj, -ou, o[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3 --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but, yet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a]lla&lt; 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apostle, sent one 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a]po&lt;stoloj, -ou, o[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I see</a:t>
            </a:r>
            <a:endParaRPr lang="en-US" altLang="en-US" b="1" smtClean="0">
              <a:latin typeface="Greekth" pitchFamily="18" charset="0"/>
            </a:endParaRP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ble&lt;pw 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for, then </a:t>
            </a:r>
          </a:p>
          <a:p>
            <a:pPr lvl="3" eaLnBrk="1" hangingPunct="1"/>
            <a:r>
              <a:rPr lang="en-US" altLang="en-US" sz="3200" smtClean="0">
                <a:latin typeface="Greekth" pitchFamily="18" charset="0"/>
              </a:rPr>
              <a:t>ga&lt;r</a:t>
            </a:r>
            <a:endParaRPr lang="en-US" altLang="en-US" sz="3200" smtClean="0"/>
          </a:p>
          <a:p>
            <a:pPr eaLnBrk="1" hangingPunct="1"/>
            <a:r>
              <a:rPr lang="en-US" altLang="en-US" b="1" smtClean="0"/>
              <a:t>I know </a:t>
            </a:r>
          </a:p>
          <a:p>
            <a:pPr lvl="3" eaLnBrk="1" hangingPunct="1"/>
            <a:r>
              <a:rPr lang="en-US" altLang="en-US" sz="3200" smtClean="0"/>
              <a:t> </a:t>
            </a:r>
            <a:r>
              <a:rPr lang="en-US" altLang="en-US" sz="3200" smtClean="0">
                <a:latin typeface="Greekth" pitchFamily="18" charset="0"/>
              </a:rPr>
              <a:t>ginw&lt;skw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Jesus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 ]Ihsou?j, -ou?, o[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 take, receive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lamba&lt;nw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 loose</a:t>
            </a:r>
            <a:endParaRPr lang="en-US" altLang="en-US" b="1" smtClean="0">
              <a:latin typeface="Greekth" pitchFamily="18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lu&lt;w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heaven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ou]rano&lt;j, -ou?, o[ </a:t>
            </a: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 believe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smtClean="0">
                <a:latin typeface="Greekth" pitchFamily="18" charset="0"/>
              </a:rPr>
              <a:t>pisteu&lt;w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4 --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a]gapa&lt;w           </a:t>
            </a:r>
            <a:r>
              <a:rPr lang="en-US" altLang="en-US" smtClean="0"/>
              <a:t>      </a:t>
            </a:r>
          </a:p>
          <a:p>
            <a:pPr lvl="3" eaLnBrk="1" hangingPunct="1"/>
            <a:r>
              <a:rPr lang="en-US" altLang="en-US" sz="3200" b="1" smtClean="0"/>
              <a:t>I love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gra&lt;fw               </a:t>
            </a:r>
            <a:r>
              <a:rPr lang="en-US" altLang="en-US" smtClean="0"/>
              <a:t>   </a:t>
            </a:r>
          </a:p>
          <a:p>
            <a:pPr lvl="3" eaLnBrk="1" hangingPunct="1"/>
            <a:r>
              <a:rPr lang="en-US" altLang="en-US" sz="3200" b="1" smtClean="0"/>
              <a:t> I write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de&lt;                 </a:t>
            </a:r>
            <a:r>
              <a:rPr lang="en-US" altLang="en-US" smtClean="0"/>
              <a:t>           </a:t>
            </a:r>
          </a:p>
          <a:p>
            <a:pPr lvl="3" eaLnBrk="1" hangingPunct="1"/>
            <a:r>
              <a:rPr lang="en-US" altLang="en-US" sz="3200" b="1" smtClean="0"/>
              <a:t>but, and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dou?loj, -ou, o[      </a:t>
            </a:r>
            <a:r>
              <a:rPr lang="en-US" altLang="en-US" smtClean="0"/>
              <a:t> </a:t>
            </a:r>
          </a:p>
          <a:p>
            <a:pPr lvl="3" eaLnBrk="1" hangingPunct="1"/>
            <a:r>
              <a:rPr lang="en-US" altLang="en-US" sz="3200" b="1" smtClean="0"/>
              <a:t>servant, slave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eu[ri&lt;skw            </a:t>
            </a:r>
            <a:r>
              <a:rPr lang="en-US" altLang="en-US" smtClean="0"/>
              <a:t>    </a:t>
            </a:r>
          </a:p>
          <a:p>
            <a:pPr lvl="3" eaLnBrk="1" hangingPunct="1"/>
            <a:r>
              <a:rPr lang="en-US" altLang="en-US" sz="3200" b="1" smtClean="0"/>
              <a:t>I find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Ch. 4 -- Vocabulary</a:t>
            </a:r>
            <a:r>
              <a:rPr lang="en-US" altLang="en-US" sz="5400" smtClean="0"/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 i[ero&lt;n, -ou?, to&lt;                   </a:t>
            </a:r>
            <a:r>
              <a:rPr lang="en-US" altLang="en-US" smtClean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temple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 lao&lt;j, -ou?, o[                  </a:t>
            </a:r>
            <a:r>
              <a:rPr lang="en-US" altLang="en-US" smtClean="0"/>
              <a:t>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people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 no&lt;moj, -ou, o[ 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law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 oi#koj, -ou, o[      </a:t>
            </a:r>
            <a:r>
              <a:rPr lang="en-US" altLang="en-US" smtClean="0"/>
              <a:t>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house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w[j                   </a:t>
            </a:r>
            <a:r>
              <a:rPr lang="en-US" altLang="en-US" smtClean="0"/>
              <a:t> 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as, about, how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5 -- Vocabulary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a]ga&lt;ph,  -hj,  h[         </a:t>
            </a:r>
          </a:p>
          <a:p>
            <a:pPr lvl="3" eaLnBrk="1" hangingPunct="1"/>
            <a:r>
              <a:rPr lang="en-US" altLang="en-US" sz="3200" b="1" smtClean="0"/>
              <a:t>love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a]lh&lt;qeia,  -aj, h[       </a:t>
            </a:r>
          </a:p>
          <a:p>
            <a:pPr lvl="3" eaLnBrk="1" hangingPunct="1"/>
            <a:r>
              <a:rPr lang="en-US" altLang="en-US" sz="3200" b="1" smtClean="0"/>
              <a:t>truth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a[marti&lt;a,  -aj, h[       </a:t>
            </a:r>
          </a:p>
          <a:p>
            <a:pPr lvl="3" eaLnBrk="1" hangingPunct="1"/>
            <a:r>
              <a:rPr lang="en-US" altLang="en-US" sz="3200" b="1" smtClean="0"/>
              <a:t>sin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basilei&lt;a,  -aj, h[      </a:t>
            </a:r>
          </a:p>
          <a:p>
            <a:pPr lvl="3" eaLnBrk="1" hangingPunct="1"/>
            <a:r>
              <a:rPr lang="en-US" altLang="en-US" sz="3200" b="1" smtClean="0"/>
              <a:t>kingdom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grafh&lt;, -h?j,  h[          </a:t>
            </a:r>
          </a:p>
          <a:p>
            <a:pPr lvl="3" eaLnBrk="1" hangingPunct="1"/>
            <a:r>
              <a:rPr lang="en-US" altLang="en-US" sz="3200" b="1" smtClean="0"/>
              <a:t>writing, Scripture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Ch. 5 -- Vocabulary</a:t>
            </a:r>
            <a:r>
              <a:rPr lang="en-US" altLang="en-US" smtClean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e]gei&lt;rw                 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I raise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e]kklhsi&lt;a,  -aj,  h[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assembly,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e@rgon, -ou, to&lt;     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maqhth&lt;j,  -ou,  o[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disciple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w!ra,  -aj,  h[           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 b="1" smtClean="0"/>
              <a:t>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a]po&lt;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from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dia&lt; </a:t>
            </a:r>
            <a:r>
              <a:rPr lang="en-US" altLang="en-US" b="1" smtClean="0"/>
              <a:t>(Gen.) </a:t>
            </a:r>
          </a:p>
          <a:p>
            <a:pPr lvl="1" eaLnBrk="1" hangingPunct="1"/>
            <a:r>
              <a:rPr lang="en-US" altLang="en-US" b="1" smtClean="0"/>
              <a:t>through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dia&lt;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on account of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ei]j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e]k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out of, from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e]n </a:t>
            </a:r>
            <a:r>
              <a:rPr lang="en-US" altLang="en-US" b="1" smtClean="0"/>
              <a:t>(Dat.)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in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e]pi&lt;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on, over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epi&lt; </a:t>
            </a:r>
            <a:r>
              <a:rPr lang="en-US" altLang="en-US" b="1" smtClean="0"/>
              <a:t>(Dat.)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e]pi&lt;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on, to, toward, against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kata&lt;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down, against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kata&lt;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according to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meta&lt;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" pitchFamily="18" charset="0"/>
              </a:rPr>
              <a:t>Chapter 6 Vocabulary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meta&lt;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after, behind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peri&lt; </a:t>
            </a:r>
            <a:r>
              <a:rPr lang="en-US" altLang="en-US" b="1" smtClean="0"/>
              <a:t>(Gen.)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about, concerning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peri&lt;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around, near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reekth" pitchFamily="18" charset="0"/>
              </a:rPr>
              <a:t>pro&lt;j </a:t>
            </a:r>
            <a:r>
              <a:rPr lang="en-US" altLang="en-US" b="1" smtClean="0"/>
              <a:t>(Acc.)</a:t>
            </a:r>
            <a:r>
              <a:rPr lang="en-US" altLang="en-US" smtClean="0">
                <a:latin typeface="Greekth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Vocabulary -- Ch. 7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a]gaqo&lt;j,  -h&lt;,  -o&lt;n  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good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a!gioj,  -a,  -on       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holy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di&lt;kaioj,  -a,  -on     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righteous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ei]mi&lt;                           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I am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 ]Ioudai?oj,  -a,  -on 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Jewish, a Jew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me&lt;gaj,   mega&lt;lh,  me&lt;ga   	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great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Vocabulary -- Ch. 7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nekro&lt;j,  -a&lt;,  -o&lt;n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   	</a:t>
            </a:r>
            <a:r>
              <a:rPr lang="en-US" altLang="en-US" b="1" smtClean="0">
                <a:latin typeface="Times New Roman" pitchFamily="18" charset="0"/>
              </a:rPr>
              <a:t>dead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ou],  ou]k,  ou]x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      	</a:t>
            </a:r>
            <a:r>
              <a:rPr lang="en-US" altLang="en-US" b="1" smtClean="0">
                <a:latin typeface="Times New Roman" pitchFamily="18" charset="0"/>
              </a:rPr>
              <a:t>no, not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prw?toj,  -h,  -on</a:t>
            </a:r>
          </a:p>
          <a:p>
            <a:pPr eaLnBrk="1" hangingPunct="1"/>
            <a:r>
              <a:rPr lang="en-US" altLang="en-US" smtClean="0"/>
              <a:t>      	</a:t>
            </a:r>
            <a:r>
              <a:rPr lang="en-US" altLang="en-US" b="1" smtClean="0">
                <a:latin typeface="Times New Roman" pitchFamily="18" charset="0"/>
              </a:rPr>
              <a:t>first 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fwnh&lt;,  -h?j,  h[</a:t>
            </a:r>
          </a:p>
          <a:p>
            <a:pPr eaLnBrk="1" hangingPunct="1"/>
            <a:r>
              <a:rPr lang="en-US" altLang="en-US" smtClean="0">
                <a:latin typeface="Greekth" pitchFamily="18" charset="0"/>
              </a:rPr>
              <a:t>      	</a:t>
            </a:r>
            <a:r>
              <a:rPr lang="en-US" altLang="en-US" b="1" smtClean="0">
                <a:latin typeface="Times New Roman" pitchFamily="18" charset="0"/>
              </a:rPr>
              <a:t>voice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 Review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80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12223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"is" verb PAI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εἶ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ἐστί(ν)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13852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0590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1886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077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6586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0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98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Wallace’s Analysis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“Is” verbs take predicate nominatives—”It is I”  not  “It is me.”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 is marked by greater definiteness or is a proper noun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Jehovah Witnesses New World Translation (JW)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“and the Word was a God.”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1-18 8x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–DA = 6x translated “God” in NWT (1:6 </a:t>
            </a:r>
            <a:r>
              <a:rPr lang="el-GR" altLang="en-US" dirty="0" smtClean="0">
                <a:latin typeface="Times New Roman" pitchFamily="18" charset="0"/>
                <a:cs typeface="Times New Roman" panose="02020603050405020304" pitchFamily="18" charset="0"/>
              </a:rPr>
              <a:t>παρὰ θεοῦ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=from a god??? cf. 1:18   (Wallace—p. 269)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ἡμάς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(he, she,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3 Options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αὶ ὁ λόγος ἦν ὁ θεός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“and the Word was the God” (i.e. the Father; </a:t>
            </a:r>
            <a:r>
              <a:rPr lang="en-US" altLang="en-US" dirty="0" err="1" smtClean="0">
                <a:latin typeface="Times New Roman" pitchFamily="18" charset="0"/>
                <a:cs typeface="Times New Roman" panose="02020603050405020304" pitchFamily="18" charset="0"/>
              </a:rPr>
              <a:t>Sabellianism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ὁ  λόγος  ἦν  θεός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“and the Word was a God” (Arianism, Jehovah Witnesses)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θεὸς  ἦν ὁ  λόγος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“an the Word was God (orthodoxy)—</a:t>
            </a:r>
            <a:r>
              <a:rPr lang="en-US" altLang="en-US" dirty="0" err="1" smtClean="0">
                <a:latin typeface="Times New Roman" pitchFamily="18" charset="0"/>
                <a:cs typeface="Times New Roman" panose="02020603050405020304" pitchFamily="18" charset="0"/>
              </a:rPr>
              <a:t>Mounce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, p. 29 – preverbal </a:t>
            </a:r>
            <a:r>
              <a:rPr lang="en-US" altLang="en-US" dirty="0" err="1" smtClean="0">
                <a:latin typeface="Times New Roman" pitchFamily="18" charset="0"/>
                <a:cs typeface="Times New Roman" panose="02020603050405020304" pitchFamily="18" charset="0"/>
              </a:rPr>
              <a:t>anarthrous</a:t>
            </a:r>
            <a:r>
              <a:rPr lang="en-US" altLang="en-US" dirty="0" smtClean="0">
                <a:latin typeface="Times New Roman" pitchFamily="18" charset="0"/>
                <a:cs typeface="Times New Roman" panose="02020603050405020304" pitchFamily="18" charset="0"/>
              </a:rPr>
              <a:t> Pred. Nom. are qualitative – Jesus had the quality of God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English Voices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Active </a:t>
            </a:r>
            <a:r>
              <a:rPr lang="en-US" altLang="en-US" b="1" smtClean="0">
                <a:latin typeface="Times New Roman" pitchFamily="18" charset="0"/>
              </a:rPr>
              <a:t>– subject does the action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Terry hit the rock</a:t>
            </a:r>
          </a:p>
          <a:p>
            <a:pPr eaLnBrk="1" hangingPunct="1"/>
            <a:r>
              <a:rPr lang="en-US" altLang="en-US" b="1" smtClean="0">
                <a:solidFill>
                  <a:srgbClr val="FFFF00"/>
                </a:solidFill>
                <a:latin typeface="Times New Roman" pitchFamily="18" charset="0"/>
              </a:rPr>
              <a:t>Passive</a:t>
            </a:r>
            <a:r>
              <a:rPr lang="en-US" altLang="en-US" b="1" smtClean="0">
                <a:latin typeface="Times New Roman" pitchFamily="18" charset="0"/>
              </a:rPr>
              <a:t> – subject receives the action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Terry was hit by the rock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Put “by what” after the verb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Was hit by what?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Translation – Aktionsart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He </a:t>
            </a:r>
            <a:r>
              <a:rPr lang="en-US" altLang="en-US" b="1" u="sng" smtClean="0">
                <a:latin typeface="Times New Roman" pitchFamily="18" charset="0"/>
              </a:rPr>
              <a:t>is</a:t>
            </a:r>
            <a:r>
              <a:rPr lang="en-US" altLang="en-US" b="1" smtClean="0">
                <a:latin typeface="Times New Roman" pitchFamily="18" charset="0"/>
              </a:rPr>
              <a:t> hit by the rock  -- undefined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He </a:t>
            </a:r>
            <a:r>
              <a:rPr lang="en-US" altLang="en-US" b="1" u="sng" smtClean="0">
                <a:latin typeface="Times New Roman" pitchFamily="18" charset="0"/>
              </a:rPr>
              <a:t>is being</a:t>
            </a:r>
            <a:r>
              <a:rPr lang="en-US" altLang="en-US" b="1" smtClean="0">
                <a:latin typeface="Times New Roman" pitchFamily="18" charset="0"/>
              </a:rPr>
              <a:t> hit by the ball – 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797</TotalTime>
  <Words>1671</Words>
  <Application>Microsoft Office PowerPoint</Application>
  <PresentationFormat>On-screen Show (4:3)</PresentationFormat>
  <Paragraphs>499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Network Blitz</vt:lpstr>
      <vt:lpstr>Mastering NT Greek</vt:lpstr>
      <vt:lpstr>Warm-ups</vt:lpstr>
      <vt:lpstr>Rapping the Lord’s Prayer</vt:lpstr>
      <vt:lpstr>PAI Verb Paradigm Rap</vt:lpstr>
      <vt:lpstr>2-1-2 Paradigms - Chant this</vt:lpstr>
      <vt:lpstr>The "is" verb PAI  -- εἰμί  </vt:lpstr>
      <vt:lpstr> Person Personal Pronoun Chant</vt:lpstr>
      <vt:lpstr>English Voices</vt:lpstr>
      <vt:lpstr>Translation – Aktionsart</vt:lpstr>
      <vt:lpstr>Middle</vt:lpstr>
      <vt:lpstr>Deponent Verbs</vt:lpstr>
      <vt:lpstr>Middle—another way</vt:lpstr>
      <vt:lpstr>Present Middle Indicative </vt:lpstr>
      <vt:lpstr>Present Passive Indicative </vt:lpstr>
      <vt:lpstr>Present Middle/Passive Endings:</vt:lpstr>
      <vt:lpstr> The Chanter – P M/P I</vt:lpstr>
      <vt:lpstr>Deponent Verbs</vt:lpstr>
      <vt:lpstr>Compound Verbs</vt:lpstr>
      <vt:lpstr>Parsing </vt:lpstr>
      <vt:lpstr>Ch. 9  Vocabulary</vt:lpstr>
      <vt:lpstr>Ch. 9  Vocabulary</vt:lpstr>
      <vt:lpstr>Ch. 9  Vocabulary</vt:lpstr>
      <vt:lpstr>Ch. 9  Vocabulary</vt:lpstr>
      <vt:lpstr>Ch. 9  Vocabulary</vt:lpstr>
      <vt:lpstr>Ch. 9  Vocabulary</vt:lpstr>
      <vt:lpstr>Ch. 9  Vocabulary</vt:lpstr>
      <vt:lpstr>Ch. 9  Vocabulary</vt:lpstr>
      <vt:lpstr>Ch. 9  Vocabulary </vt:lpstr>
      <vt:lpstr>Ch. 9  Vocabulary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Wallace’s Analysis</vt:lpstr>
      <vt:lpstr>3 Options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Middle/Passives</dc:title>
  <dc:creator>Ted</dc:creator>
  <cp:lastModifiedBy>User</cp:lastModifiedBy>
  <cp:revision>54</cp:revision>
  <dcterms:created xsi:type="dcterms:W3CDTF">2001-10-01T13:51:19Z</dcterms:created>
  <dcterms:modified xsi:type="dcterms:W3CDTF">2015-11-16T16:26:36Z</dcterms:modified>
</cp:coreProperties>
</file>