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8" r:id="rId2"/>
    <p:sldId id="299" r:id="rId3"/>
    <p:sldId id="277" r:id="rId4"/>
    <p:sldId id="324" r:id="rId5"/>
    <p:sldId id="350" r:id="rId6"/>
    <p:sldId id="328" r:id="rId7"/>
    <p:sldId id="326" r:id="rId8"/>
    <p:sldId id="327" r:id="rId9"/>
    <p:sldId id="29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97" r:id="rId18"/>
    <p:sldId id="264" r:id="rId19"/>
    <p:sldId id="265" r:id="rId20"/>
    <p:sldId id="266" r:id="rId21"/>
    <p:sldId id="268" r:id="rId22"/>
    <p:sldId id="269" r:id="rId23"/>
    <p:sldId id="270" r:id="rId24"/>
    <p:sldId id="311" r:id="rId25"/>
    <p:sldId id="279" r:id="rId26"/>
    <p:sldId id="271" r:id="rId27"/>
    <p:sldId id="300" r:id="rId28"/>
    <p:sldId id="301" r:id="rId29"/>
    <p:sldId id="302" r:id="rId30"/>
    <p:sldId id="298" r:id="rId31"/>
    <p:sldId id="303" r:id="rId32"/>
    <p:sldId id="304" r:id="rId33"/>
    <p:sldId id="305" r:id="rId34"/>
    <p:sldId id="273" r:id="rId35"/>
    <p:sldId id="306" r:id="rId36"/>
    <p:sldId id="307" r:id="rId37"/>
    <p:sldId id="308" r:id="rId38"/>
    <p:sldId id="323" r:id="rId39"/>
    <p:sldId id="329" r:id="rId40"/>
    <p:sldId id="330" r:id="rId41"/>
    <p:sldId id="331" r:id="rId42"/>
    <p:sldId id="322" r:id="rId43"/>
    <p:sldId id="332" r:id="rId44"/>
    <p:sldId id="281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26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641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1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1EBAD9-0BE3-4BD6-9736-700242B69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3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10E95-81FF-48AB-B577-D90906485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5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8A393-5D10-428D-B7CE-67A761431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5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105C4-3F3F-454C-8A01-E70E3BEEA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6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9E584-EACA-4CC1-B0FB-1287092CF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9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86C62-9A08-46ED-B662-41A81F71A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9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0B93E-D6D3-4388-8B17-5613A8DFF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792B9-A738-468D-A113-89CAFF4D4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8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8519D-8D13-46F0-9F76-4D3408581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822EC-3EFE-417E-BA31-6B93800C1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4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CEBF1-2639-42E4-BC08-7165160EF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5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96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97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58D0A1-8CC5-48CA-85D1-BB2171557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239000" cy="1905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Mastering NT Greek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8.  Getting Personal Pronouns</a:t>
            </a:r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r>
              <a:rPr lang="en-US" sz="2000" b="1" smtClean="0"/>
              <a:t>By Ted Hildebrandt  </a:t>
            </a:r>
            <a:r>
              <a:rPr lang="en-US" sz="2000" b="1" smtClean="0">
                <a:cs typeface="Times New Roman" pitchFamily="18" charset="0"/>
              </a:rPr>
              <a:t>© 2003</a:t>
            </a:r>
            <a:endParaRPr lang="en-US" sz="2000" b="1" smtClean="0"/>
          </a:p>
          <a:p>
            <a:pPr eaLnBrk="1" hangingPunct="1">
              <a:defRPr/>
            </a:pPr>
            <a:r>
              <a:rPr lang="en-US" sz="2000" b="1" smtClean="0"/>
              <a:t>Baker Academic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Pronouns in English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Def</a:t>
            </a:r>
            <a:r>
              <a:rPr lang="en-US" b="1" dirty="0" smtClean="0"/>
              <a:t>:  Pronoun is a word that stands in place of a noun.  </a:t>
            </a:r>
          </a:p>
          <a:p>
            <a:pPr lvl="1" eaLnBrk="1" hangingPunct="1">
              <a:defRPr/>
            </a:pPr>
            <a:r>
              <a:rPr lang="en-US" b="1" dirty="0" smtClean="0"/>
              <a:t>Zach threw the ball to Elliott.</a:t>
            </a:r>
          </a:p>
          <a:p>
            <a:pPr lvl="1" eaLnBrk="1" hangingPunct="1">
              <a:defRPr/>
            </a:pPr>
            <a:r>
              <a:rPr lang="en-US" b="1" u="sng" dirty="0" smtClean="0">
                <a:solidFill>
                  <a:srgbClr val="FFFF00"/>
                </a:solidFill>
              </a:rPr>
              <a:t>It</a:t>
            </a:r>
            <a:r>
              <a:rPr lang="en-US" b="1" dirty="0" smtClean="0"/>
              <a:t> (the ball) hit </a:t>
            </a:r>
            <a:r>
              <a:rPr lang="en-US" b="1" u="sng" dirty="0" smtClean="0">
                <a:solidFill>
                  <a:srgbClr val="FFFF00"/>
                </a:solidFill>
              </a:rPr>
              <a:t>him</a:t>
            </a:r>
            <a:r>
              <a:rPr lang="en-US" b="1" dirty="0" smtClean="0"/>
              <a:t> (Elliott).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6 Types of Pronouns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295400"/>
            <a:ext cx="7772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Personal Pronouns:</a:t>
            </a:r>
            <a:r>
              <a:rPr lang="en-US" b="1" dirty="0" smtClean="0"/>
              <a:t>  I, me, you, he, she, it, they.   </a:t>
            </a:r>
            <a:r>
              <a:rPr lang="en-US" b="1" u="sng" dirty="0" smtClean="0"/>
              <a:t>She</a:t>
            </a:r>
            <a:r>
              <a:rPr lang="en-US" b="1" dirty="0" smtClean="0"/>
              <a:t> rode the train.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Demonstrative Pronouns:</a:t>
            </a:r>
            <a:r>
              <a:rPr lang="en-US" b="1" dirty="0" smtClean="0"/>
              <a:t>  this, that </a:t>
            </a:r>
          </a:p>
          <a:p>
            <a:pPr lvl="1" eaLnBrk="1" hangingPunct="1">
              <a:defRPr/>
            </a:pPr>
            <a:r>
              <a:rPr lang="en-US" b="1" u="sng" dirty="0" smtClean="0"/>
              <a:t>This</a:t>
            </a:r>
            <a:r>
              <a:rPr lang="en-US" b="1" dirty="0" smtClean="0"/>
              <a:t> bike belongs to </a:t>
            </a:r>
            <a:r>
              <a:rPr lang="en-US" b="1" u="sng" dirty="0" smtClean="0"/>
              <a:t>that</a:t>
            </a:r>
            <a:r>
              <a:rPr lang="en-US" b="1" dirty="0" smtClean="0"/>
              <a:t> student.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Relative Pronouns:</a:t>
            </a:r>
            <a:r>
              <a:rPr lang="en-US" b="1" dirty="0" smtClean="0"/>
              <a:t>  who, which</a:t>
            </a:r>
          </a:p>
          <a:p>
            <a:pPr lvl="1" eaLnBrk="1" hangingPunct="1">
              <a:defRPr/>
            </a:pPr>
            <a:r>
              <a:rPr lang="en-US" b="1" dirty="0" smtClean="0"/>
              <a:t>It is a great person </a:t>
            </a:r>
            <a:r>
              <a:rPr lang="en-US" b="1" u="sng" dirty="0" smtClean="0"/>
              <a:t>who</a:t>
            </a:r>
            <a:r>
              <a:rPr lang="en-US" b="1" dirty="0" smtClean="0"/>
              <a:t> attempts to master Greek.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Reciprocal Pronouns:</a:t>
            </a:r>
            <a:r>
              <a:rPr lang="en-US" b="1" dirty="0" smtClean="0"/>
              <a:t>  one another</a:t>
            </a:r>
          </a:p>
          <a:p>
            <a:pPr lvl="1" eaLnBrk="1" hangingPunct="1">
              <a:defRPr/>
            </a:pPr>
            <a:r>
              <a:rPr lang="en-US" b="1" dirty="0" smtClean="0"/>
              <a:t>They loved </a:t>
            </a:r>
            <a:r>
              <a:rPr lang="en-US" b="1" u="sng" dirty="0" smtClean="0"/>
              <a:t>one another.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6 Types of Pronouns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00"/>
                </a:solidFill>
                <a:effectLst/>
              </a:rPr>
              <a:t>Reflexive Pronouns: </a:t>
            </a:r>
            <a:r>
              <a:rPr lang="en-US" altLang="en-US" b="1" smtClean="0">
                <a:effectLst/>
              </a:rPr>
              <a:t> herself, himself</a:t>
            </a:r>
          </a:p>
          <a:p>
            <a:pPr lvl="1" eaLnBrk="1" hangingPunct="1"/>
            <a:r>
              <a:rPr lang="en-US" altLang="en-US" b="1" smtClean="0">
                <a:effectLst/>
              </a:rPr>
              <a:t>She hid </a:t>
            </a:r>
            <a:r>
              <a:rPr lang="en-US" altLang="en-US" b="1" u="sng" smtClean="0">
                <a:effectLst/>
              </a:rPr>
              <a:t>herself</a:t>
            </a:r>
            <a:r>
              <a:rPr lang="en-US" altLang="en-US" b="1" smtClean="0">
                <a:effectLst/>
              </a:rPr>
              <a:t> in the closet.</a:t>
            </a:r>
          </a:p>
          <a:p>
            <a:pPr eaLnBrk="1" hangingPunct="1"/>
            <a:r>
              <a:rPr lang="en-US" altLang="en-US" b="1" smtClean="0">
                <a:solidFill>
                  <a:srgbClr val="FFFF00"/>
                </a:solidFill>
                <a:effectLst/>
              </a:rPr>
              <a:t>Interrogative Pronouns:</a:t>
            </a:r>
            <a:r>
              <a:rPr lang="en-US" altLang="en-US" b="1" smtClean="0">
                <a:effectLst/>
              </a:rPr>
              <a:t>  ask a question  Who? What?</a:t>
            </a:r>
          </a:p>
          <a:p>
            <a:pPr lvl="1" eaLnBrk="1" hangingPunct="1"/>
            <a:r>
              <a:rPr lang="en-US" altLang="en-US" b="1" u="sng" smtClean="0">
                <a:effectLst/>
              </a:rPr>
              <a:t>Who</a:t>
            </a:r>
            <a:r>
              <a:rPr lang="en-US" altLang="en-US" b="1" smtClean="0">
                <a:effectLst/>
              </a:rPr>
              <a:t> took my keys?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English Pronoun Case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effectLst/>
              </a:rPr>
              <a:t>Subject:   	I,    you,     he,   she,   they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effectLst/>
              </a:rPr>
              <a:t>Possessive:   	my, yours, his,  hers, their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>
                <a:effectLst/>
              </a:rPr>
              <a:t>The bike was hers.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effectLst/>
              </a:rPr>
              <a:t>Objective:      me, you, him,  her,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>
                <a:effectLst/>
              </a:rPr>
              <a:t>He took them to the store.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>
                <a:effectLst/>
              </a:rPr>
              <a:t>It is I or me?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>
                <a:effectLst/>
              </a:rPr>
              <a:t>It is he or him?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>
                <a:effectLst/>
              </a:rPr>
              <a:t>It is she or 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  <a:r>
              <a:rPr lang="en-US" altLang="en-US" b="1" smtClean="0"/>
              <a:t>First Person Personal Pronoun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     </a:t>
            </a:r>
            <a:r>
              <a:rPr lang="en-US" b="1" dirty="0" smtClean="0">
                <a:latin typeface="+mj-lt"/>
              </a:rPr>
              <a:t> First Person  =  I</a:t>
            </a:r>
            <a:r>
              <a:rPr lang="en-US" dirty="0" smtClean="0">
                <a:latin typeface="+mj-lt"/>
              </a:rPr>
              <a:t> (</a:t>
            </a:r>
            <a:r>
              <a:rPr lang="el-GR" dirty="0" smtClean="0">
                <a:latin typeface="+mj-lt"/>
              </a:rPr>
              <a:t>ἐγώ</a:t>
            </a:r>
            <a:r>
              <a:rPr lang="en-US" dirty="0" smtClean="0">
                <a:latin typeface="+mj-lt"/>
              </a:rPr>
              <a:t>) 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</a:t>
            </a:r>
            <a:r>
              <a:rPr lang="en-US" b="1" dirty="0" smtClean="0">
                <a:latin typeface="+mj-lt"/>
              </a:rPr>
              <a:t>Singular                        Plural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	</a:t>
            </a:r>
            <a:r>
              <a:rPr lang="el-GR" dirty="0" smtClean="0">
                <a:latin typeface="+mj-lt"/>
              </a:rPr>
              <a:t>ἐγώ</a:t>
            </a:r>
            <a:r>
              <a:rPr lang="en-US" dirty="0" smtClean="0">
                <a:latin typeface="+mj-lt"/>
              </a:rPr>
              <a:t>    </a:t>
            </a:r>
            <a:r>
              <a:rPr lang="en-US" b="1" dirty="0" smtClean="0">
                <a:latin typeface="+mj-lt"/>
              </a:rPr>
              <a:t>I </a:t>
            </a:r>
            <a:r>
              <a:rPr lang="en-US" dirty="0" smtClean="0">
                <a:latin typeface="+mj-lt"/>
              </a:rPr>
              <a:t>                  </a:t>
            </a:r>
            <a:r>
              <a:rPr lang="el-GR" dirty="0" smtClean="0">
                <a:latin typeface="+mj-lt"/>
              </a:rPr>
              <a:t>ἡμεῖς</a:t>
            </a:r>
            <a:r>
              <a:rPr lang="en-US" dirty="0" smtClean="0">
                <a:latin typeface="+mj-lt"/>
              </a:rPr>
              <a:t>    </a:t>
            </a:r>
            <a:r>
              <a:rPr lang="en-US" b="1" dirty="0" smtClean="0">
                <a:latin typeface="+mj-lt"/>
              </a:rPr>
              <a:t>we Gen.</a:t>
            </a:r>
            <a:r>
              <a:rPr lang="en-US" dirty="0" smtClean="0">
                <a:latin typeface="+mj-lt"/>
              </a:rPr>
              <a:t>     	</a:t>
            </a:r>
            <a:r>
              <a:rPr lang="el-GR" dirty="0" smtClean="0">
                <a:latin typeface="+mj-lt"/>
              </a:rPr>
              <a:t>μου</a:t>
            </a:r>
            <a:r>
              <a:rPr lang="en-US" dirty="0" smtClean="0">
                <a:latin typeface="+mj-lt"/>
              </a:rPr>
              <a:t>    </a:t>
            </a:r>
            <a:r>
              <a:rPr lang="en-US" b="1" dirty="0" smtClean="0">
                <a:latin typeface="+mj-lt"/>
              </a:rPr>
              <a:t>my/of me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ἡμῶν</a:t>
            </a:r>
            <a:r>
              <a:rPr lang="en-US" dirty="0" smtClean="0">
                <a:latin typeface="+mj-lt"/>
              </a:rPr>
              <a:t>    </a:t>
            </a:r>
            <a:r>
              <a:rPr lang="en-US" b="1" dirty="0" smtClean="0">
                <a:latin typeface="+mj-lt"/>
              </a:rPr>
              <a:t>our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Dat.</a:t>
            </a:r>
            <a:r>
              <a:rPr lang="en-US" dirty="0" smtClean="0">
                <a:latin typeface="+mj-lt"/>
              </a:rPr>
              <a:t>     	</a:t>
            </a:r>
            <a:r>
              <a:rPr lang="el-GR" dirty="0" smtClean="0">
                <a:latin typeface="+mj-lt"/>
              </a:rPr>
              <a:t>μοι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to/for me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ἡμῖν</a:t>
            </a:r>
            <a:r>
              <a:rPr lang="en-US" dirty="0" smtClean="0">
                <a:latin typeface="+mj-lt"/>
              </a:rPr>
              <a:t>      </a:t>
            </a:r>
            <a:r>
              <a:rPr lang="en-US" b="1" dirty="0" smtClean="0">
                <a:latin typeface="+mj-lt"/>
              </a:rPr>
              <a:t>to us</a:t>
            </a:r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Acc.</a:t>
            </a:r>
            <a:r>
              <a:rPr lang="en-US" dirty="0" smtClean="0">
                <a:latin typeface="+mj-lt"/>
              </a:rPr>
              <a:t>    	</a:t>
            </a:r>
            <a:r>
              <a:rPr lang="el-GR" dirty="0" smtClean="0">
                <a:latin typeface="+mj-lt"/>
              </a:rPr>
              <a:t>με</a:t>
            </a:r>
            <a:r>
              <a:rPr lang="en-US" dirty="0" smtClean="0">
                <a:latin typeface="+mj-lt"/>
              </a:rPr>
              <a:t>      </a:t>
            </a:r>
            <a:r>
              <a:rPr lang="en-US" b="1" dirty="0" smtClean="0">
                <a:latin typeface="+mj-lt"/>
              </a:rPr>
              <a:t>me</a:t>
            </a:r>
            <a:r>
              <a:rPr lang="en-US" dirty="0" smtClean="0">
                <a:latin typeface="+mj-lt"/>
              </a:rPr>
              <a:t>                </a:t>
            </a:r>
            <a:r>
              <a:rPr lang="el-GR" dirty="0" smtClean="0">
                <a:latin typeface="+mj-lt"/>
              </a:rPr>
              <a:t>ἡμᾶς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us</a:t>
            </a:r>
            <a:r>
              <a:rPr lang="en-US" dirty="0" smtClean="0">
                <a:latin typeface="+mj-lt"/>
              </a:rPr>
              <a:t> 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Learn the call chant for </a:t>
            </a:r>
            <a:r>
              <a:rPr lang="el-GR" dirty="0" smtClean="0">
                <a:latin typeface="+mj-lt"/>
              </a:rPr>
              <a:t>ἐγώ 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3058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Second Person Personal Pronoun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46275"/>
            <a:ext cx="8561388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            </a:t>
            </a:r>
            <a:r>
              <a:rPr lang="en-US" b="1" dirty="0" smtClean="0"/>
              <a:t>Second Person  =  you</a:t>
            </a:r>
            <a:r>
              <a:rPr lang="en-US" dirty="0" smtClean="0"/>
              <a:t> (</a:t>
            </a:r>
            <a:r>
              <a:rPr lang="el-GR" dirty="0" smtClean="0"/>
              <a:t>σύ</a:t>
            </a:r>
            <a:r>
              <a:rPr lang="en-US" dirty="0" smtClean="0"/>
              <a:t>)  </a:t>
            </a:r>
          </a:p>
          <a:p>
            <a:pPr eaLnBrk="1" hangingPunct="1">
              <a:defRPr/>
            </a:pPr>
            <a:r>
              <a:rPr lang="en-US" dirty="0" smtClean="0"/>
              <a:t>                </a:t>
            </a:r>
            <a:r>
              <a:rPr lang="en-US" b="1" dirty="0" smtClean="0"/>
              <a:t>Singular                   Plural</a:t>
            </a:r>
          </a:p>
          <a:p>
            <a:pPr eaLnBrk="1" hangingPunct="1">
              <a:defRPr/>
            </a:pPr>
            <a:r>
              <a:rPr lang="en-US" b="1" dirty="0" smtClean="0"/>
              <a:t>Nom</a:t>
            </a:r>
            <a:r>
              <a:rPr lang="en-US" dirty="0" smtClean="0"/>
              <a:t>.    </a:t>
            </a:r>
            <a:r>
              <a:rPr lang="el-GR" dirty="0" smtClean="0"/>
              <a:t>σύ</a:t>
            </a:r>
            <a:r>
              <a:rPr lang="en-US" dirty="0" smtClean="0"/>
              <a:t>  	</a:t>
            </a:r>
            <a:r>
              <a:rPr lang="en-US" b="1" dirty="0" smtClean="0"/>
              <a:t>you 		</a:t>
            </a:r>
            <a:r>
              <a:rPr lang="en-US" dirty="0" smtClean="0"/>
              <a:t>      </a:t>
            </a:r>
            <a:r>
              <a:rPr lang="el-GR" dirty="0" smtClean="0"/>
              <a:t>ὑμεῖς</a:t>
            </a:r>
            <a:r>
              <a:rPr lang="en-US" dirty="0" smtClean="0"/>
              <a:t>  	</a:t>
            </a:r>
            <a:r>
              <a:rPr lang="en-US" b="1" dirty="0" smtClean="0"/>
              <a:t>you (pl.)</a:t>
            </a:r>
            <a:br>
              <a:rPr lang="en-US" b="1" dirty="0" smtClean="0"/>
            </a:br>
            <a:r>
              <a:rPr lang="en-US" b="1" dirty="0" smtClean="0"/>
              <a:t>Gen</a:t>
            </a:r>
            <a:r>
              <a:rPr lang="en-US" dirty="0" smtClean="0"/>
              <a:t>.     </a:t>
            </a:r>
            <a:r>
              <a:rPr lang="el-GR" dirty="0" smtClean="0"/>
              <a:t>σου</a:t>
            </a:r>
            <a:r>
              <a:rPr lang="en-US" dirty="0" smtClean="0"/>
              <a:t> 	</a:t>
            </a:r>
            <a:r>
              <a:rPr lang="en-US" b="1" dirty="0" smtClean="0"/>
              <a:t>your/of you</a:t>
            </a:r>
            <a:r>
              <a:rPr lang="en-US" dirty="0" smtClean="0"/>
              <a:t>    </a:t>
            </a:r>
            <a:r>
              <a:rPr lang="el-GR" dirty="0" smtClean="0"/>
              <a:t>ὑμῶν</a:t>
            </a:r>
            <a:r>
              <a:rPr lang="en-US" dirty="0" smtClean="0"/>
              <a:t> 	</a:t>
            </a:r>
            <a:r>
              <a:rPr lang="en-US" b="1" dirty="0" smtClean="0"/>
              <a:t>your</a:t>
            </a:r>
            <a:br>
              <a:rPr lang="en-US" b="1" dirty="0" smtClean="0"/>
            </a:br>
            <a:r>
              <a:rPr lang="en-US" b="1" dirty="0" smtClean="0"/>
              <a:t>Dat</a:t>
            </a:r>
            <a:r>
              <a:rPr lang="en-US" dirty="0" smtClean="0"/>
              <a:t>.      </a:t>
            </a:r>
            <a:r>
              <a:rPr lang="el-GR" dirty="0" smtClean="0"/>
              <a:t>σοι</a:t>
            </a:r>
            <a:r>
              <a:rPr lang="en-US" dirty="0" smtClean="0"/>
              <a:t>   	</a:t>
            </a:r>
            <a:r>
              <a:rPr lang="en-US" b="1" dirty="0" smtClean="0"/>
              <a:t>to/for you </a:t>
            </a:r>
            <a:r>
              <a:rPr lang="en-US" dirty="0" smtClean="0"/>
              <a:t>      </a:t>
            </a:r>
            <a:r>
              <a:rPr lang="el-GR" dirty="0" smtClean="0"/>
              <a:t>ὑμῖν</a:t>
            </a:r>
            <a:r>
              <a:rPr lang="en-US" dirty="0" smtClean="0"/>
              <a:t>  	</a:t>
            </a:r>
            <a:r>
              <a:rPr lang="en-US" b="1" dirty="0" smtClean="0"/>
              <a:t>to/for you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b="1" dirty="0" smtClean="0"/>
              <a:t>Acc</a:t>
            </a:r>
            <a:r>
              <a:rPr lang="en-US" dirty="0" smtClean="0"/>
              <a:t>.      </a:t>
            </a:r>
            <a:r>
              <a:rPr lang="el-GR" dirty="0" smtClean="0"/>
              <a:t>σε</a:t>
            </a:r>
            <a:r>
              <a:rPr lang="en-US" dirty="0" smtClean="0"/>
              <a:t>    	</a:t>
            </a:r>
            <a:r>
              <a:rPr lang="en-US" b="1" dirty="0" smtClean="0"/>
              <a:t>you 		</a:t>
            </a:r>
            <a:r>
              <a:rPr lang="en-US" dirty="0" smtClean="0"/>
              <a:t>      </a:t>
            </a:r>
            <a:r>
              <a:rPr lang="el-GR" dirty="0" smtClean="0"/>
              <a:t>ὑμᾶς</a:t>
            </a:r>
            <a:r>
              <a:rPr lang="en-US" dirty="0" smtClean="0"/>
              <a:t> 	</a:t>
            </a:r>
            <a:r>
              <a:rPr lang="en-US" b="1" dirty="0" smtClean="0"/>
              <a:t>you (pl.)</a:t>
            </a:r>
            <a:r>
              <a:rPr lang="en-US" dirty="0" smtClean="0"/>
              <a:t>  </a:t>
            </a:r>
          </a:p>
          <a:p>
            <a:pPr eaLnBrk="1" hangingPunct="1">
              <a:defRPr/>
            </a:pPr>
            <a:r>
              <a:rPr lang="en-US" dirty="0" smtClean="0"/>
              <a:t>Learn the call chant for </a:t>
            </a:r>
            <a:r>
              <a:rPr lang="el-GR" dirty="0" smtClean="0"/>
              <a:t>ἐγώ </a:t>
            </a:r>
            <a:r>
              <a:rPr lang="en-US" dirty="0" smtClean="0"/>
              <a:t>and </a:t>
            </a:r>
            <a:r>
              <a:rPr lang="el-GR" dirty="0" smtClean="0"/>
              <a:t>σύ</a:t>
            </a:r>
            <a:r>
              <a:rPr lang="en-US" dirty="0" smtClean="0"/>
              <a:t>  (see below)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Examples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Ἐγώ εἰμι τὸ φῶς τοὺ κόσμου</a:t>
            </a:r>
            <a:endParaRPr lang="en-US" dirty="0" smtClean="0"/>
          </a:p>
          <a:p>
            <a:pPr eaLnBrk="1" hangingPunct="1">
              <a:defRPr/>
            </a:pPr>
            <a:r>
              <a:rPr lang="en-US" b="1" dirty="0" smtClean="0"/>
              <a:t>I am the light of the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1</a:t>
            </a:r>
            <a:r>
              <a:rPr lang="en-US" altLang="en-US" b="1" baseline="30000" smtClean="0"/>
              <a:t>st</a:t>
            </a:r>
            <a:r>
              <a:rPr lang="en-US" altLang="en-US" b="1" smtClean="0"/>
              <a:t> and 2</a:t>
            </a:r>
            <a:r>
              <a:rPr lang="en-US" altLang="en-US" b="1" baseline="30000" smtClean="0"/>
              <a:t>nd</a:t>
            </a:r>
            <a:r>
              <a:rPr lang="en-US" altLang="en-US" b="1" smtClean="0"/>
              <a:t> Person Chant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ἐγώ</a:t>
            </a:r>
            <a:r>
              <a:rPr lang="en-US" dirty="0" smtClean="0">
                <a:latin typeface="+mj-lt"/>
              </a:rPr>
              <a:t>              </a:t>
            </a:r>
            <a:r>
              <a:rPr lang="el-GR" dirty="0" smtClean="0">
                <a:latin typeface="+mj-lt"/>
              </a:rPr>
              <a:t>σύ</a:t>
            </a:r>
            <a:r>
              <a:rPr lang="en-US" dirty="0" smtClean="0">
                <a:latin typeface="+mj-lt"/>
              </a:rPr>
              <a:t>                </a:t>
            </a:r>
            <a:r>
              <a:rPr lang="el-GR" dirty="0" smtClean="0">
                <a:latin typeface="+mj-lt"/>
              </a:rPr>
              <a:t>ἡμεῖς</a:t>
            </a:r>
            <a:r>
              <a:rPr lang="en-US" dirty="0" smtClean="0">
                <a:latin typeface="+mj-lt"/>
              </a:rPr>
              <a:t>  [</a:t>
            </a:r>
            <a:r>
              <a:rPr lang="el-GR" dirty="0" smtClean="0">
                <a:latin typeface="+mj-lt"/>
              </a:rPr>
              <a:t>ὑμεῖς</a:t>
            </a:r>
            <a:r>
              <a:rPr lang="en-US" dirty="0" smtClean="0">
                <a:latin typeface="+mj-lt"/>
              </a:rPr>
              <a:t>]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μου </a:t>
            </a: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σου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</a:t>
            </a:r>
            <a:r>
              <a:rPr lang="el-GR" dirty="0" smtClean="0">
                <a:latin typeface="+mj-lt"/>
              </a:rPr>
              <a:t>ἡμῶν</a:t>
            </a:r>
            <a:r>
              <a:rPr lang="en-US" dirty="0" smtClean="0">
                <a:latin typeface="+mj-lt"/>
              </a:rPr>
              <a:t>   [</a:t>
            </a:r>
            <a:r>
              <a:rPr lang="el-GR" dirty="0" smtClean="0">
                <a:latin typeface="+mj-lt"/>
              </a:rPr>
              <a:t>ὑμῶν</a:t>
            </a:r>
            <a:r>
              <a:rPr lang="en-US" dirty="0" smtClean="0">
                <a:latin typeface="+mj-lt"/>
              </a:rPr>
              <a:t>]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μοι</a:t>
            </a: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σοι</a:t>
            </a: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ἡμῖν</a:t>
            </a:r>
            <a:r>
              <a:rPr lang="en-US" dirty="0" smtClean="0">
                <a:latin typeface="+mj-lt"/>
              </a:rPr>
              <a:t>    [</a:t>
            </a:r>
            <a:r>
              <a:rPr lang="el-GR" dirty="0" smtClean="0">
                <a:latin typeface="+mj-lt"/>
              </a:rPr>
              <a:t>ὑμῖν</a:t>
            </a:r>
            <a:r>
              <a:rPr lang="en-US" dirty="0" smtClean="0">
                <a:latin typeface="+mj-lt"/>
              </a:rPr>
              <a:t>]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με</a:t>
            </a:r>
            <a:r>
              <a:rPr lang="en-US" dirty="0" smtClean="0">
                <a:latin typeface="+mj-lt"/>
              </a:rPr>
              <a:t>                 </a:t>
            </a:r>
            <a:r>
              <a:rPr lang="el-GR" dirty="0" smtClean="0">
                <a:latin typeface="+mj-lt"/>
              </a:rPr>
              <a:t>σε</a:t>
            </a:r>
            <a:r>
              <a:rPr lang="en-US" dirty="0" smtClean="0">
                <a:latin typeface="+mj-lt"/>
              </a:rPr>
              <a:t>                </a:t>
            </a:r>
            <a:r>
              <a:rPr lang="el-GR" dirty="0" smtClean="0">
                <a:latin typeface="+mj-lt"/>
              </a:rPr>
              <a:t>ἡμᾶς </a:t>
            </a:r>
            <a:r>
              <a:rPr lang="en-US" dirty="0" smtClean="0">
                <a:latin typeface="+mj-lt"/>
              </a:rPr>
              <a:t>  [</a:t>
            </a:r>
            <a:r>
              <a:rPr lang="el-GR" dirty="0" smtClean="0">
                <a:latin typeface="+mj-lt"/>
              </a:rPr>
              <a:t>ὑμᾶς</a:t>
            </a:r>
            <a:r>
              <a:rPr lang="en-US" dirty="0" smtClean="0">
                <a:latin typeface="+mj-lt"/>
              </a:rPr>
              <a:t>]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To get the 2</a:t>
            </a:r>
            <a:r>
              <a:rPr lang="en-US" baseline="30000" dirty="0" smtClean="0">
                <a:latin typeface="+mj-lt"/>
              </a:rPr>
              <a:t>nd</a:t>
            </a:r>
            <a:r>
              <a:rPr lang="en-US" dirty="0" smtClean="0">
                <a:latin typeface="+mj-lt"/>
              </a:rPr>
              <a:t> person ] plural just shift the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(</a:t>
            </a:r>
            <a:r>
              <a:rPr lang="el-GR" dirty="0" smtClean="0">
                <a:latin typeface="+mj-lt"/>
              </a:rPr>
              <a:t>ἡμεῖς</a:t>
            </a:r>
            <a:r>
              <a:rPr lang="en-US" dirty="0" smtClean="0">
                <a:latin typeface="+mj-lt"/>
              </a:rPr>
              <a:t>) to a </a:t>
            </a:r>
            <a:r>
              <a:rPr lang="el-GR" dirty="0" smtClean="0">
                <a:latin typeface="+mj-lt"/>
              </a:rPr>
              <a:t>ὑ</a:t>
            </a:r>
            <a:r>
              <a:rPr lang="en-US" dirty="0" smtClean="0">
                <a:latin typeface="+mj-lt"/>
              </a:rPr>
              <a:t> (</a:t>
            </a:r>
            <a:r>
              <a:rPr lang="el-GR" dirty="0" smtClean="0">
                <a:latin typeface="+mj-lt"/>
              </a:rPr>
              <a:t>ὑμεῖς</a:t>
            </a:r>
            <a:r>
              <a:rPr lang="en-US" dirty="0" smtClean="0">
                <a:latin typeface="+mj-lt"/>
              </a:rPr>
              <a:t>)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Declension Format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Person  +  Case  + Number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μου</a:t>
            </a:r>
            <a:r>
              <a:rPr lang="en-US" dirty="0" smtClean="0">
                <a:latin typeface="+mj-lt"/>
              </a:rPr>
              <a:t>   </a:t>
            </a:r>
            <a:r>
              <a:rPr lang="en-US" b="1" dirty="0" smtClean="0">
                <a:latin typeface="+mj-lt"/>
              </a:rPr>
              <a:t>=    1st Gen Sg from </a:t>
            </a:r>
            <a:r>
              <a:rPr lang="el-GR" b="1" dirty="0" smtClean="0">
                <a:latin typeface="+mj-lt"/>
              </a:rPr>
              <a:t>ἐγώ</a:t>
            </a:r>
            <a:r>
              <a:rPr lang="en-US" b="1" dirty="0" smtClean="0">
                <a:latin typeface="+mj-lt"/>
              </a:rPr>
              <a:t> “my”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σε</a:t>
            </a:r>
            <a:r>
              <a:rPr lang="en-US" dirty="0" smtClean="0">
                <a:latin typeface="+mj-lt"/>
              </a:rPr>
              <a:t>     </a:t>
            </a:r>
            <a:r>
              <a:rPr lang="en-US" b="1" dirty="0" smtClean="0">
                <a:latin typeface="+mj-lt"/>
              </a:rPr>
              <a:t>=     2nd </a:t>
            </a:r>
            <a:r>
              <a:rPr lang="en-US" b="1" dirty="0" err="1" smtClean="0">
                <a:latin typeface="+mj-lt"/>
              </a:rPr>
              <a:t>Acc</a:t>
            </a:r>
            <a:r>
              <a:rPr lang="en-US" b="1" dirty="0" smtClean="0">
                <a:latin typeface="+mj-lt"/>
              </a:rPr>
              <a:t> Sg from </a:t>
            </a:r>
            <a:r>
              <a:rPr lang="el-GR" b="1" dirty="0" smtClean="0">
                <a:latin typeface="+mj-lt"/>
              </a:rPr>
              <a:t>σύ</a:t>
            </a:r>
            <a:r>
              <a:rPr lang="en-US" b="1" dirty="0" smtClean="0">
                <a:latin typeface="+mj-lt"/>
              </a:rPr>
              <a:t> “you”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  Third Person Personal Pronoun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46275"/>
            <a:ext cx="8382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Follows the 2-1-2 pattern:  </a:t>
            </a:r>
            <a:r>
              <a:rPr lang="el-GR" dirty="0" smtClean="0">
                <a:latin typeface="+mj-lt"/>
              </a:rPr>
              <a:t>αὐτός</a:t>
            </a:r>
            <a:r>
              <a:rPr lang="en-US" b="1" dirty="0" smtClean="0">
                <a:latin typeface="+mj-lt"/>
              </a:rPr>
              <a:t> (he)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                </a:t>
            </a:r>
            <a:r>
              <a:rPr lang="en-US" b="1" dirty="0" smtClean="0">
                <a:latin typeface="+mj-lt"/>
              </a:rPr>
              <a:t>Masculine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	</a:t>
            </a:r>
            <a:r>
              <a:rPr lang="el-GR" dirty="0" smtClean="0">
                <a:latin typeface="+mj-lt"/>
              </a:rPr>
              <a:t>αὐτός</a:t>
            </a:r>
            <a:r>
              <a:rPr lang="en-US" dirty="0" smtClean="0">
                <a:latin typeface="+mj-lt"/>
              </a:rPr>
              <a:t>   </a:t>
            </a:r>
            <a:r>
              <a:rPr lang="en-US" b="1" dirty="0" smtClean="0">
                <a:latin typeface="+mj-lt"/>
              </a:rPr>
              <a:t>he</a:t>
            </a: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αὐτοί</a:t>
            </a:r>
            <a:r>
              <a:rPr lang="en-US" dirty="0" smtClean="0">
                <a:latin typeface="+mj-lt"/>
              </a:rPr>
              <a:t>     </a:t>
            </a:r>
            <a:r>
              <a:rPr lang="en-US" b="1" dirty="0" smtClean="0">
                <a:latin typeface="+mj-lt"/>
              </a:rPr>
              <a:t>they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/>
            </a:r>
            <a:br>
              <a:rPr lang="el-GR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	</a:t>
            </a:r>
            <a:r>
              <a:rPr lang="el-GR" dirty="0" smtClean="0">
                <a:latin typeface="+mj-lt"/>
              </a:rPr>
              <a:t>αὐτοῦ</a:t>
            </a:r>
            <a:r>
              <a:rPr lang="en-US" dirty="0" smtClean="0">
                <a:latin typeface="+mj-lt"/>
              </a:rPr>
              <a:t>   </a:t>
            </a:r>
            <a:r>
              <a:rPr lang="en-US" b="1" dirty="0" smtClean="0">
                <a:latin typeface="+mj-lt"/>
              </a:rPr>
              <a:t>his</a:t>
            </a:r>
            <a:r>
              <a:rPr lang="en-US" dirty="0" smtClean="0">
                <a:latin typeface="+mj-lt"/>
              </a:rPr>
              <a:t>              </a:t>
            </a:r>
            <a:r>
              <a:rPr lang="el-GR" dirty="0" smtClean="0">
                <a:latin typeface="+mj-lt"/>
              </a:rPr>
              <a:t>αὐτῶν</a:t>
            </a:r>
            <a:r>
              <a:rPr lang="en-US" dirty="0" smtClean="0">
                <a:latin typeface="+mj-lt"/>
              </a:rPr>
              <a:t>   </a:t>
            </a:r>
            <a:r>
              <a:rPr lang="en-US" b="1" dirty="0" smtClean="0">
                <a:latin typeface="+mj-lt"/>
              </a:rPr>
              <a:t>their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/>
            </a:r>
            <a:br>
              <a:rPr lang="el-GR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Dat</a:t>
            </a:r>
            <a:r>
              <a:rPr lang="en-US" dirty="0" smtClean="0">
                <a:latin typeface="+mj-lt"/>
              </a:rPr>
              <a:t>.    	</a:t>
            </a:r>
            <a:r>
              <a:rPr lang="el-GR" dirty="0" smtClean="0">
                <a:latin typeface="+mj-lt"/>
              </a:rPr>
              <a:t>αὐτῷ </a:t>
            </a:r>
            <a:r>
              <a:rPr lang="en-US" dirty="0" smtClean="0">
                <a:latin typeface="+mj-lt"/>
              </a:rPr>
              <a:t>   </a:t>
            </a:r>
            <a:r>
              <a:rPr lang="en-US" b="1" dirty="0" smtClean="0">
                <a:latin typeface="+mj-lt"/>
              </a:rPr>
              <a:t>to/for him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αὐτοῖς</a:t>
            </a:r>
            <a:r>
              <a:rPr lang="en-US" dirty="0" smtClean="0">
                <a:latin typeface="+mj-lt"/>
              </a:rPr>
              <a:t>   </a:t>
            </a:r>
            <a:r>
              <a:rPr lang="en-US" b="1" dirty="0" smtClean="0">
                <a:latin typeface="+mj-lt"/>
              </a:rPr>
              <a:t>to them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Acc</a:t>
            </a:r>
            <a:r>
              <a:rPr lang="en-US" dirty="0" smtClean="0">
                <a:latin typeface="+mj-lt"/>
              </a:rPr>
              <a:t>.      	</a:t>
            </a:r>
            <a:r>
              <a:rPr lang="el-GR" dirty="0" smtClean="0">
                <a:latin typeface="+mj-lt"/>
              </a:rPr>
              <a:t>αὐτόν  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him</a:t>
            </a: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αὐτούς</a:t>
            </a:r>
            <a:r>
              <a:rPr lang="en-US" dirty="0" smtClean="0">
                <a:latin typeface="+mj-lt"/>
              </a:rPr>
              <a:t>   </a:t>
            </a:r>
            <a:r>
              <a:rPr lang="en-US" b="1" dirty="0" smtClean="0">
                <a:latin typeface="+mj-lt"/>
              </a:rPr>
              <a:t>them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Greek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09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800" b="1" smtClean="0"/>
              <a:t>Warm-ups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Third Person Personal Pronoun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46275"/>
            <a:ext cx="8382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Follows the 2-1-2 pattern:  </a:t>
            </a:r>
            <a:r>
              <a:rPr lang="el-GR" dirty="0" smtClean="0"/>
              <a:t>αὐτή</a:t>
            </a:r>
            <a:r>
              <a:rPr lang="en-US" b="1" dirty="0" smtClean="0"/>
              <a:t> (she)</a:t>
            </a:r>
          </a:p>
          <a:p>
            <a:pPr eaLnBrk="1" hangingPunct="1">
              <a:defRPr/>
            </a:pPr>
            <a:r>
              <a:rPr lang="en-US" dirty="0" smtClean="0"/>
              <a:t>                           </a:t>
            </a:r>
            <a:r>
              <a:rPr lang="en-US" b="1" dirty="0" smtClean="0"/>
              <a:t>Feminine</a:t>
            </a:r>
          </a:p>
          <a:p>
            <a:pPr eaLnBrk="1" hangingPunct="1">
              <a:defRPr/>
            </a:pPr>
            <a:r>
              <a:rPr lang="en-US" b="1" dirty="0" smtClean="0"/>
              <a:t>Nom</a:t>
            </a:r>
            <a:r>
              <a:rPr lang="en-US" dirty="0" smtClean="0"/>
              <a:t>.     </a:t>
            </a:r>
            <a:r>
              <a:rPr lang="el-GR" dirty="0" smtClean="0"/>
              <a:t>αὐτή </a:t>
            </a:r>
            <a:r>
              <a:rPr lang="en-US" dirty="0" smtClean="0"/>
              <a:t>     </a:t>
            </a:r>
            <a:r>
              <a:rPr lang="en-US" b="1" dirty="0" smtClean="0"/>
              <a:t>she</a:t>
            </a:r>
            <a:r>
              <a:rPr lang="en-US" dirty="0" smtClean="0"/>
              <a:t>             </a:t>
            </a:r>
            <a:r>
              <a:rPr lang="el-GR" dirty="0" smtClean="0"/>
              <a:t>αὐταί</a:t>
            </a:r>
            <a:r>
              <a:rPr lang="en-US" dirty="0" smtClean="0"/>
              <a:t>    </a:t>
            </a:r>
            <a:r>
              <a:rPr lang="en-US" b="1" dirty="0" smtClean="0"/>
              <a:t>they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/>
              <a:t>Gen</a:t>
            </a:r>
            <a:r>
              <a:rPr lang="en-US" dirty="0" smtClean="0"/>
              <a:t>.      </a:t>
            </a:r>
            <a:r>
              <a:rPr lang="el-GR" dirty="0" smtClean="0"/>
              <a:t>αὐτῆς 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  </a:t>
            </a:r>
            <a:r>
              <a:rPr lang="en-US" b="1" dirty="0" smtClean="0"/>
              <a:t>hers</a:t>
            </a:r>
            <a:r>
              <a:rPr lang="en-US" dirty="0" smtClean="0"/>
              <a:t>           </a:t>
            </a:r>
            <a:r>
              <a:rPr lang="el-GR" dirty="0" smtClean="0"/>
              <a:t>αὐτῶν</a:t>
            </a:r>
            <a:r>
              <a:rPr lang="en-US" dirty="0" smtClean="0"/>
              <a:t>  </a:t>
            </a:r>
            <a:r>
              <a:rPr lang="en-US" b="1" dirty="0" smtClean="0"/>
              <a:t>their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/>
              <a:t>Dat</a:t>
            </a:r>
            <a:r>
              <a:rPr lang="en-US" dirty="0" smtClean="0"/>
              <a:t>.       </a:t>
            </a:r>
            <a:r>
              <a:rPr lang="el-GR" dirty="0" smtClean="0"/>
              <a:t>αὐτῇ </a:t>
            </a:r>
            <a:r>
              <a:rPr lang="en-US" dirty="0" smtClean="0"/>
              <a:t>   </a:t>
            </a:r>
            <a:r>
              <a:rPr lang="el-GR" dirty="0" smtClean="0"/>
              <a:t>  </a:t>
            </a:r>
            <a:r>
              <a:rPr lang="en-US" b="1" dirty="0" smtClean="0"/>
              <a:t>to/for her</a:t>
            </a:r>
            <a:r>
              <a:rPr lang="en-US" dirty="0" smtClean="0"/>
              <a:t>   </a:t>
            </a:r>
            <a:r>
              <a:rPr lang="el-GR" dirty="0" smtClean="0"/>
              <a:t>αὐταῖς</a:t>
            </a:r>
            <a:r>
              <a:rPr lang="en-US" dirty="0" smtClean="0"/>
              <a:t>  </a:t>
            </a:r>
            <a:r>
              <a:rPr lang="en-US" b="1" dirty="0" smtClean="0"/>
              <a:t>to them Acc</a:t>
            </a:r>
            <a:r>
              <a:rPr lang="en-US" dirty="0" smtClean="0"/>
              <a:t>.       </a:t>
            </a:r>
            <a:r>
              <a:rPr lang="el-GR" dirty="0" smtClean="0"/>
              <a:t>αὐτήν 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n-US" b="1" dirty="0" smtClean="0"/>
              <a:t>her</a:t>
            </a:r>
            <a:r>
              <a:rPr lang="en-US" dirty="0" smtClean="0"/>
              <a:t>              </a:t>
            </a:r>
            <a:r>
              <a:rPr lang="el-GR" dirty="0" smtClean="0"/>
              <a:t>αὐτάς </a:t>
            </a:r>
            <a:r>
              <a:rPr lang="en-US" dirty="0" smtClean="0"/>
              <a:t>  </a:t>
            </a:r>
            <a:r>
              <a:rPr lang="en-US" b="1" dirty="0" smtClean="0"/>
              <a:t>them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Greek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Third Person Personal Pronoun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6275"/>
            <a:ext cx="8256588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Follows the 2-1-2 pattern:  </a:t>
            </a:r>
            <a:r>
              <a:rPr lang="el-GR" dirty="0" smtClean="0">
                <a:latin typeface="+mj-lt"/>
              </a:rPr>
              <a:t>αὐτό</a:t>
            </a:r>
            <a:r>
              <a:rPr lang="el-GR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 (it)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                </a:t>
            </a:r>
            <a:r>
              <a:rPr lang="en-US" b="1" dirty="0" smtClean="0">
                <a:latin typeface="+mj-lt"/>
              </a:rPr>
              <a:t>Neuter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</a:t>
            </a:r>
            <a:r>
              <a:rPr lang="el-GR" dirty="0" smtClean="0">
                <a:latin typeface="+mj-lt"/>
              </a:rPr>
              <a:t>αὐτό </a:t>
            </a:r>
            <a:r>
              <a:rPr lang="en-US" dirty="0" smtClean="0">
                <a:latin typeface="+mj-lt"/>
              </a:rPr>
              <a:t>     </a:t>
            </a:r>
            <a:r>
              <a:rPr lang="en-US" b="1" dirty="0" smtClean="0">
                <a:latin typeface="+mj-lt"/>
              </a:rPr>
              <a:t>it</a:t>
            </a:r>
            <a:r>
              <a:rPr lang="en-US" dirty="0" smtClean="0">
                <a:latin typeface="+mj-lt"/>
              </a:rPr>
              <a:t>                 </a:t>
            </a:r>
            <a:r>
              <a:rPr lang="el-GR" dirty="0" smtClean="0">
                <a:latin typeface="+mj-lt"/>
              </a:rPr>
              <a:t>αὐτά</a:t>
            </a:r>
            <a:r>
              <a:rPr lang="en-US" dirty="0" smtClean="0">
                <a:latin typeface="+mj-lt"/>
              </a:rPr>
              <a:t>     </a:t>
            </a:r>
            <a:r>
              <a:rPr lang="en-US" b="1" dirty="0" smtClean="0">
                <a:latin typeface="+mj-lt"/>
              </a:rPr>
              <a:t>they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</a:t>
            </a:r>
            <a:r>
              <a:rPr lang="el-GR" dirty="0" smtClean="0">
                <a:latin typeface="+mj-lt"/>
              </a:rPr>
              <a:t>αὐτοῦ </a:t>
            </a:r>
            <a:r>
              <a:rPr lang="en-US" dirty="0" smtClean="0">
                <a:latin typeface="+mj-lt"/>
              </a:rPr>
              <a:t>   </a:t>
            </a:r>
            <a:r>
              <a:rPr lang="en-US" b="1" dirty="0" smtClean="0">
                <a:latin typeface="+mj-lt"/>
              </a:rPr>
              <a:t>its</a:t>
            </a: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αὐτῶν</a:t>
            </a:r>
            <a:r>
              <a:rPr lang="en-US" dirty="0" smtClean="0">
                <a:latin typeface="+mj-lt"/>
              </a:rPr>
              <a:t>   </a:t>
            </a:r>
            <a:r>
              <a:rPr lang="en-US" b="1" dirty="0" smtClean="0">
                <a:latin typeface="+mj-lt"/>
              </a:rPr>
              <a:t>their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/>
            </a:r>
            <a:br>
              <a:rPr lang="el-GR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Dat</a:t>
            </a:r>
            <a:r>
              <a:rPr lang="en-US" dirty="0" smtClean="0">
                <a:latin typeface="+mj-lt"/>
              </a:rPr>
              <a:t>.      </a:t>
            </a:r>
            <a:r>
              <a:rPr lang="el-GR" dirty="0">
                <a:latin typeface="+mj-lt"/>
              </a:rPr>
              <a:t>α</a:t>
            </a:r>
            <a:r>
              <a:rPr lang="el-GR" dirty="0" smtClean="0">
                <a:latin typeface="+mj-lt"/>
              </a:rPr>
              <a:t>ὐτῷ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to/for it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αὐτοῖς</a:t>
            </a:r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to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them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Acc</a:t>
            </a:r>
            <a:r>
              <a:rPr lang="en-US" dirty="0" smtClean="0">
                <a:latin typeface="+mj-lt"/>
              </a:rPr>
              <a:t>.      </a:t>
            </a:r>
            <a:r>
              <a:rPr lang="el-GR" dirty="0" smtClean="0">
                <a:latin typeface="+mj-lt"/>
              </a:rPr>
              <a:t>αὐτό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it</a:t>
            </a:r>
            <a:r>
              <a:rPr lang="en-US" dirty="0" smtClean="0">
                <a:latin typeface="+mj-lt"/>
              </a:rPr>
              <a:t>                </a:t>
            </a:r>
            <a:r>
              <a:rPr lang="el-GR" dirty="0" smtClean="0">
                <a:latin typeface="+mj-lt"/>
              </a:rPr>
              <a:t>αὐτά</a:t>
            </a:r>
            <a:r>
              <a:rPr lang="en-US" dirty="0" smtClean="0">
                <a:latin typeface="+mj-lt"/>
              </a:rPr>
              <a:t>     </a:t>
            </a:r>
            <a:r>
              <a:rPr lang="en-US" b="1" dirty="0" smtClean="0">
                <a:latin typeface="+mj-lt"/>
              </a:rPr>
              <a:t>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Three uses of </a:t>
            </a:r>
            <a:r>
              <a:rPr lang="el-GR" altLang="en-US" dirty="0" smtClean="0"/>
              <a:t>αὐτός</a:t>
            </a:r>
            <a:r>
              <a:rPr lang="en-US" altLang="en-US" dirty="0" smtClean="0">
                <a:latin typeface="Greekth" pitchFamily="18" charset="0"/>
              </a:rPr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683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1)  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As a pronoun</a:t>
            </a:r>
          </a:p>
          <a:p>
            <a:pPr lvl="1" eaLnBrk="1" hangingPunct="1">
              <a:defRPr/>
            </a:pPr>
            <a:r>
              <a:rPr lang="el-GR" dirty="0" smtClean="0">
                <a:latin typeface="+mj-lt"/>
              </a:rPr>
              <a:t>λέγει  αὐτῷ ὁ Ἰησοῦς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Jesus said to him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2)  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Reflexive Intensifier</a:t>
            </a:r>
            <a:r>
              <a:rPr lang="en-US" dirty="0" smtClean="0">
                <a:latin typeface="+mj-lt"/>
              </a:rPr>
              <a:t> -- </a:t>
            </a:r>
            <a:r>
              <a:rPr lang="en-US" b="1" dirty="0" smtClean="0">
                <a:latin typeface="+mj-lt"/>
              </a:rPr>
              <a:t>she herself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Usually nominative – predicate use 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(no Art.) </a:t>
            </a:r>
          </a:p>
          <a:p>
            <a:pPr lvl="1" eaLnBrk="1" hangingPunct="1">
              <a:defRPr/>
            </a:pPr>
            <a:r>
              <a:rPr lang="el-GR" dirty="0" smtClean="0">
                <a:latin typeface="+mj-lt"/>
              </a:rPr>
              <a:t>Ἰησοῦς αὐτὸς οὺκ ἐβάπτιζεν</a:t>
            </a:r>
            <a:r>
              <a:rPr lang="en-US" dirty="0" smtClean="0">
                <a:latin typeface="+mj-lt"/>
              </a:rPr>
              <a:t>.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Jesus</a:t>
            </a:r>
            <a:r>
              <a:rPr lang="en-US" b="1" u="sng" dirty="0" smtClean="0">
                <a:latin typeface="+mj-lt"/>
              </a:rPr>
              <a:t> himself</a:t>
            </a:r>
            <a:r>
              <a:rPr lang="en-US" b="1" dirty="0" smtClean="0">
                <a:latin typeface="+mj-lt"/>
              </a:rPr>
              <a:t> did not baptize.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Three uses of</a:t>
            </a:r>
            <a:r>
              <a:rPr lang="en-US" altLang="en-US" dirty="0" smtClean="0"/>
              <a:t> </a:t>
            </a:r>
            <a:r>
              <a:rPr lang="el-GR" altLang="en-US" dirty="0" smtClean="0"/>
              <a:t>αὐτός</a:t>
            </a:r>
            <a:r>
              <a:rPr lang="en-US" altLang="en-US" dirty="0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3.  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Adjective meaning "same"</a:t>
            </a:r>
            <a:r>
              <a:rPr lang="en-US" b="1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       In the attributive position, adjectival   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       relation to the noun (+ art.)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ἡ αὐτὴ σάρξ </a:t>
            </a:r>
            <a:r>
              <a:rPr lang="en-US" dirty="0" smtClean="0">
                <a:latin typeface="+mj-lt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The same flesh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Totally Personal Chant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ἐγώ</a:t>
            </a:r>
            <a:r>
              <a:rPr lang="en-US" dirty="0" smtClean="0">
                <a:latin typeface="+mj-lt"/>
              </a:rPr>
              <a:t>              </a:t>
            </a:r>
            <a:r>
              <a:rPr lang="el-GR" dirty="0" smtClean="0">
                <a:latin typeface="+mj-lt"/>
              </a:rPr>
              <a:t>σύ</a:t>
            </a:r>
            <a:r>
              <a:rPr lang="en-US" dirty="0" smtClean="0">
                <a:latin typeface="+mj-lt"/>
              </a:rPr>
              <a:t>                </a:t>
            </a:r>
            <a:r>
              <a:rPr lang="el-GR" dirty="0" smtClean="0">
                <a:latin typeface="+mj-lt"/>
              </a:rPr>
              <a:t>ἡμεῖς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[</a:t>
            </a:r>
            <a:r>
              <a:rPr lang="el-GR" dirty="0" smtClean="0">
                <a:latin typeface="+mj-lt"/>
              </a:rPr>
              <a:t>ὑμεῖς</a:t>
            </a:r>
            <a:r>
              <a:rPr lang="en-US" dirty="0" smtClean="0">
                <a:latin typeface="+mj-lt"/>
              </a:rPr>
              <a:t>]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μου</a:t>
            </a:r>
            <a:r>
              <a:rPr lang="en-US" dirty="0" smtClean="0">
                <a:latin typeface="+mj-lt"/>
              </a:rPr>
              <a:t>              </a:t>
            </a:r>
            <a:r>
              <a:rPr lang="el-GR" dirty="0" smtClean="0">
                <a:latin typeface="+mj-lt"/>
              </a:rPr>
              <a:t>σου</a:t>
            </a:r>
            <a:r>
              <a:rPr lang="en-US" dirty="0" smtClean="0">
                <a:latin typeface="+mj-lt"/>
              </a:rPr>
              <a:t>              </a:t>
            </a:r>
            <a:r>
              <a:rPr lang="el-GR" dirty="0" smtClean="0">
                <a:latin typeface="+mj-lt"/>
              </a:rPr>
              <a:t>ἡμῶν</a:t>
            </a:r>
            <a:r>
              <a:rPr lang="en-US" dirty="0" smtClean="0">
                <a:latin typeface="+mj-lt"/>
              </a:rPr>
              <a:t>   [</a:t>
            </a:r>
            <a:r>
              <a:rPr lang="el-GR" dirty="0" smtClean="0">
                <a:latin typeface="+mj-lt"/>
              </a:rPr>
              <a:t>ὑμῶν</a:t>
            </a:r>
            <a:r>
              <a:rPr lang="en-US" dirty="0" smtClean="0">
                <a:latin typeface="+mj-lt"/>
              </a:rPr>
              <a:t>]</a:t>
            </a:r>
            <a:endParaRPr lang="en-US" dirty="0">
              <a:latin typeface="+mj-lt"/>
            </a:endParaRP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μοι</a:t>
            </a: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σοι</a:t>
            </a: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ἡμῖν</a:t>
            </a:r>
            <a:r>
              <a:rPr lang="en-US" dirty="0" smtClean="0">
                <a:latin typeface="+mj-lt"/>
              </a:rPr>
              <a:t>    [</a:t>
            </a:r>
            <a:r>
              <a:rPr lang="el-GR" dirty="0" smtClean="0">
                <a:latin typeface="+mj-lt"/>
              </a:rPr>
              <a:t>ὑμῖν</a:t>
            </a:r>
            <a:r>
              <a:rPr lang="en-US" dirty="0" smtClean="0">
                <a:latin typeface="+mj-lt"/>
              </a:rPr>
              <a:t>]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με</a:t>
            </a:r>
            <a:r>
              <a:rPr lang="en-US" dirty="0" smtClean="0">
                <a:latin typeface="+mj-lt"/>
              </a:rPr>
              <a:t>                 </a:t>
            </a:r>
            <a:r>
              <a:rPr lang="el-GR" dirty="0" smtClean="0">
                <a:latin typeface="+mj-lt"/>
              </a:rPr>
              <a:t>σε</a:t>
            </a:r>
            <a:r>
              <a:rPr lang="en-US" dirty="0" smtClean="0">
                <a:latin typeface="+mj-lt"/>
              </a:rPr>
              <a:t>                </a:t>
            </a:r>
            <a:r>
              <a:rPr lang="el-GR" dirty="0" smtClean="0">
                <a:latin typeface="+mj-lt"/>
              </a:rPr>
              <a:t>ἡμᾶς</a:t>
            </a:r>
            <a:r>
              <a:rPr lang="en-US" dirty="0" smtClean="0">
                <a:latin typeface="+mj-lt"/>
              </a:rPr>
              <a:t>   [</a:t>
            </a:r>
            <a:r>
              <a:rPr lang="el-GR" dirty="0" smtClean="0">
                <a:latin typeface="+mj-lt"/>
              </a:rPr>
              <a:t>ὑμᾶς</a:t>
            </a:r>
            <a:r>
              <a:rPr lang="en-US" dirty="0" smtClean="0">
                <a:latin typeface="+mj-lt"/>
              </a:rPr>
              <a:t>] </a:t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αὐτός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αὐτή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αὐτό 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Pronoun Enclitics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+mj-lt"/>
              </a:rPr>
              <a:t>Many personal pronouns are enclitics.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μου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μοι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με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σου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σοι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σε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+mj-lt"/>
              </a:rPr>
              <a:t>Sometimes these are accented for emphasis or when they are the first word in the sentence.  An e may also be added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as well to the 1</a:t>
            </a:r>
            <a:r>
              <a:rPr lang="en-US" b="1" baseline="30000" dirty="0" smtClean="0">
                <a:latin typeface="+mj-lt"/>
              </a:rPr>
              <a:t>st</a:t>
            </a:r>
            <a:r>
              <a:rPr lang="en-US" b="1" dirty="0" smtClean="0">
                <a:latin typeface="+mj-lt"/>
              </a:rPr>
              <a:t> person singular forms:  </a:t>
            </a:r>
            <a:r>
              <a:rPr lang="el-GR" dirty="0" smtClean="0">
                <a:latin typeface="+mj-lt"/>
              </a:rPr>
              <a:t>ἐμοῦ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ἐμοί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ἐμέ</a:t>
            </a:r>
            <a:r>
              <a:rPr lang="en-US" b="1" dirty="0" smtClean="0">
                <a:latin typeface="+mj-lt"/>
              </a:rPr>
              <a:t>.</a:t>
            </a:r>
            <a:br>
              <a:rPr lang="en-US" b="1" dirty="0" smtClean="0">
                <a:latin typeface="+mj-lt"/>
              </a:rPr>
            </a:br>
            <a:endParaRPr lang="en-US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8 Vocabulary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6145212" cy="491172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αὐτός</a:t>
            </a:r>
            <a:r>
              <a:rPr lang="en-US" dirty="0" smtClean="0"/>
              <a:t>,  -</a:t>
            </a:r>
            <a:r>
              <a:rPr lang="el-GR" dirty="0" smtClean="0"/>
              <a:t>ή</a:t>
            </a:r>
            <a:r>
              <a:rPr lang="en-US" dirty="0" smtClean="0"/>
              <a:t>,  -</a:t>
            </a:r>
            <a:r>
              <a:rPr lang="el-GR" dirty="0" smtClean="0"/>
              <a:t>ό</a:t>
            </a:r>
            <a:r>
              <a:rPr lang="en-US" dirty="0" smtClean="0"/>
              <a:t>      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he/she/it</a:t>
            </a:r>
          </a:p>
        </p:txBody>
      </p:sp>
      <p:pic>
        <p:nvPicPr>
          <p:cNvPr id="31748" name="Picture 4" descr="VocabCh08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2743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8 Vocabulary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γῆ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ῆς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 </a:t>
            </a:r>
            <a:r>
              <a:rPr lang="en-US" dirty="0" smtClean="0">
                <a:latin typeface="+mj-lt"/>
              </a:rPr>
              <a:t>           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land, earth,</a:t>
            </a:r>
            <a:br>
              <a:rPr lang="en-US" b="1" dirty="0" smtClean="0"/>
            </a:br>
            <a:r>
              <a:rPr lang="en-US" b="1" dirty="0" smtClean="0"/>
              <a:t>                                          region</a:t>
            </a:r>
          </a:p>
        </p:txBody>
      </p:sp>
      <p:pic>
        <p:nvPicPr>
          <p:cNvPr id="68612" name="Picture 4" descr="VocabCh08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738438"/>
            <a:ext cx="4486275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8 Vocabulary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ἐγώ</a:t>
            </a:r>
            <a:r>
              <a:rPr lang="en-US" dirty="0" smtClean="0"/>
              <a:t>,  </a:t>
            </a:r>
            <a:r>
              <a:rPr lang="el-GR" dirty="0" smtClean="0"/>
              <a:t>ἡμεῖς</a:t>
            </a:r>
            <a:r>
              <a:rPr lang="en-US" dirty="0" smtClean="0"/>
              <a:t>          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I, we</a:t>
            </a:r>
          </a:p>
        </p:txBody>
      </p:sp>
      <p:pic>
        <p:nvPicPr>
          <p:cNvPr id="69636" name="Picture 4" descr="VocabCh08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3581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8 Vocabulary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ἡμέρα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   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    day</a:t>
            </a:r>
          </a:p>
        </p:txBody>
      </p:sp>
      <p:pic>
        <p:nvPicPr>
          <p:cNvPr id="70660" name="Picture 4" descr="VocabCh08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9434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Review:  What we’ve done so far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effectLst/>
              </a:rPr>
              <a:t>Alphabet, accents, syllables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effectLst/>
              </a:rPr>
              <a:t>Verb:  Present Active Indicative (PAI)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effectLst/>
              </a:rPr>
              <a:t>Nouns:  2-1-2  (Masc/Fem)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effectLst/>
              </a:rPr>
              <a:t>Prepositions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effectLst/>
              </a:rPr>
              <a:t>Adjectives </a:t>
            </a:r>
            <a:br>
              <a:rPr lang="en-US" altLang="en-US" b="1" smtClean="0">
                <a:effectLst/>
              </a:rPr>
            </a:br>
            <a:r>
              <a:rPr lang="en-US" altLang="en-US" b="1" smtClean="0">
                <a:effectLst/>
              </a:rPr>
              <a:t>      (Attributive (+Article), </a:t>
            </a:r>
            <a:br>
              <a:rPr lang="en-US" altLang="en-US" b="1" smtClean="0">
                <a:effectLst/>
              </a:rPr>
            </a:br>
            <a:r>
              <a:rPr lang="en-US" altLang="en-US" b="1" smtClean="0">
                <a:effectLst/>
              </a:rPr>
              <a:t>       Predicate     (-Article),  </a:t>
            </a:r>
            <a:br>
              <a:rPr lang="en-US" altLang="en-US" b="1" smtClean="0">
                <a:effectLst/>
              </a:rPr>
            </a:br>
            <a:r>
              <a:rPr lang="en-US" altLang="en-US" b="1" smtClean="0">
                <a:effectLst/>
              </a:rPr>
              <a:t>       Substantive (-Noun))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8 Vocabulary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68312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ὅτι</a:t>
            </a:r>
            <a:r>
              <a:rPr lang="en-US" dirty="0" smtClean="0">
                <a:latin typeface="+mj-lt"/>
              </a:rPr>
              <a:t>          </a:t>
            </a:r>
            <a:r>
              <a:rPr lang="en-US" dirty="0" smtClean="0">
                <a:latin typeface="Greekth" pitchFamily="18" charset="0"/>
              </a:rPr>
              <a:t>               </a:t>
            </a:r>
          </a:p>
          <a:p>
            <a:pPr lvl="1" eaLnBrk="1" hangingPunct="1">
              <a:defRPr/>
            </a:pPr>
            <a:r>
              <a:rPr lang="en-US" b="1" dirty="0" smtClean="0"/>
              <a:t> that, so that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8 Vocabulary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οὖν </a:t>
            </a:r>
            <a:r>
              <a:rPr lang="en-US" dirty="0" smtClean="0">
                <a:latin typeface="+mj-lt"/>
              </a:rPr>
              <a:t>         </a:t>
            </a:r>
            <a:r>
              <a:rPr lang="en-US" dirty="0" smtClean="0">
                <a:latin typeface="Greekth" pitchFamily="18" charset="0"/>
              </a:rPr>
              <a:t>          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so, then, therefore</a:t>
            </a:r>
          </a:p>
        </p:txBody>
      </p:sp>
      <p:pic>
        <p:nvPicPr>
          <p:cNvPr id="71685" name="Picture 5" descr="VocabCh08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3048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8 Vocabulary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ὄχλος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	</a:t>
            </a:r>
            <a:r>
              <a:rPr lang="en-US" dirty="0" smtClean="0">
                <a:latin typeface="Greekth" pitchFamily="18" charset="0"/>
              </a:rPr>
              <a:t>             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crowd</a:t>
            </a:r>
          </a:p>
        </p:txBody>
      </p:sp>
      <p:pic>
        <p:nvPicPr>
          <p:cNvPr id="72708" name="Picture 4" descr="VocabCh08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34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8 Vocabulary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παρά </a:t>
            </a:r>
            <a:r>
              <a:rPr lang="en-US" dirty="0" smtClean="0">
                <a:latin typeface="+mj-lt"/>
              </a:rPr>
              <a:t>         </a:t>
            </a:r>
            <a:r>
              <a:rPr lang="en-US" dirty="0" smtClean="0">
                <a:latin typeface="Greekth" pitchFamily="18" charset="0"/>
              </a:rPr>
              <a:t>       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from </a:t>
            </a:r>
            <a:br>
              <a:rPr lang="en-US" b="1" dirty="0" smtClean="0"/>
            </a:br>
            <a:r>
              <a:rPr lang="en-US" b="1" dirty="0" smtClean="0"/>
              <a:t>                                         (with Gen.)</a:t>
            </a:r>
            <a:r>
              <a:rPr lang="en-US" dirty="0" smtClean="0"/>
              <a:t>                          </a:t>
            </a:r>
            <a:endParaRPr lang="en-US" b="1" dirty="0" smtClean="0"/>
          </a:p>
        </p:txBody>
      </p:sp>
      <p:pic>
        <p:nvPicPr>
          <p:cNvPr id="73732" name="Picture 4" descr="VocabCh08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3795713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8 Vocabulary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467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παρά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beside, with  (with Dat.)</a:t>
            </a:r>
          </a:p>
          <a:p>
            <a:pPr lvl="1" eaLnBrk="1" hangingPunct="1">
              <a:defRPr/>
            </a:pPr>
            <a:r>
              <a:rPr lang="en-US" b="1" dirty="0" smtClean="0"/>
              <a:t>alongside, beside (with Acc.)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8 Vocabulary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σύ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ὑμεῖς</a:t>
            </a:r>
            <a:r>
              <a:rPr lang="en-US" dirty="0" smtClean="0">
                <a:latin typeface="+mj-lt"/>
              </a:rPr>
              <a:t>       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you, you (pl.)</a:t>
            </a:r>
          </a:p>
        </p:txBody>
      </p:sp>
      <p:pic>
        <p:nvPicPr>
          <p:cNvPr id="74756" name="Picture 4" descr="VocabCh08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388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8 Vocabulary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ὑπό </a:t>
            </a:r>
            <a:r>
              <a:rPr lang="en-US" dirty="0" smtClean="0">
                <a:latin typeface="+mj-lt"/>
              </a:rPr>
              <a:t>       </a:t>
            </a:r>
            <a:r>
              <a:rPr lang="en-US" dirty="0" smtClean="0">
                <a:latin typeface="Greekth" pitchFamily="18" charset="0"/>
              </a:rPr>
              <a:t>           </a:t>
            </a:r>
          </a:p>
          <a:p>
            <a:pPr lvl="1" eaLnBrk="1" hangingPunct="1">
              <a:defRPr/>
            </a:pPr>
            <a:r>
              <a:rPr lang="en-US" b="1" dirty="0" smtClean="0"/>
              <a:t>by, at the hands of (with Gen.)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8 Vocabulary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ὑπό </a:t>
            </a:r>
            <a:endParaRPr lang="en-US" b="1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dirty="0" smtClean="0"/>
              <a:t>                                            </a:t>
            </a:r>
            <a:r>
              <a:rPr lang="en-US" b="1" dirty="0" smtClean="0"/>
              <a:t>under, below </a:t>
            </a:r>
            <a:br>
              <a:rPr lang="en-US" b="1" dirty="0" smtClean="0"/>
            </a:br>
            <a:r>
              <a:rPr lang="en-US" b="1" dirty="0" smtClean="0"/>
              <a:t>                                            (with Acc.)</a:t>
            </a:r>
          </a:p>
        </p:txBody>
      </p:sp>
      <p:pic>
        <p:nvPicPr>
          <p:cNvPr id="76804" name="Picture 4" descr="VocabCh08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42672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                4 Chants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PAI Verb Paradigm Rap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λύομεν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λύεις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λύετε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λύουσι(ν)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5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PAI Verb Paradigm Rap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λύομεν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λύεις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λύετε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λύουσι(ν)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Second Declension Chant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565275"/>
            <a:ext cx="2590800" cy="4835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λόγῳ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5562600" y="1600200"/>
            <a:ext cx="259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ἱεροῦ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ἱερῷ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ἱερά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ἱερῶν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ἱεροῖς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ἱερά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457200" y="1565275"/>
            <a:ext cx="2590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Nom. Sg.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Gen. Sg.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Dat. Sg.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Acc. Sg.</a:t>
            </a:r>
            <a:b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Nom. Pl.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Gen. Pl.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Dat. Pl.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Acc. Pl.</a:t>
            </a:r>
          </a:p>
        </p:txBody>
      </p:sp>
    </p:spTree>
    <p:extLst>
      <p:ext uri="{BB962C8B-B14F-4D97-AF65-F5344CB8AC3E}">
        <p14:creationId xmlns:p14="http://schemas.microsoft.com/office/powerpoint/2010/main" val="35603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7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  <p:bldP spid="77828" grpId="0"/>
      <p:bldP spid="7782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The "is" verb PAI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ἐσμέν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εἶ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ἐστέ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ἐστί(ν)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εἰσί(ν)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Totally Personal Chant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e]</a:t>
            </a:r>
            <a:r>
              <a:rPr lang="en-US" dirty="0" err="1" smtClean="0">
                <a:latin typeface="Greekth" pitchFamily="18" charset="0"/>
              </a:rPr>
              <a:t>gw</a:t>
            </a:r>
            <a:r>
              <a:rPr lang="en-US" dirty="0" smtClean="0">
                <a:latin typeface="Greekth" pitchFamily="18" charset="0"/>
              </a:rPr>
              <a:t>&lt;              </a:t>
            </a:r>
            <a:r>
              <a:rPr lang="en-US" dirty="0" err="1" smtClean="0">
                <a:latin typeface="Greekth" pitchFamily="18" charset="0"/>
              </a:rPr>
              <a:t>su</a:t>
            </a:r>
            <a:r>
              <a:rPr lang="en-US" dirty="0" smtClean="0">
                <a:latin typeface="Greekth" pitchFamily="18" charset="0"/>
              </a:rPr>
              <a:t>                </a:t>
            </a:r>
            <a:r>
              <a:rPr lang="en-US" dirty="0">
                <a:latin typeface="Greekth" pitchFamily="18" charset="0"/>
              </a:rPr>
              <a:t>h[</a:t>
            </a:r>
            <a:r>
              <a:rPr lang="en-US" dirty="0" err="1">
                <a:latin typeface="Greekth" pitchFamily="18" charset="0"/>
              </a:rPr>
              <a:t>mei?j</a:t>
            </a:r>
            <a:r>
              <a:rPr lang="en-US" dirty="0">
                <a:latin typeface="Greekth" pitchFamily="18" charset="0"/>
              </a:rPr>
              <a:t>  </a:t>
            </a:r>
            <a:r>
              <a:rPr lang="en-US" dirty="0"/>
              <a:t>[</a:t>
            </a:r>
            <a:r>
              <a:rPr lang="en-US" dirty="0">
                <a:latin typeface="Greekth" pitchFamily="18" charset="0"/>
              </a:rPr>
              <a:t>u[</a:t>
            </a:r>
            <a:r>
              <a:rPr lang="en-US" dirty="0" err="1">
                <a:latin typeface="Greekth" pitchFamily="18" charset="0"/>
              </a:rPr>
              <a:t>mei?j</a:t>
            </a:r>
            <a:r>
              <a:rPr lang="en-US" dirty="0" smtClean="0"/>
              <a:t>]</a:t>
            </a:r>
            <a:r>
              <a:rPr lang="en-US" dirty="0" smtClean="0">
                <a:latin typeface="Greekth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mou</a:t>
            </a:r>
            <a:r>
              <a:rPr lang="en-US" dirty="0" smtClean="0">
                <a:latin typeface="Greekth" pitchFamily="18" charset="0"/>
              </a:rPr>
              <a:t>              </a:t>
            </a:r>
            <a:r>
              <a:rPr lang="en-US" dirty="0" err="1" smtClean="0">
                <a:latin typeface="Greekth" pitchFamily="18" charset="0"/>
              </a:rPr>
              <a:t>sou</a:t>
            </a:r>
            <a:r>
              <a:rPr lang="en-US" dirty="0" smtClean="0">
                <a:latin typeface="Greekth" pitchFamily="18" charset="0"/>
              </a:rPr>
              <a:t>              </a:t>
            </a:r>
            <a:r>
              <a:rPr lang="en-US" dirty="0">
                <a:latin typeface="Greekth" pitchFamily="18" charset="0"/>
              </a:rPr>
              <a:t>h[</a:t>
            </a:r>
            <a:r>
              <a:rPr lang="en-US" dirty="0" err="1">
                <a:latin typeface="Greekth" pitchFamily="18" charset="0"/>
              </a:rPr>
              <a:t>mw?n</a:t>
            </a:r>
            <a:r>
              <a:rPr lang="en-US" dirty="0">
                <a:latin typeface="Greekth" pitchFamily="18" charset="0"/>
              </a:rPr>
              <a:t>   </a:t>
            </a:r>
            <a:r>
              <a:rPr lang="en-US" dirty="0"/>
              <a:t>[</a:t>
            </a:r>
            <a:r>
              <a:rPr lang="en-US" dirty="0">
                <a:latin typeface="Greekth" pitchFamily="18" charset="0"/>
              </a:rPr>
              <a:t>u[</a:t>
            </a:r>
            <a:r>
              <a:rPr lang="en-US" dirty="0" err="1">
                <a:latin typeface="Greekth" pitchFamily="18" charset="0"/>
              </a:rPr>
              <a:t>mw?n</a:t>
            </a:r>
            <a:r>
              <a:rPr lang="en-US" dirty="0"/>
              <a:t>]</a:t>
            </a:r>
            <a:endParaRPr lang="en-US" dirty="0">
              <a:latin typeface="Greekth" pitchFamily="18" charset="0"/>
            </a:endParaRP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moi</a:t>
            </a:r>
            <a:r>
              <a:rPr lang="en-US" dirty="0" smtClean="0">
                <a:latin typeface="Greekth" pitchFamily="18" charset="0"/>
              </a:rPr>
              <a:t>               </a:t>
            </a:r>
            <a:r>
              <a:rPr lang="en-US" dirty="0" err="1" smtClean="0">
                <a:latin typeface="Greekth" pitchFamily="18" charset="0"/>
              </a:rPr>
              <a:t>soi</a:t>
            </a:r>
            <a:r>
              <a:rPr lang="en-US" dirty="0" smtClean="0">
                <a:latin typeface="Greekth" pitchFamily="18" charset="0"/>
              </a:rPr>
              <a:t>               </a:t>
            </a:r>
            <a:r>
              <a:rPr lang="en-US" dirty="0">
                <a:latin typeface="Greekth" pitchFamily="18" charset="0"/>
              </a:rPr>
              <a:t>h[</a:t>
            </a:r>
            <a:r>
              <a:rPr lang="en-US" dirty="0" err="1">
                <a:latin typeface="Greekth" pitchFamily="18" charset="0"/>
              </a:rPr>
              <a:t>mi?n</a:t>
            </a:r>
            <a:r>
              <a:rPr lang="en-US" dirty="0">
                <a:latin typeface="Greekth" pitchFamily="18" charset="0"/>
              </a:rPr>
              <a:t>    </a:t>
            </a:r>
            <a:r>
              <a:rPr lang="en-US" dirty="0"/>
              <a:t>[</a:t>
            </a:r>
            <a:r>
              <a:rPr lang="en-US" dirty="0">
                <a:latin typeface="Greekth" pitchFamily="18" charset="0"/>
              </a:rPr>
              <a:t>u[</a:t>
            </a:r>
            <a:r>
              <a:rPr lang="en-US" dirty="0" err="1">
                <a:latin typeface="Greekth" pitchFamily="18" charset="0"/>
              </a:rPr>
              <a:t>mi?n</a:t>
            </a:r>
            <a:r>
              <a:rPr lang="en-US" dirty="0" smtClean="0"/>
              <a:t>]</a:t>
            </a:r>
            <a:r>
              <a:rPr lang="en-US" dirty="0" smtClean="0">
                <a:latin typeface="Greekth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me                 se                </a:t>
            </a:r>
            <a:r>
              <a:rPr lang="en-US" dirty="0">
                <a:latin typeface="Greekth" pitchFamily="18" charset="0"/>
              </a:rPr>
              <a:t>h[</a:t>
            </a:r>
            <a:r>
              <a:rPr lang="en-US" dirty="0" err="1">
                <a:latin typeface="Greekth" pitchFamily="18" charset="0"/>
              </a:rPr>
              <a:t>ma?j</a:t>
            </a:r>
            <a:r>
              <a:rPr lang="en-US" dirty="0">
                <a:latin typeface="Greekth" pitchFamily="18" charset="0"/>
              </a:rPr>
              <a:t>   </a:t>
            </a:r>
            <a:r>
              <a:rPr lang="en-US" dirty="0"/>
              <a:t>[</a:t>
            </a:r>
            <a:r>
              <a:rPr lang="en-US" dirty="0">
                <a:latin typeface="Greekth" pitchFamily="18" charset="0"/>
              </a:rPr>
              <a:t>u[</a:t>
            </a:r>
            <a:r>
              <a:rPr lang="en-US" dirty="0" err="1">
                <a:latin typeface="Greekth" pitchFamily="18" charset="0"/>
              </a:rPr>
              <a:t>ma?j</a:t>
            </a:r>
            <a:r>
              <a:rPr lang="en-US" dirty="0" smtClean="0"/>
              <a:t>]</a:t>
            </a:r>
            <a:r>
              <a:rPr lang="en-US" dirty="0" smtClean="0">
                <a:latin typeface="Greekth" pitchFamily="18" charset="0"/>
              </a:rPr>
              <a:t> </a:t>
            </a:r>
            <a:br>
              <a:rPr lang="en-US" dirty="0" smtClean="0">
                <a:latin typeface="Greekth" pitchFamily="18" charset="0"/>
              </a:rPr>
            </a:br>
            <a:endParaRPr lang="en-US" dirty="0" smtClean="0">
              <a:latin typeface="Greekth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Au]to&lt;j,  au]</a:t>
            </a:r>
            <a:r>
              <a:rPr lang="en-US" dirty="0" err="1" smtClean="0">
                <a:latin typeface="Greekth" pitchFamily="18" charset="0"/>
              </a:rPr>
              <a:t>th</a:t>
            </a:r>
            <a:r>
              <a:rPr lang="en-US" dirty="0" smtClean="0">
                <a:latin typeface="Greekth" pitchFamily="18" charset="0"/>
              </a:rPr>
              <a:t>&lt;,  au]to&lt;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Totally Personal Chant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ἐγώ</a:t>
            </a:r>
            <a:r>
              <a:rPr lang="en-US" dirty="0" smtClean="0">
                <a:latin typeface="+mj-lt"/>
              </a:rPr>
              <a:t>              </a:t>
            </a:r>
            <a:r>
              <a:rPr lang="el-GR" dirty="0" smtClean="0">
                <a:latin typeface="+mj-lt"/>
              </a:rPr>
              <a:t>σύ</a:t>
            </a:r>
            <a:r>
              <a:rPr lang="en-US" dirty="0" smtClean="0">
                <a:latin typeface="+mj-lt"/>
              </a:rPr>
              <a:t>                </a:t>
            </a:r>
            <a:r>
              <a:rPr lang="el-GR" dirty="0" smtClean="0">
                <a:latin typeface="+mj-lt"/>
              </a:rPr>
              <a:t>ἡμεῖς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[</a:t>
            </a:r>
            <a:r>
              <a:rPr lang="el-GR" dirty="0" smtClean="0">
                <a:latin typeface="+mj-lt"/>
              </a:rPr>
              <a:t>ὑμεῖς</a:t>
            </a:r>
            <a:r>
              <a:rPr lang="en-US" dirty="0" smtClean="0">
                <a:latin typeface="+mj-lt"/>
              </a:rPr>
              <a:t>]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μου</a:t>
            </a:r>
            <a:r>
              <a:rPr lang="en-US" dirty="0" smtClean="0">
                <a:latin typeface="+mj-lt"/>
              </a:rPr>
              <a:t>              </a:t>
            </a:r>
            <a:r>
              <a:rPr lang="el-GR" dirty="0" smtClean="0">
                <a:latin typeface="+mj-lt"/>
              </a:rPr>
              <a:t>σου</a:t>
            </a:r>
            <a:r>
              <a:rPr lang="en-US" dirty="0" smtClean="0">
                <a:latin typeface="+mj-lt"/>
              </a:rPr>
              <a:t>              </a:t>
            </a:r>
            <a:r>
              <a:rPr lang="el-GR" dirty="0" smtClean="0">
                <a:latin typeface="+mj-lt"/>
              </a:rPr>
              <a:t>ἡμῶν</a:t>
            </a:r>
            <a:r>
              <a:rPr lang="en-US" dirty="0" smtClean="0">
                <a:latin typeface="+mj-lt"/>
              </a:rPr>
              <a:t>   [</a:t>
            </a:r>
            <a:r>
              <a:rPr lang="el-GR" dirty="0" smtClean="0">
                <a:latin typeface="+mj-lt"/>
              </a:rPr>
              <a:t>ὑμῶν</a:t>
            </a:r>
            <a:r>
              <a:rPr lang="en-US" dirty="0" smtClean="0">
                <a:latin typeface="+mj-lt"/>
              </a:rPr>
              <a:t>]</a:t>
            </a:r>
            <a:endParaRPr lang="en-US" dirty="0">
              <a:latin typeface="+mj-lt"/>
            </a:endParaRP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μοι</a:t>
            </a: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σοι</a:t>
            </a: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ἡμῖν</a:t>
            </a:r>
            <a:r>
              <a:rPr lang="en-US" dirty="0" smtClean="0">
                <a:latin typeface="+mj-lt"/>
              </a:rPr>
              <a:t>    [</a:t>
            </a:r>
            <a:r>
              <a:rPr lang="el-GR" dirty="0" smtClean="0">
                <a:latin typeface="+mj-lt"/>
              </a:rPr>
              <a:t>ὑμῖν</a:t>
            </a:r>
            <a:r>
              <a:rPr lang="en-US" dirty="0" smtClean="0">
                <a:latin typeface="+mj-lt"/>
              </a:rPr>
              <a:t>]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με</a:t>
            </a:r>
            <a:r>
              <a:rPr lang="en-US" dirty="0" smtClean="0">
                <a:latin typeface="+mj-lt"/>
              </a:rPr>
              <a:t>                 </a:t>
            </a:r>
            <a:r>
              <a:rPr lang="el-GR" dirty="0" smtClean="0">
                <a:latin typeface="+mj-lt"/>
              </a:rPr>
              <a:t>σε</a:t>
            </a:r>
            <a:r>
              <a:rPr lang="en-US" dirty="0" smtClean="0">
                <a:latin typeface="+mj-lt"/>
              </a:rPr>
              <a:t>                </a:t>
            </a:r>
            <a:r>
              <a:rPr lang="el-GR" dirty="0" smtClean="0">
                <a:latin typeface="+mj-lt"/>
              </a:rPr>
              <a:t>ἡμᾶς</a:t>
            </a:r>
            <a:r>
              <a:rPr lang="en-US" dirty="0" smtClean="0">
                <a:latin typeface="+mj-lt"/>
              </a:rPr>
              <a:t>   [</a:t>
            </a:r>
            <a:r>
              <a:rPr lang="el-GR" dirty="0" smtClean="0">
                <a:latin typeface="+mj-lt"/>
              </a:rPr>
              <a:t>ὑμᾶς</a:t>
            </a:r>
            <a:r>
              <a:rPr lang="en-US" dirty="0" smtClean="0">
                <a:latin typeface="+mj-lt"/>
              </a:rPr>
              <a:t>] </a:t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αὐτός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αὐτή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αὐτό 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777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Vocabulary Review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23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ἔχω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1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sir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5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sent one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γάρ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2-1-2 Paradigms - Chant this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2                     1                     2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ἱεροῦ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ἱερῷ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ἱερῶν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ἱεροῖς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γραφάς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λαμβάνω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2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and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servant, slave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0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4000" b="1">
                <a:latin typeface="Times New Roman" pitchFamily="18" charset="0"/>
              </a:rPr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about, how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0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8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</a:p>
        </p:txBody>
      </p:sp>
    </p:spTree>
    <p:extLst>
      <p:ext uri="{BB962C8B-B14F-4D97-AF65-F5344CB8AC3E}">
        <p14:creationId xmlns:p14="http://schemas.microsoft.com/office/powerpoint/2010/main" val="24540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of, 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  <p:extLst>
      <p:ext uri="{BB962C8B-B14F-4D97-AF65-F5344CB8AC3E}">
        <p14:creationId xmlns:p14="http://schemas.microsoft.com/office/powerpoint/2010/main" val="273966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to, toward,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31405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4726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good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Holy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righteous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253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The "is" verb PAI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ἐσμέν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εἶ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ἐστέ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ἐστί(ν)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εἰσί(ν)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I am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Great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0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dead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Preping Prepositions</a:t>
            </a:r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2590800" y="1524000"/>
            <a:ext cx="3962400" cy="396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81" name="Group 33"/>
          <p:cNvGrpSpPr>
            <a:grpSpLocks/>
          </p:cNvGrpSpPr>
          <p:nvPr/>
        </p:nvGrpSpPr>
        <p:grpSpPr bwMode="auto">
          <a:xfrm>
            <a:off x="0" y="1538288"/>
            <a:ext cx="3810000" cy="1438275"/>
            <a:chOff x="0" y="969"/>
            <a:chExt cx="2400" cy="906"/>
          </a:xfrm>
        </p:grpSpPr>
        <p:sp>
          <p:nvSpPr>
            <p:cNvPr id="53253" name="Text Box 5"/>
            <p:cNvSpPr txBox="1">
              <a:spLocks noChangeArrowheads="1"/>
            </p:cNvSpPr>
            <p:nvPr/>
          </p:nvSpPr>
          <p:spPr bwMode="auto">
            <a:xfrm>
              <a:off x="225" y="1171"/>
              <a:ext cx="134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πρός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atin typeface="Times New Roman" pitchFamily="18" charset="0"/>
                  <a:cs typeface="Times New Roman" panose="02020603050405020304" pitchFamily="18" charset="0"/>
                </a:rPr>
                <a:t>(to)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3254" name="Text Box 6"/>
            <p:cNvSpPr txBox="1">
              <a:spLocks noChangeArrowheads="1"/>
            </p:cNvSpPr>
            <p:nvPr/>
          </p:nvSpPr>
          <p:spPr bwMode="auto">
            <a:xfrm>
              <a:off x="384" y="969"/>
              <a:ext cx="14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Accusative (towards)</a:t>
              </a:r>
            </a:p>
          </p:txBody>
        </p:sp>
        <p:sp>
          <p:nvSpPr>
            <p:cNvPr id="53255" name="Line 7"/>
            <p:cNvSpPr>
              <a:spLocks noChangeShapeType="1"/>
            </p:cNvSpPr>
            <p:nvPr/>
          </p:nvSpPr>
          <p:spPr bwMode="auto">
            <a:xfrm>
              <a:off x="1344" y="1392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56" name="Text Box 8"/>
            <p:cNvSpPr txBox="1">
              <a:spLocks noChangeArrowheads="1"/>
            </p:cNvSpPr>
            <p:nvPr/>
          </p:nvSpPr>
          <p:spPr bwMode="auto">
            <a:xfrm>
              <a:off x="0" y="1507"/>
              <a:ext cx="129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εἰς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>
                  <a:latin typeface="Times New Roman" pitchFamily="18" charset="0"/>
                  <a:cs typeface="Times New Roman" panose="02020603050405020304" pitchFamily="18" charset="0"/>
                </a:rPr>
                <a:t>(into</a:t>
              </a:r>
              <a:r>
                <a:rPr lang="en-US" sz="3200" dirty="0">
                  <a:latin typeface="Times New Roman" pitchFamily="18" charset="0"/>
                </a:rPr>
                <a:t>)</a:t>
              </a:r>
              <a:endParaRPr lang="en-US" sz="3200" dirty="0">
                <a:latin typeface="Greekth" pitchFamily="18" charset="0"/>
              </a:endParaRPr>
            </a:p>
          </p:txBody>
        </p:sp>
        <p:sp>
          <p:nvSpPr>
            <p:cNvPr id="53257" name="Line 9"/>
            <p:cNvSpPr>
              <a:spLocks noChangeShapeType="1"/>
            </p:cNvSpPr>
            <p:nvPr/>
          </p:nvSpPr>
          <p:spPr bwMode="auto">
            <a:xfrm>
              <a:off x="1296" y="1728"/>
              <a:ext cx="11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3285" name="Group 37"/>
          <p:cNvGrpSpPr>
            <a:grpSpLocks/>
          </p:cNvGrpSpPr>
          <p:nvPr/>
        </p:nvGrpSpPr>
        <p:grpSpPr bwMode="auto">
          <a:xfrm>
            <a:off x="4114800" y="2909888"/>
            <a:ext cx="1447800" cy="869950"/>
            <a:chOff x="2592" y="1833"/>
            <a:chExt cx="912" cy="548"/>
          </a:xfrm>
        </p:grpSpPr>
        <p:sp>
          <p:nvSpPr>
            <p:cNvPr id="53259" name="Text Box 11"/>
            <p:cNvSpPr txBox="1">
              <a:spLocks noChangeArrowheads="1"/>
            </p:cNvSpPr>
            <p:nvPr/>
          </p:nvSpPr>
          <p:spPr bwMode="auto">
            <a:xfrm>
              <a:off x="2592" y="2016"/>
              <a:ext cx="9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ἐν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atin typeface="Times New Roman" pitchFamily="18" charset="0"/>
                  <a:cs typeface="Times New Roman" panose="02020603050405020304" pitchFamily="18" charset="0"/>
                </a:rPr>
                <a:t>(in)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3260" name="Text Box 12"/>
            <p:cNvSpPr txBox="1">
              <a:spLocks noChangeArrowheads="1"/>
            </p:cNvSpPr>
            <p:nvPr/>
          </p:nvSpPr>
          <p:spPr bwMode="auto">
            <a:xfrm>
              <a:off x="2636" y="1833"/>
              <a:ext cx="7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Dative (in)</a:t>
              </a:r>
            </a:p>
          </p:txBody>
        </p:sp>
      </p:grpSp>
      <p:grpSp>
        <p:nvGrpSpPr>
          <p:cNvPr id="53282" name="Group 34"/>
          <p:cNvGrpSpPr>
            <a:grpSpLocks/>
          </p:cNvGrpSpPr>
          <p:nvPr/>
        </p:nvGrpSpPr>
        <p:grpSpPr bwMode="auto">
          <a:xfrm>
            <a:off x="4495800" y="1447800"/>
            <a:ext cx="4648200" cy="2057400"/>
            <a:chOff x="2832" y="912"/>
            <a:chExt cx="2928" cy="1296"/>
          </a:xfrm>
        </p:grpSpPr>
        <p:sp>
          <p:nvSpPr>
            <p:cNvPr id="53261" name="Text Box 13"/>
            <p:cNvSpPr txBox="1">
              <a:spLocks noChangeArrowheads="1"/>
            </p:cNvSpPr>
            <p:nvPr/>
          </p:nvSpPr>
          <p:spPr bwMode="auto">
            <a:xfrm>
              <a:off x="4368" y="1200"/>
              <a:ext cx="139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ἀπό </a:t>
              </a:r>
              <a:r>
                <a:rPr lang="en-US" sz="3200" dirty="0" smtClean="0">
                  <a:latin typeface="Times New Roman" pitchFamily="18" charset="0"/>
                  <a:cs typeface="Times New Roman" panose="02020603050405020304" pitchFamily="18" charset="0"/>
                </a:rPr>
                <a:t>(from</a:t>
              </a:r>
              <a:r>
                <a:rPr lang="en-US" sz="3200" dirty="0">
                  <a:latin typeface="Times New Roman" pitchFamily="18" charset="0"/>
                  <a:cs typeface="Times New Roman" panose="02020603050405020304" pitchFamily="18" charset="0"/>
                </a:rPr>
                <a:t>)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62" name="Text Box 14"/>
            <p:cNvSpPr txBox="1">
              <a:spLocks noChangeArrowheads="1"/>
            </p:cNvSpPr>
            <p:nvPr/>
          </p:nvSpPr>
          <p:spPr bwMode="auto">
            <a:xfrm>
              <a:off x="3696" y="912"/>
              <a:ext cx="18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Genitive (separation, from)</a:t>
              </a:r>
            </a:p>
          </p:txBody>
        </p:sp>
        <p:sp>
          <p:nvSpPr>
            <p:cNvPr id="53263" name="Line 15"/>
            <p:cNvSpPr>
              <a:spLocks noChangeShapeType="1"/>
            </p:cNvSpPr>
            <p:nvPr/>
          </p:nvSpPr>
          <p:spPr bwMode="auto">
            <a:xfrm>
              <a:off x="3840" y="1344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64" name="Text Box 16"/>
            <p:cNvSpPr txBox="1">
              <a:spLocks noChangeArrowheads="1"/>
            </p:cNvSpPr>
            <p:nvPr/>
          </p:nvSpPr>
          <p:spPr bwMode="auto">
            <a:xfrm>
              <a:off x="4416" y="1536"/>
              <a:ext cx="134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ἐκ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>
                  <a:latin typeface="Times New Roman" pitchFamily="18" charset="0"/>
                  <a:cs typeface="Times New Roman" panose="02020603050405020304" pitchFamily="18" charset="0"/>
                </a:rPr>
                <a:t>(out of, from)</a:t>
              </a:r>
              <a:endParaRPr lang="en-US" dirty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>
              <a:off x="2832" y="172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3791309" y="879750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(on)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3429000" y="5791200"/>
            <a:ext cx="2514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(down, against)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286" name="Group 38"/>
          <p:cNvGrpSpPr>
            <a:grpSpLocks/>
          </p:cNvGrpSpPr>
          <p:nvPr/>
        </p:nvGrpSpPr>
        <p:grpSpPr bwMode="auto">
          <a:xfrm>
            <a:off x="6553200" y="4525963"/>
            <a:ext cx="2286000" cy="1722437"/>
            <a:chOff x="4128" y="2851"/>
            <a:chExt cx="1440" cy="1085"/>
          </a:xfrm>
        </p:grpSpPr>
        <p:sp>
          <p:nvSpPr>
            <p:cNvPr id="53273" name="Text Box 25"/>
            <p:cNvSpPr txBox="1">
              <a:spLocks noChangeArrowheads="1"/>
            </p:cNvSpPr>
            <p:nvPr/>
          </p:nvSpPr>
          <p:spPr bwMode="auto">
            <a:xfrm>
              <a:off x="4128" y="2851"/>
              <a:ext cx="139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σύν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atin typeface="Times New Roman" pitchFamily="18" charset="0"/>
                  <a:cs typeface="Times New Roman" panose="02020603050405020304" pitchFamily="18" charset="0"/>
                </a:rPr>
                <a:t>(with)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3274" name="Text Box 26"/>
            <p:cNvSpPr txBox="1">
              <a:spLocks noChangeArrowheads="1"/>
            </p:cNvSpPr>
            <p:nvPr/>
          </p:nvSpPr>
          <p:spPr bwMode="auto">
            <a:xfrm>
              <a:off x="4176" y="3264"/>
              <a:ext cx="1392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μετά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atin typeface="Times New Roman" pitchFamily="18" charset="0"/>
                  <a:cs typeface="Times New Roman" panose="02020603050405020304" pitchFamily="18" charset="0"/>
                </a:rPr>
                <a:t>(with; after)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53283" name="Group 35"/>
          <p:cNvGrpSpPr>
            <a:grpSpLocks/>
          </p:cNvGrpSpPr>
          <p:nvPr/>
        </p:nvGrpSpPr>
        <p:grpSpPr bwMode="auto">
          <a:xfrm>
            <a:off x="0" y="3810000"/>
            <a:ext cx="2514600" cy="2438400"/>
            <a:chOff x="0" y="2400"/>
            <a:chExt cx="1584" cy="1536"/>
          </a:xfrm>
        </p:grpSpPr>
        <p:sp>
          <p:nvSpPr>
            <p:cNvPr id="53275" name="Text Box 27"/>
            <p:cNvSpPr txBox="1">
              <a:spLocks noChangeArrowheads="1"/>
            </p:cNvSpPr>
            <p:nvPr/>
          </p:nvSpPr>
          <p:spPr bwMode="auto">
            <a:xfrm>
              <a:off x="0" y="2400"/>
              <a:ext cx="1296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περί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atin typeface="Times New Roman" pitchFamily="18" charset="0"/>
                  <a:cs typeface="Times New Roman" panose="02020603050405020304" pitchFamily="18" charset="0"/>
                </a:rPr>
                <a:t>(about, around)</a:t>
              </a:r>
            </a:p>
          </p:txBody>
        </p:sp>
        <p:sp>
          <p:nvSpPr>
            <p:cNvPr id="53278" name="Line 30"/>
            <p:cNvSpPr>
              <a:spLocks noChangeShapeType="1"/>
            </p:cNvSpPr>
            <p:nvPr/>
          </p:nvSpPr>
          <p:spPr bwMode="auto">
            <a:xfrm>
              <a:off x="864" y="3456"/>
              <a:ext cx="720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3284" name="Group 36"/>
          <p:cNvGrpSpPr>
            <a:grpSpLocks/>
          </p:cNvGrpSpPr>
          <p:nvPr/>
        </p:nvGrpSpPr>
        <p:grpSpPr bwMode="auto">
          <a:xfrm>
            <a:off x="1828800" y="1447800"/>
            <a:ext cx="3810000" cy="4430713"/>
            <a:chOff x="1152" y="912"/>
            <a:chExt cx="2400" cy="2791"/>
          </a:xfrm>
        </p:grpSpPr>
        <p:sp>
          <p:nvSpPr>
            <p:cNvPr id="53279" name="Text Box 31"/>
            <p:cNvSpPr txBox="1">
              <a:spLocks noChangeArrowheads="1"/>
            </p:cNvSpPr>
            <p:nvPr/>
          </p:nvSpPr>
          <p:spPr bwMode="auto">
            <a:xfrm>
              <a:off x="1152" y="3024"/>
              <a:ext cx="187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διά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>
                  <a:latin typeface="Times New Roman" pitchFamily="18" charset="0"/>
                </a:rPr>
                <a:t>(through; on account of)</a:t>
              </a:r>
              <a:endParaRPr lang="en-US" sz="3200" dirty="0">
                <a:latin typeface="Greekth" pitchFamily="18" charset="0"/>
              </a:endParaRPr>
            </a:p>
          </p:txBody>
        </p:sp>
        <p:sp>
          <p:nvSpPr>
            <p:cNvPr id="53280" name="Line 32"/>
            <p:cNvSpPr>
              <a:spLocks noChangeShapeType="1"/>
            </p:cNvSpPr>
            <p:nvPr/>
          </p:nvSpPr>
          <p:spPr bwMode="auto">
            <a:xfrm flipV="1">
              <a:off x="1584" y="912"/>
              <a:ext cx="1968" cy="19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87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1" grpId="0"/>
      <p:bldP spid="532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Memory Verse -- Jn 1:1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ἀρχῇ ἦν ὁ 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in the beginning was the word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ὁ λόγος ἦν πρὸς τὸν θεόν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and the word was with God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θεὸς ἦν ὁ 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and the word was God   </a:t>
            </a:r>
          </a:p>
        </p:txBody>
      </p:sp>
    </p:spTree>
    <p:extLst>
      <p:ext uri="{BB962C8B-B14F-4D97-AF65-F5344CB8AC3E}">
        <p14:creationId xmlns:p14="http://schemas.microsoft.com/office/powerpoint/2010/main" val="13694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2667000"/>
          </a:xfrm>
        </p:spPr>
        <p:txBody>
          <a:bodyPr/>
          <a:lstStyle/>
          <a:p>
            <a:pPr algn="ctr" eaLnBrk="1" hangingPunct="1"/>
            <a:r>
              <a:rPr lang="en-US" altLang="en-US" b="1" smtClean="0"/>
              <a:t> </a:t>
            </a:r>
            <a:r>
              <a:rPr lang="en-US" altLang="en-US" sz="4800" b="1" smtClean="0"/>
              <a:t>Personal Pronouns: </a:t>
            </a:r>
            <a:br>
              <a:rPr lang="en-US" altLang="en-US" sz="4800" b="1" smtClean="0"/>
            </a:br>
            <a:r>
              <a:rPr lang="en-US" altLang="en-US" sz="4800" b="1" smtClean="0"/>
              <a:t>an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1244</TotalTime>
  <Words>1421</Words>
  <Application>Microsoft Office PowerPoint</Application>
  <PresentationFormat>On-screen Show (4:3)</PresentationFormat>
  <Paragraphs>388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Azure</vt:lpstr>
      <vt:lpstr>Mastering NT Greek</vt:lpstr>
      <vt:lpstr>Warm-ups</vt:lpstr>
      <vt:lpstr>Review:  What we’ve done so far</vt:lpstr>
      <vt:lpstr>PAI Verb Paradigm Rap</vt:lpstr>
      <vt:lpstr>2-1-2 Paradigms - Chant this</vt:lpstr>
      <vt:lpstr>The "is" verb PAI  -- εἰμί  </vt:lpstr>
      <vt:lpstr>Preping Prepositions</vt:lpstr>
      <vt:lpstr>Memory Verse -- Jn 1:1</vt:lpstr>
      <vt:lpstr> Personal Pronouns:  an Introduction</vt:lpstr>
      <vt:lpstr>Pronouns in English</vt:lpstr>
      <vt:lpstr>6 Types of Pronouns</vt:lpstr>
      <vt:lpstr>6 Types of Pronouns</vt:lpstr>
      <vt:lpstr>English Pronoun Case</vt:lpstr>
      <vt:lpstr> First Person Personal Pronoun</vt:lpstr>
      <vt:lpstr>Second Person Personal Pronoun</vt:lpstr>
      <vt:lpstr>Examples</vt:lpstr>
      <vt:lpstr>1st and 2nd Person Chant</vt:lpstr>
      <vt:lpstr>Declension Format</vt:lpstr>
      <vt:lpstr>  Third Person Personal Pronoun</vt:lpstr>
      <vt:lpstr>Third Person Personal Pronoun</vt:lpstr>
      <vt:lpstr>Third Person Personal Pronoun</vt:lpstr>
      <vt:lpstr>Three uses of αὐτός </vt:lpstr>
      <vt:lpstr>Three uses of αὐτός </vt:lpstr>
      <vt:lpstr>Totally Personal Chant</vt:lpstr>
      <vt:lpstr>Pronoun Enclitics</vt:lpstr>
      <vt:lpstr>Chapter 8 Vocabulary</vt:lpstr>
      <vt:lpstr>Chapter 8 Vocabulary</vt:lpstr>
      <vt:lpstr>Chapter 8 Vocabulary</vt:lpstr>
      <vt:lpstr>Chapter 8 Vocabulary</vt:lpstr>
      <vt:lpstr>Chapter 8 Vocabulary</vt:lpstr>
      <vt:lpstr>Chapter 8 Vocabulary</vt:lpstr>
      <vt:lpstr>Chapter 8 Vocabulary</vt:lpstr>
      <vt:lpstr>Chapter 8 Vocabulary</vt:lpstr>
      <vt:lpstr>Chapter 8 Vocabulary</vt:lpstr>
      <vt:lpstr>Chapter 8 Vocabulary</vt:lpstr>
      <vt:lpstr>Chapter 8 Vocabulary</vt:lpstr>
      <vt:lpstr>Chapter 8 Vocabulary</vt:lpstr>
      <vt:lpstr>                 4 Chants</vt:lpstr>
      <vt:lpstr>PAI Verb Paradigm Rap</vt:lpstr>
      <vt:lpstr>Second Declension Chant</vt:lpstr>
      <vt:lpstr>The "is" verb PAI  -- εἰμί  </vt:lpstr>
      <vt:lpstr>Totally Personal Chant</vt:lpstr>
      <vt:lpstr>Totally Personal Chant</vt:lpstr>
      <vt:lpstr>Vocabulary Review</vt:lpstr>
      <vt:lpstr>Ch. 1 -- Vocabulary</vt:lpstr>
      <vt:lpstr>Ch. 1 -- Vocabulary </vt:lpstr>
      <vt:lpstr>Ch. 2 -- Vocabulary</vt:lpstr>
      <vt:lpstr>Ch. 2 -- Vocabulary</vt:lpstr>
      <vt:lpstr>Ch. 3 -- Vocabulary</vt:lpstr>
      <vt:lpstr>Ch. 3 -- Vocabulary</vt:lpstr>
      <vt:lpstr>Ch. 4 -- Vocabulary</vt:lpstr>
      <vt:lpstr>Ch. 4 -- Vocabulary </vt:lpstr>
      <vt:lpstr>Ch. 5 -- Vocabulary </vt:lpstr>
      <vt:lpstr>Ch. 5 -- Vocabulary </vt:lpstr>
      <vt:lpstr>Chapter 6 Vocabulary</vt:lpstr>
      <vt:lpstr>Chapter 6 Vocabulary</vt:lpstr>
      <vt:lpstr>Chapter 6 Vocabulary </vt:lpstr>
      <vt:lpstr>Chapter 6 Vocabulary</vt:lpstr>
      <vt:lpstr>Vocabulary -- Ch. 7</vt:lpstr>
      <vt:lpstr>Vocabulary – Ch. 7</vt:lpstr>
      <vt:lpstr>Vocabulary -- Ch. 7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Personal</dc:title>
  <dc:creator>Ted Hildebrandt</dc:creator>
  <cp:lastModifiedBy>User</cp:lastModifiedBy>
  <cp:revision>62</cp:revision>
  <dcterms:created xsi:type="dcterms:W3CDTF">2001-09-28T12:12:36Z</dcterms:created>
  <dcterms:modified xsi:type="dcterms:W3CDTF">2015-11-16T16:27:02Z</dcterms:modified>
</cp:coreProperties>
</file>