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9" r:id="rId2"/>
    <p:sldId id="294" r:id="rId3"/>
    <p:sldId id="309" r:id="rId4"/>
    <p:sldId id="312" r:id="rId5"/>
    <p:sldId id="311" r:id="rId6"/>
    <p:sldId id="280" r:id="rId7"/>
    <p:sldId id="273" r:id="rId8"/>
    <p:sldId id="277" r:id="rId9"/>
    <p:sldId id="274" r:id="rId10"/>
    <p:sldId id="278" r:id="rId11"/>
    <p:sldId id="292" r:id="rId12"/>
    <p:sldId id="257" r:id="rId13"/>
    <p:sldId id="258" r:id="rId14"/>
    <p:sldId id="259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67" r:id="rId23"/>
    <p:sldId id="295" r:id="rId24"/>
    <p:sldId id="296" r:id="rId25"/>
    <p:sldId id="297" r:id="rId26"/>
    <p:sldId id="293" r:id="rId27"/>
    <p:sldId id="298" r:id="rId28"/>
    <p:sldId id="299" r:id="rId29"/>
    <p:sldId id="300" r:id="rId30"/>
    <p:sldId id="268" r:id="rId31"/>
    <p:sldId id="301" r:id="rId32"/>
    <p:sldId id="291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302" r:id="rId44"/>
    <p:sldId id="303" r:id="rId45"/>
    <p:sldId id="304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94B127-CEA2-4F38-9543-E90714CFE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A6AE-8065-496B-8AB8-A8AE7992F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0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97C2-A5AF-4286-91C1-51F040BB1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B9E3-86DC-414F-9D9E-2FB44A680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D317-87D7-4081-A80E-5CF78F8F6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5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8F54A-D2AE-4046-8758-555CA308B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BC408-852C-40C3-B79D-1BFFD4B30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1B60-1CD8-4141-B3F9-8B2FEF45FE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3CE9-2E4C-4F45-91FD-6414B38D1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90C7-2012-4A45-BC64-9FC8127E4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AE24C-5B72-49C8-86CE-2F123DD6E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0B331A-0B2A-4D04-93BC-B59EF0AEF5F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Mastering NT Greek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7.  Agitating the Adjectives</a:t>
            </a:r>
          </a:p>
          <a:p>
            <a:endParaRPr lang="en-US" b="1">
              <a:latin typeface="Times New Roman" pitchFamily="18" charset="0"/>
            </a:endParaRPr>
          </a:p>
          <a:p>
            <a:endParaRPr lang="en-US" b="1"/>
          </a:p>
          <a:p>
            <a:endParaRPr lang="en-US" b="1"/>
          </a:p>
          <a:p>
            <a:r>
              <a:rPr lang="en-US" sz="2400" b="1">
                <a:latin typeface="Times New Roman" pitchFamily="18" charset="0"/>
              </a:rPr>
              <a:t>By Ted Hildebrandt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© 2003</a:t>
            </a:r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6 (cont.)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Acc.)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after, behind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Gen.)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about, concerning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Acc.)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around, near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to  (+ 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Introducing the Adjectives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Adjectives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Definition:  word used to modify a noun or pronoun.  </a:t>
            </a:r>
          </a:p>
          <a:p>
            <a:r>
              <a:rPr lang="en-US" b="1">
                <a:latin typeface="Times New Roman" pitchFamily="18" charset="0"/>
              </a:rPr>
              <a:t>Often answers the question "What kind of ________ is it?" </a:t>
            </a:r>
          </a:p>
          <a:p>
            <a:pPr lvl="1"/>
            <a:r>
              <a:rPr lang="en-US" sz="3200" b="1">
                <a:latin typeface="Times New Roman" pitchFamily="18" charset="0"/>
              </a:rPr>
              <a:t>The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red</a:t>
            </a:r>
            <a:r>
              <a:rPr lang="en-US" sz="3200" b="1">
                <a:latin typeface="Times New Roman" pitchFamily="18" charset="0"/>
              </a:rPr>
              <a:t> truck sped by us.  </a:t>
            </a:r>
          </a:p>
          <a:p>
            <a:pPr lvl="1"/>
            <a:r>
              <a:rPr lang="en-US" sz="3200" b="1">
                <a:latin typeface="Times New Roman" pitchFamily="18" charset="0"/>
              </a:rPr>
              <a:t>What kind of truck?   -- red </a:t>
            </a:r>
          </a:p>
          <a:p>
            <a:pPr lvl="1"/>
            <a:r>
              <a:rPr lang="en-US" sz="3200" b="1">
                <a:latin typeface="Times New Roman" pitchFamily="18" charset="0"/>
              </a:rPr>
              <a:t>The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good</a:t>
            </a:r>
            <a:r>
              <a:rPr lang="en-US" sz="3200" b="1">
                <a:latin typeface="Times New Roman" pitchFamily="18" charset="0"/>
              </a:rPr>
              <a:t> mechanic passed our car.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3 Types of Adjectives Usage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91000"/>
          </a:xfrm>
        </p:spPr>
        <p:txBody>
          <a:bodyPr/>
          <a:lstStyle/>
          <a:p>
            <a:r>
              <a:rPr lang="en-US" b="1" u="sng">
                <a:solidFill>
                  <a:srgbClr val="FFFF00"/>
                </a:solidFill>
                <a:latin typeface="Times New Roman" pitchFamily="18" charset="0"/>
              </a:rPr>
              <a:t>Attributive:</a:t>
            </a:r>
            <a:r>
              <a:rPr lang="en-US" b="1">
                <a:latin typeface="Times New Roman" pitchFamily="18" charset="0"/>
              </a:rPr>
              <a:t>  attributes a characteristic to the noun   -- The </a:t>
            </a:r>
            <a:r>
              <a:rPr lang="en-US" b="1" u="sng">
                <a:latin typeface="Times New Roman" pitchFamily="18" charset="0"/>
              </a:rPr>
              <a:t>good</a:t>
            </a:r>
            <a:r>
              <a:rPr lang="en-US" b="1">
                <a:latin typeface="Times New Roman" pitchFamily="18" charset="0"/>
              </a:rPr>
              <a:t> book</a:t>
            </a:r>
          </a:p>
          <a:p>
            <a:r>
              <a:rPr lang="en-US" b="1" u="sng">
                <a:solidFill>
                  <a:srgbClr val="FFFF00"/>
                </a:solidFill>
                <a:latin typeface="Times New Roman" pitchFamily="18" charset="0"/>
              </a:rPr>
              <a:t>Predicate: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 Assigns a characteristic to the subject of the sentence -- The book is</a:t>
            </a:r>
            <a:r>
              <a:rPr lang="en-US" b="1" u="sng">
                <a:latin typeface="Times New Roman" pitchFamily="18" charset="0"/>
              </a:rPr>
              <a:t> good</a:t>
            </a:r>
            <a:r>
              <a:rPr lang="en-US" b="1">
                <a:latin typeface="Times New Roman" pitchFamily="18" charset="0"/>
              </a:rPr>
              <a:t>.</a:t>
            </a:r>
          </a:p>
          <a:p>
            <a:r>
              <a:rPr lang="en-US" b="1" u="sng">
                <a:solidFill>
                  <a:srgbClr val="FFFF00"/>
                </a:solidFill>
                <a:latin typeface="Times New Roman" pitchFamily="18" charset="0"/>
              </a:rPr>
              <a:t>Substantive:</a:t>
            </a:r>
            <a:r>
              <a:rPr lang="en-US" b="1">
                <a:latin typeface="Times New Roman" pitchFamily="18" charset="0"/>
              </a:rPr>
              <a:t>   the adjective acts as a stand alone noun --  The </a:t>
            </a:r>
            <a:r>
              <a:rPr lang="en-US" b="1" u="sng">
                <a:latin typeface="Times New Roman" pitchFamily="18" charset="0"/>
              </a:rPr>
              <a:t>good</a:t>
            </a:r>
            <a:r>
              <a:rPr lang="en-US" b="1">
                <a:latin typeface="Times New Roman" pitchFamily="18" charset="0"/>
              </a:rPr>
              <a:t> die young. </a:t>
            </a:r>
          </a:p>
          <a:p>
            <a:r>
              <a:rPr lang="en-US" b="1">
                <a:latin typeface="Times New Roman" pitchFamily="18" charset="0"/>
              </a:rPr>
              <a:t>These three usages are the tricky part of adjectives.   Note the differences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A "Good" Adjective Paradigm - 2-1-2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                     2                      1                     2</a:t>
            </a:r>
            <a:br>
              <a:rPr lang="en-US" sz="28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                  Fem                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Neut</a:t>
            </a:r>
            <a:endParaRPr lang="en-US" sz="28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Nom Sg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Gen Sg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Sg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Sg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Nom Pl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ἀγαθά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Pl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ἀγαθῶν</a:t>
            </a:r>
            <a:b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Pl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ἀγαθοῖς</a:t>
            </a:r>
            <a:b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Pl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ἀγαθούς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Attributive Position  (+ Art.)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Attributive:  the Adj. has the Article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ἀγαθὸς 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-- the good word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λόγος ὁ ἀγαθός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-- the good word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εἰμὶ ὁ ποιμὴν ὁ καλός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I am the good shepherd (Jn. 10:11).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Predicate Position (No  Art.)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Predicate position the Adj. has no Article but the noun has a Art.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ἀγαθὸς ὁ 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-- the word is good.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λόγος ἀγαθὸς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-- the word is good.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ὁ ἄνθρωπος οὗτος δίκαιος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and this man was righteous (Lk. 2:25). </a:t>
            </a:r>
            <a:endParaRPr lang="en-US" sz="32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Predicate or Attributive?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Sometimes both the noun and the adjective do not have the article in which case context must determine whether it is predicate or attributive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ἀνὴρ ἀγαθὸς καὶ δίκαιος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good and righteous man (Lk 23:50)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Substantive Use -- No noun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substantive often has the Article but no accompanying noun</a:t>
            </a:r>
          </a:p>
          <a:p>
            <a:pPr lvl="1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οἱ δἐ δίκοιοι εἰς ζωὴν αἰώνιον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and the </a:t>
            </a:r>
            <a:r>
              <a:rPr lang="en-US" sz="3200" b="1" u="sng" dirty="0">
                <a:latin typeface="Times New Roman" pitchFamily="18" charset="0"/>
                <a:cs typeface="Times New Roman" panose="02020603050405020304" pitchFamily="18" charset="0"/>
              </a:rPr>
              <a:t>righteous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unto eternal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"is" verb PAI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Singular                     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Plural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I am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we are</a:t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εἶ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you are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you are</a:t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ἐστί(ν)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he/she/it is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they are</a:t>
            </a: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This verb is very important.  Chant these forms.  </a:t>
            </a:r>
          </a:p>
          <a:p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z="4800" b="1">
                <a:latin typeface="Times New Roman" pitchFamily="18" charset="0"/>
              </a:rPr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Example 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 θεὸς  ἀληθής ἐστιν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that God is true (</a:t>
            </a:r>
            <a:r>
              <a:rPr lang="en-US" b="1" dirty="0" err="1">
                <a:latin typeface="Times New Roman" pitchFamily="18" charset="0"/>
                <a:cs typeface="Times New Roman" panose="02020603050405020304" pitchFamily="18" charset="0"/>
              </a:rPr>
              <a:t>Jn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3:33)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Negation of the Indicative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1054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-- before a consonant</a:t>
            </a: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οὐ λαμβάνετέ με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and you do not accept me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οὺκ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-- before a smooth breath vowel</a:t>
            </a: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λέγει, Οὐκ 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and he said "I am not“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-- before a rough breathing vowel</a:t>
            </a: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 ὑμεῖς λέγετε ὅτι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    do you not say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good </a:t>
            </a:r>
          </a:p>
        </p:txBody>
      </p:sp>
      <p:pic>
        <p:nvPicPr>
          <p:cNvPr id="31748" name="Picture 4" descr="VocabCh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889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  holy </a:t>
            </a:r>
          </a:p>
        </p:txBody>
      </p:sp>
      <p:pic>
        <p:nvPicPr>
          <p:cNvPr id="71684" name="Picture 4" descr="VocabCh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648075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Greekth" pitchFamily="18" charset="0"/>
              </a:rPr>
              <a:t>	         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righteous </a:t>
            </a:r>
          </a:p>
        </p:txBody>
      </p:sp>
      <p:pic>
        <p:nvPicPr>
          <p:cNvPr id="72708" name="Picture 4" descr="VocabCh07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atin typeface="Greekth" pitchFamily="18" charset="0"/>
              </a:rPr>
              <a:t>                 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I am </a:t>
            </a:r>
          </a:p>
        </p:txBody>
      </p:sp>
      <p:pic>
        <p:nvPicPr>
          <p:cNvPr id="73732" name="Picture 4" descr="VocabCh0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6576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l-GR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Jewish, a Jew </a:t>
            </a:r>
          </a:p>
        </p:txBody>
      </p:sp>
      <p:pic>
        <p:nvPicPr>
          <p:cNvPr id="68612" name="Picture 4" descr="VocabCh07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289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     great </a:t>
            </a:r>
          </a:p>
        </p:txBody>
      </p:sp>
      <p:pic>
        <p:nvPicPr>
          <p:cNvPr id="74756" name="Picture 4" descr="VocabCh0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41052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     dead </a:t>
            </a:r>
          </a:p>
        </p:txBody>
      </p:sp>
      <p:pic>
        <p:nvPicPr>
          <p:cNvPr id="75780" name="Picture 4" descr="VocabCh0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41910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no, not </a:t>
            </a:r>
          </a:p>
        </p:txBody>
      </p:sp>
      <p:pic>
        <p:nvPicPr>
          <p:cNvPr id="76804" name="Picture 4" descr="VocabCh0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28194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/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 first </a:t>
            </a:r>
          </a:p>
        </p:txBody>
      </p:sp>
      <p:pic>
        <p:nvPicPr>
          <p:cNvPr id="33796" name="Picture 4" descr="VocabCh0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65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>
                <a:latin typeface="Greekth" pitchFamily="18" charset="0"/>
              </a:rPr>
              <a:t>	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                                                 voice </a:t>
            </a:r>
          </a:p>
        </p:txBody>
      </p:sp>
      <p:pic>
        <p:nvPicPr>
          <p:cNvPr id="77828" name="Picture 4" descr="VocabCh07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44862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Vocabulary Review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Memory Verse -- Jn 1:1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ἀρχῇ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in the beginning was the word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ὁ λόγος ἦν πρὸς τὸν θεόν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with God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θεὸς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God   </a:t>
            </a:r>
          </a:p>
        </p:txBody>
      </p:sp>
    </p:spTree>
    <p:extLst>
      <p:ext uri="{BB962C8B-B14F-4D97-AF65-F5344CB8AC3E}">
        <p14:creationId xmlns:p14="http://schemas.microsoft.com/office/powerpoint/2010/main" val="42485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Preping Prepositions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2590800" y="1524000"/>
            <a:ext cx="3962400" cy="396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0" y="1538288"/>
            <a:ext cx="3810000" cy="1438275"/>
            <a:chOff x="0" y="969"/>
            <a:chExt cx="2400" cy="906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225" y="1171"/>
              <a:ext cx="1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πρός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(to)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384" y="969"/>
              <a:ext cx="1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Accusative (towards)</a:t>
              </a:r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1344" y="1392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0" y="1507"/>
              <a:ext cx="12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εἰς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(into</a:t>
              </a:r>
              <a:r>
                <a:rPr lang="en-US" sz="3200" dirty="0">
                  <a:latin typeface="Times New Roman" pitchFamily="18" charset="0"/>
                </a:rPr>
                <a:t>)</a:t>
              </a:r>
              <a:endParaRPr lang="en-US" sz="3200" dirty="0">
                <a:latin typeface="Greekth" pitchFamily="18" charset="0"/>
              </a:endParaRPr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1296" y="1728"/>
              <a:ext cx="1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4114800" y="2909888"/>
            <a:ext cx="1447800" cy="869950"/>
            <a:chOff x="2592" y="1833"/>
            <a:chExt cx="912" cy="548"/>
          </a:xfrm>
        </p:grpSpPr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2592" y="2016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ἐν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(in)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2636" y="1833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Dative (in)</a:t>
              </a:r>
            </a:p>
          </p:txBody>
        </p:sp>
      </p:grpSp>
      <p:grpSp>
        <p:nvGrpSpPr>
          <p:cNvPr id="53282" name="Group 34"/>
          <p:cNvGrpSpPr>
            <a:grpSpLocks/>
          </p:cNvGrpSpPr>
          <p:nvPr/>
        </p:nvGrpSpPr>
        <p:grpSpPr bwMode="auto">
          <a:xfrm>
            <a:off x="4495800" y="1447800"/>
            <a:ext cx="4648200" cy="2057400"/>
            <a:chOff x="2832" y="912"/>
            <a:chExt cx="2928" cy="1296"/>
          </a:xfrm>
        </p:grpSpPr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4368" y="1200"/>
              <a:ext cx="13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ἀπό </a:t>
              </a:r>
              <a:r>
                <a:rPr lang="en-US" sz="3200" dirty="0" smtClean="0">
                  <a:latin typeface="Times New Roman" pitchFamily="18" charset="0"/>
                  <a:cs typeface="Times New Roman" panose="02020603050405020304" pitchFamily="18" charset="0"/>
                </a:rPr>
                <a:t>(from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3696" y="912"/>
              <a:ext cx="1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Genitive (separation, from)</a:t>
              </a:r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3840" y="134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4416" y="1536"/>
              <a:ext cx="134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ἐκ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(out of, from)</a:t>
              </a:r>
              <a:endParaRPr lang="en-US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2832" y="172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791309" y="87975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(on)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3429000" y="5791200"/>
            <a:ext cx="251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(down, against)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286" name="Group 38"/>
          <p:cNvGrpSpPr>
            <a:grpSpLocks/>
          </p:cNvGrpSpPr>
          <p:nvPr/>
        </p:nvGrpSpPr>
        <p:grpSpPr bwMode="auto">
          <a:xfrm>
            <a:off x="6553200" y="4525963"/>
            <a:ext cx="2286000" cy="1722437"/>
            <a:chOff x="4128" y="2851"/>
            <a:chExt cx="1440" cy="1085"/>
          </a:xfrm>
        </p:grpSpPr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>
              <a:off x="4128" y="2851"/>
              <a:ext cx="13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σύν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(with)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4176" y="3264"/>
              <a:ext cx="139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μετά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(with; after)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0" y="3810000"/>
            <a:ext cx="2514600" cy="2438400"/>
            <a:chOff x="0" y="2400"/>
            <a:chExt cx="1584" cy="1536"/>
          </a:xfrm>
        </p:grpSpPr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0" y="2400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περί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anose="02020603050405020304" pitchFamily="18" charset="0"/>
                </a:rPr>
                <a:t>(about, around)</a:t>
              </a:r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864" y="3456"/>
              <a:ext cx="72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84" name="Group 36"/>
          <p:cNvGrpSpPr>
            <a:grpSpLocks/>
          </p:cNvGrpSpPr>
          <p:nvPr/>
        </p:nvGrpSpPr>
        <p:grpSpPr bwMode="auto">
          <a:xfrm>
            <a:off x="1828800" y="1447800"/>
            <a:ext cx="3810000" cy="4430713"/>
            <a:chOff x="1152" y="912"/>
            <a:chExt cx="2400" cy="2791"/>
          </a:xfrm>
        </p:grpSpPr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1152" y="3024"/>
              <a:ext cx="187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</a:rPr>
                <a:t>(through; on account of)</a:t>
              </a:r>
              <a:endParaRPr lang="en-US" sz="3200" dirty="0">
                <a:latin typeface="Greekth" pitchFamily="18" charset="0"/>
              </a:endParaRPr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 flipV="1">
              <a:off x="1584" y="912"/>
              <a:ext cx="1968" cy="19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 6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Gen.)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from  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(+ Gen.)      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through 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(+ Acc.)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on account 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Acc.)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into 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(+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Gen.)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out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 6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Dat.)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in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Gen.)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</a:t>
            </a:r>
            <a:r>
              <a:rPr lang="en-US" b="1" dirty="0" err="1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on, against, at, on the basis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6 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Acc.)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on, toward, to, against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Gen.)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down, against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Acc.)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according to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(+ Gen.)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      with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901</TotalTime>
  <Words>1364</Words>
  <Application>Microsoft Office PowerPoint</Application>
  <PresentationFormat>On-screen Show (4:3)</PresentationFormat>
  <Paragraphs>332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Beam</vt:lpstr>
      <vt:lpstr>Mastering NT Greek</vt:lpstr>
      <vt:lpstr>Warm-ups</vt:lpstr>
      <vt:lpstr>PAI Verb Paradigm Rap</vt:lpstr>
      <vt:lpstr>2-1-2 Paradigms - Chant this</vt:lpstr>
      <vt:lpstr>Memory Verse -- Jn 1:1</vt:lpstr>
      <vt:lpstr>Preping Prepositions</vt:lpstr>
      <vt:lpstr>Vocabulary – Ch 6</vt:lpstr>
      <vt:lpstr>Vocabulary – Ch 6</vt:lpstr>
      <vt:lpstr>Vocabulary – Ch. 6  (cont.)</vt:lpstr>
      <vt:lpstr>Vocabulary – Ch. 6 (cont.) </vt:lpstr>
      <vt:lpstr>Introducing the Adjectives</vt:lpstr>
      <vt:lpstr>Adjectives</vt:lpstr>
      <vt:lpstr>3 Types of Adjectives Usage</vt:lpstr>
      <vt:lpstr>A "Good" Adjective Paradigm - 2-1-2</vt:lpstr>
      <vt:lpstr>Attributive Position  (+ Art.)</vt:lpstr>
      <vt:lpstr>Predicate Position (No  Art.)</vt:lpstr>
      <vt:lpstr>Predicate or Attributive?</vt:lpstr>
      <vt:lpstr>Substantive Use -- No noun</vt:lpstr>
      <vt:lpstr>The "is" verb PAI  -- εἰμί  </vt:lpstr>
      <vt:lpstr>Example of εἰμί </vt:lpstr>
      <vt:lpstr>Negation of the Indicative – οὐ</vt:lpstr>
      <vt:lpstr>Vocabulary -- Ch. 7</vt:lpstr>
      <vt:lpstr>Vocabulary -- Ch. 7</vt:lpstr>
      <vt:lpstr>Vocabulary -- Ch. 7</vt:lpstr>
      <vt:lpstr>Vocabulary -- Ch. 7</vt:lpstr>
      <vt:lpstr>Vocabulary -- Ch. 7</vt:lpstr>
      <vt:lpstr>Vocabulary -- Ch. 7</vt:lpstr>
      <vt:lpstr>Vocabulary -- Ch. 7</vt:lpstr>
      <vt:lpstr>Vocabulary -- Ch. 7</vt:lpstr>
      <vt:lpstr>Vocabulary -- Ch. 7</vt:lpstr>
      <vt:lpstr>Vocabulary -- Ch. 7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Adgitating the Adjectives</dc:title>
  <dc:creator>Ted Hildebrandt</dc:creator>
  <cp:lastModifiedBy>User</cp:lastModifiedBy>
  <cp:revision>49</cp:revision>
  <dcterms:created xsi:type="dcterms:W3CDTF">2001-09-21T07:41:50Z</dcterms:created>
  <dcterms:modified xsi:type="dcterms:W3CDTF">2015-11-16T16:27:13Z</dcterms:modified>
</cp:coreProperties>
</file>