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88" r:id="rId2"/>
    <p:sldId id="305" r:id="rId3"/>
    <p:sldId id="257" r:id="rId4"/>
    <p:sldId id="289" r:id="rId5"/>
    <p:sldId id="259" r:id="rId6"/>
    <p:sldId id="300" r:id="rId7"/>
    <p:sldId id="290" r:id="rId8"/>
    <p:sldId id="258" r:id="rId9"/>
    <p:sldId id="260" r:id="rId10"/>
    <p:sldId id="261" r:id="rId11"/>
    <p:sldId id="263" r:id="rId12"/>
    <p:sldId id="262" r:id="rId13"/>
    <p:sldId id="264" r:id="rId14"/>
    <p:sldId id="265" r:id="rId15"/>
    <p:sldId id="291" r:id="rId16"/>
    <p:sldId id="301" r:id="rId17"/>
    <p:sldId id="302" r:id="rId18"/>
    <p:sldId id="267" r:id="rId19"/>
    <p:sldId id="293" r:id="rId20"/>
    <p:sldId id="294" r:id="rId21"/>
    <p:sldId id="295" r:id="rId22"/>
    <p:sldId id="292" r:id="rId23"/>
    <p:sldId id="296" r:id="rId24"/>
    <p:sldId id="297" r:id="rId25"/>
    <p:sldId id="298" r:id="rId26"/>
    <p:sldId id="268" r:id="rId27"/>
    <p:sldId id="299" r:id="rId28"/>
    <p:sldId id="287" r:id="rId29"/>
    <p:sldId id="276" r:id="rId30"/>
    <p:sldId id="272" r:id="rId31"/>
    <p:sldId id="273" r:id="rId32"/>
    <p:sldId id="274" r:id="rId33"/>
    <p:sldId id="275" r:id="rId34"/>
    <p:sldId id="278" r:id="rId35"/>
    <p:sldId id="279" r:id="rId36"/>
    <p:sldId id="281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4626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55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3F53-12B9-493E-9871-D68860CE1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9660-E6C7-456E-A8DE-42D0182F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A7D6-63FC-46F9-8104-5C25CC4CC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8D29-F221-4BF3-A6C5-96420388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99AF-86B5-4A76-B127-771F3C1C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CF77-E2EB-422B-B5FE-66C8B937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2B45-AD38-4D7B-88BB-18F31CCF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766BE-F73B-46BA-987A-61D8CB39D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44F7-2D38-48F3-AFD1-5A388CC0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3255-75CB-4DB1-AC49-158B567B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9FA8-E748-4D50-9161-AF8E49B1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FAD3CFE-D329-4D41-A55B-34BB849A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Mastering NT Greek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934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 4.  Nouns:  Second Declension</a:t>
            </a:r>
          </a:p>
          <a:p>
            <a:pPr eaLnBrk="1" hangingPunct="1"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</a:rPr>
              <a:t>By Ted Hildebrandt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© 2003</a:t>
            </a: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</a:rPr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Greek Second Declension Nouns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Omicron ending nouns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όστολος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To get the root take off 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ending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Declension Translations:  Masculine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Singular                    Plural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word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words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of a word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of words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to/for a word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to/for words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word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words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Voc.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O word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Declension Chant:  Masculine Paradigm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073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Know the following paradigm cold.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Singular                    Plural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Second Declension Chant:  Neuter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l-GR" b="1" dirty="0" smtClean="0">
                <a:latin typeface="Times New Roman" pitchFamily="18" charset="0"/>
                <a:cs typeface="Times New Roman" panose="02020603050405020304" pitchFamily="18" charset="0"/>
              </a:rPr>
              <a:t>ἱερόν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= temple)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Be able to chant through this paradigm.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Singular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Plural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Nom./Voc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ἱεροῦ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ἱερῷ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ἱεροἰς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Declining Nouns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Case, number, gender, root, translation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Dat. Sg. Masc.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"to/for a word"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Gen. Pl. Masc.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"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of words"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Dat. Pl. Masc.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"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to/for/by/at words"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Nom/</a:t>
            </a:r>
            <a:r>
              <a:rPr lang="en-US" sz="3200" b="1" dirty="0" err="1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/Voc. Sg. Neut.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"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temple"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latin typeface="Times New Roman" pitchFamily="18" charset="0"/>
              </a:rPr>
              <a:t>Cases another look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Another way to look at the cases is: </a:t>
            </a:r>
          </a:p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   Accusative        Dative     Genitive</a:t>
            </a:r>
          </a:p>
          <a:p>
            <a:pPr eaLnBrk="1" hangingPunct="1"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  Motion to/into     in       Motion away from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447800" y="3200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495800" y="2895600"/>
            <a:ext cx="8382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943600" y="3200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648200" y="28495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itchFamily="18" charset="0"/>
              </a:rPr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Declension Chant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65275"/>
            <a:ext cx="25908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562600" y="1600200"/>
            <a:ext cx="259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ἱεροῦ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ἱερῷ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ἱερῶν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ἱεροῖς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1565275"/>
            <a:ext cx="2590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Sg.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Sg.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Pl.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  <p:bldP spid="778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Appositional Use of Acc.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Appositional use is when 2 adjacent substantives (nouns) refer to the same person, place or thing…piggy-backs, can happen with other cases as well, when you have a string of the same cases in a row (Wallace’s Grammar, 199).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 1:16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Ἀνδέαν τὸν ἀδελφὸν Σίμωνος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Andrew, the brother of Simon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Greekth" pitchFamily="18" charset="0"/>
              </a:rPr>
              <a:t>      </a:t>
            </a:r>
            <a:r>
              <a:rPr lang="en-US" dirty="0" smtClean="0"/>
              <a:t>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I love</a:t>
            </a:r>
            <a:br>
              <a:rPr lang="en-US" sz="3200" b="1" dirty="0" smtClean="0">
                <a:latin typeface="Times New Roman" pitchFamily="18" charset="0"/>
              </a:rPr>
            </a:br>
            <a:endParaRPr lang="en-US" sz="3200" b="1" dirty="0" smtClean="0">
              <a:latin typeface="Times New Roman" pitchFamily="18" charset="0"/>
            </a:endParaRPr>
          </a:p>
        </p:txBody>
      </p:sp>
      <p:pic>
        <p:nvPicPr>
          <p:cNvPr id="25604" name="Picture 4" descr="VocabCh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362200"/>
            <a:ext cx="29479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Greekth" pitchFamily="18" charset="0"/>
              </a:rPr>
              <a:t>             </a:t>
            </a:r>
            <a:r>
              <a:rPr lang="en-US" dirty="0" smtClean="0"/>
              <a:t>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I write</a:t>
            </a:r>
          </a:p>
        </p:txBody>
      </p:sp>
      <p:pic>
        <p:nvPicPr>
          <p:cNvPr id="69636" name="Picture 4" descr="VocabCh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3381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868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</a:t>
            </a:r>
            <a:r>
              <a:rPr lang="en-US" sz="3200" b="1" dirty="0" smtClean="0"/>
              <a:t>(Present Active Indicative)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loose/am loosing.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loose/are loosing.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3rd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looses.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loose/are loosing.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(all) loose/are loosing.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loose/are loosing.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Greekth" pitchFamily="18" charset="0"/>
              </a:rPr>
              <a:t>              </a:t>
            </a:r>
            <a:r>
              <a:rPr lang="en-US" dirty="0" smtClean="0"/>
              <a:t>     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but, and</a:t>
            </a:r>
          </a:p>
        </p:txBody>
      </p:sp>
      <p:pic>
        <p:nvPicPr>
          <p:cNvPr id="70660" name="Picture 4" descr="VocabCh0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3213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 servant, slave</a:t>
            </a:r>
          </a:p>
        </p:txBody>
      </p:sp>
      <p:pic>
        <p:nvPicPr>
          <p:cNvPr id="71684" name="Picture 4" descr="VocabCh0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648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Greekth" pitchFamily="18" charset="0"/>
              </a:rPr>
              <a:t>           </a:t>
            </a:r>
            <a:r>
              <a:rPr lang="en-US" dirty="0" smtClean="0"/>
              <a:t>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I find</a:t>
            </a:r>
          </a:p>
        </p:txBody>
      </p:sp>
      <p:pic>
        <p:nvPicPr>
          <p:cNvPr id="57348" name="Picture 4" descr="VocabCh0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3352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      temple</a:t>
            </a:r>
          </a:p>
        </p:txBody>
      </p:sp>
      <p:pic>
        <p:nvPicPr>
          <p:cNvPr id="72708" name="Picture 4" descr="VocabCh04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038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 people</a:t>
            </a:r>
            <a:r>
              <a:rPr lang="en-US" sz="3200" dirty="0" smtClean="0"/>
              <a:t> </a:t>
            </a:r>
          </a:p>
        </p:txBody>
      </p:sp>
      <p:pic>
        <p:nvPicPr>
          <p:cNvPr id="73732" name="Picture 4" descr="VocabCh04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6475"/>
            <a:ext cx="33575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     law</a:t>
            </a:r>
            <a:r>
              <a:rPr lang="en-US" sz="3200" dirty="0" smtClean="0"/>
              <a:t> </a:t>
            </a:r>
            <a:endParaRPr lang="en-US" sz="3200" b="1" dirty="0" smtClean="0">
              <a:latin typeface="Times New Roman" pitchFamily="18" charset="0"/>
            </a:endParaRPr>
          </a:p>
        </p:txBody>
      </p:sp>
      <p:pic>
        <p:nvPicPr>
          <p:cNvPr id="74756" name="Picture 4" descr="VocabCh04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 Chapter 4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house</a:t>
            </a:r>
            <a:r>
              <a:rPr lang="en-US" sz="3200" dirty="0" smtClean="0"/>
              <a:t> </a:t>
            </a:r>
          </a:p>
        </p:txBody>
      </p:sp>
      <p:pic>
        <p:nvPicPr>
          <p:cNvPr id="26628" name="Picture 4" descr="VocabCh04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Chapter 4 </a:t>
            </a:r>
            <a:r>
              <a:rPr lang="en-US" b="1" smtClean="0">
                <a:latin typeface="Times New Roman" pitchFamily="18" charset="0"/>
              </a:rPr>
              <a:t>Vocabulary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Greekth" pitchFamily="18" charset="0"/>
              </a:rPr>
              <a:t>                </a:t>
            </a:r>
            <a:r>
              <a:rPr lang="en-US" dirty="0" smtClean="0"/>
              <a:t>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as, about, how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Memory Verse -- Jn 1:1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ἀρχῇ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in the beginning was the word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ὁ λόγος ἦν πρὸς τὸν θεόν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with God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θεὸς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God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Review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Intro to English Nouns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Gender:  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anose="02020603050405020304" pitchFamily="18" charset="0"/>
              </a:rPr>
              <a:t>Masculine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= he  (prince=he)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anose="02020603050405020304" pitchFamily="18" charset="0"/>
              </a:rPr>
              <a:t>Feminine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= she  (ship, princess = she),  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anose="02020603050405020304" pitchFamily="18" charset="0"/>
              </a:rPr>
              <a:t>Neuter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= it  (computer = it) 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= feminine "sin"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ἁμαρτωλός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 = masculine "sinner"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Vocabulary Review Chapter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Humankind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Vocabulary Review Chapter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 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Vocabulary Review Chapter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hear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world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Vocabulary Review Chapter 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son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Vocabulary Chapter 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see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know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Vocabulary Chapter 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heaven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</a:rPr>
              <a:t>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1st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I loose/am loosing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2nd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you loose/are loosing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3rd sg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λύει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he/she/it looses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1st </a:t>
            </a:r>
            <a:r>
              <a:rPr 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λύομεν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we loose/are loosing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2nd </a:t>
            </a:r>
            <a:r>
              <a:rPr 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you (all) loose/are</a:t>
            </a:r>
            <a:r>
              <a:rPr lang="en-US" sz="28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loosing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3nd </a:t>
            </a:r>
            <a:r>
              <a:rPr lang="en-US" b="1" dirty="0" err="1" smtClean="0">
                <a:latin typeface="Times New Roman" pitchFamily="18" charset="0"/>
                <a:cs typeface="Times New Roman" panose="02020603050405020304" pitchFamily="18" charset="0"/>
              </a:rPr>
              <a:t>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they loose/are loosing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Declension Chant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565275"/>
            <a:ext cx="25908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562600" y="1600200"/>
            <a:ext cx="259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ἱεροῦ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ἱερῷ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ἱεροῖς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57200" y="1565275"/>
            <a:ext cx="2590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Nom.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Gen. Pl.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Dat. Pl.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Acc. 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0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0" grpId="0"/>
      <p:bldP spid="809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Times New Roman" pitchFamily="18" charset="0"/>
              </a:rPr>
              <a:t>Intro to English Nouns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Number:   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anose="02020603050405020304" pitchFamily="18" charset="0"/>
              </a:rPr>
              <a:t>Singular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:  skate,  child, woman, deer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  <a:cs typeface="Times New Roman" panose="02020603050405020304" pitchFamily="18" charset="0"/>
              </a:rPr>
              <a:t>Plural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:    skates, children, women, deer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heaven</a:t>
            </a:r>
          </a:p>
          <a:p>
            <a:pPr lvl="1" eaLnBrk="1" hangingPunct="1">
              <a:defRPr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οὐρανοί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heavens</a:t>
            </a:r>
          </a:p>
          <a:p>
            <a:pPr lvl="1" eaLnBrk="1" hangingPunct="1">
              <a:defRPr/>
            </a:pPr>
            <a:endParaRPr lang="en-US" sz="3200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Intro to Nouns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93871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Case:  </a:t>
            </a:r>
          </a:p>
          <a:p>
            <a:pPr lvl="1" eaLnBrk="1" hangingPunct="1">
              <a:defRPr/>
            </a:pPr>
            <a:r>
              <a:rPr lang="en-US" sz="3200" b="1" u="sng" smtClean="0">
                <a:latin typeface="Times New Roman" pitchFamily="18" charset="0"/>
              </a:rPr>
              <a:t>Nominative:</a:t>
            </a:r>
            <a:r>
              <a:rPr lang="en-US" sz="3200" b="1" smtClean="0">
                <a:latin typeface="Times New Roman" pitchFamily="18" charset="0"/>
              </a:rPr>
              <a:t>   subject of sentence (naming designating)—31% </a:t>
            </a:r>
            <a:r>
              <a:rPr lang="en-US" sz="1400" b="1" smtClean="0">
                <a:latin typeface="Times New Roman" pitchFamily="18" charset="0"/>
              </a:rPr>
              <a:t>(Walllace, 138)</a:t>
            </a:r>
            <a:r>
              <a:rPr lang="en-US" sz="3200" b="1" smtClean="0">
                <a:latin typeface="Times New Roman" pitchFamily="18" charset="0"/>
              </a:rPr>
              <a:t> (</a:t>
            </a:r>
            <a:r>
              <a:rPr lang="en-US" sz="3200" b="1" u="sng" smtClean="0">
                <a:latin typeface="Times New Roman" pitchFamily="18" charset="0"/>
              </a:rPr>
              <a:t>S/he</a:t>
            </a:r>
            <a:r>
              <a:rPr lang="en-US" sz="3200" b="1" smtClean="0">
                <a:latin typeface="Times New Roman" pitchFamily="18" charset="0"/>
              </a:rPr>
              <a:t> received the award.)</a:t>
            </a:r>
          </a:p>
          <a:p>
            <a:pPr lvl="1" eaLnBrk="1" hangingPunct="1">
              <a:defRPr/>
            </a:pPr>
            <a:r>
              <a:rPr lang="en-US" sz="3200" b="1" u="sng" smtClean="0">
                <a:latin typeface="Times New Roman" pitchFamily="18" charset="0"/>
              </a:rPr>
              <a:t>Accusative:</a:t>
            </a:r>
            <a:r>
              <a:rPr lang="en-US" sz="3200" b="1" smtClean="0">
                <a:latin typeface="Times New Roman" pitchFamily="18" charset="0"/>
              </a:rPr>
              <a:t>   object of the sentence                                (The car hit </a:t>
            </a:r>
            <a:r>
              <a:rPr lang="en-US" sz="3200" b="1" u="sng" smtClean="0">
                <a:latin typeface="Times New Roman" pitchFamily="18" charset="0"/>
              </a:rPr>
              <a:t>him.</a:t>
            </a:r>
            <a:r>
              <a:rPr lang="en-US" sz="3200" b="1" smtClean="0">
                <a:latin typeface="Times New Roman" pitchFamily="18" charset="0"/>
              </a:rPr>
              <a:t>)– 29%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Times New Roman" pitchFamily="18" charset="0"/>
              </a:rPr>
              <a:t>Intro to Nouns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b="1" u="sng" smtClean="0">
                <a:latin typeface="Times New Roman" pitchFamily="18" charset="0"/>
              </a:rPr>
              <a:t>Genitive:</a:t>
            </a:r>
            <a:r>
              <a:rPr lang="en-US" sz="3200" b="1" smtClean="0">
                <a:latin typeface="Times New Roman" pitchFamily="18" charset="0"/>
              </a:rPr>
              <a:t>   possessive, (origin, separation, descriptive)—25%; Keyword: of + x</a:t>
            </a:r>
          </a:p>
          <a:p>
            <a:pPr lvl="1"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 The car </a:t>
            </a:r>
            <a:r>
              <a:rPr lang="en-US" sz="3200" b="1" u="sng" smtClean="0">
                <a:latin typeface="Times New Roman" pitchFamily="18" charset="0"/>
              </a:rPr>
              <a:t>of the boy</a:t>
            </a:r>
            <a:r>
              <a:rPr lang="en-US" sz="3200" b="1" smtClean="0">
                <a:latin typeface="Times New Roman" pitchFamily="18" charset="0"/>
              </a:rPr>
              <a:t> didn’t pass inspection.—poss.</a:t>
            </a:r>
          </a:p>
          <a:p>
            <a:pPr lvl="1"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He went to the house </a:t>
            </a:r>
            <a:r>
              <a:rPr lang="en-US" sz="3200" b="1" u="sng" smtClean="0">
                <a:latin typeface="Times New Roman" pitchFamily="18" charset="0"/>
              </a:rPr>
              <a:t>of prayer</a:t>
            </a:r>
            <a:r>
              <a:rPr lang="en-US" sz="3200" b="1" smtClean="0">
                <a:latin typeface="Times New Roman" pitchFamily="18" charset="0"/>
              </a:rPr>
              <a:t> (descriptive)</a:t>
            </a:r>
          </a:p>
          <a:p>
            <a:pPr lvl="1"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The writing </a:t>
            </a:r>
            <a:r>
              <a:rPr lang="en-US" sz="3200" b="1" u="sng" smtClean="0">
                <a:latin typeface="Times New Roman" pitchFamily="18" charset="0"/>
              </a:rPr>
              <a:t>of the prophet</a:t>
            </a:r>
            <a:r>
              <a:rPr lang="en-US" sz="3200" b="1" smtClean="0">
                <a:latin typeface="Times New Roman" pitchFamily="18" charset="0"/>
              </a:rPr>
              <a:t> (origin)</a:t>
            </a:r>
          </a:p>
          <a:p>
            <a:pPr lvl="1" eaLnBrk="1" hangingPunct="1">
              <a:defRPr/>
            </a:pPr>
            <a:r>
              <a:rPr lang="en-US" sz="3200" b="1" smtClean="0">
                <a:latin typeface="Times New Roman" pitchFamily="18" charset="0"/>
              </a:rPr>
              <a:t>The son </a:t>
            </a:r>
            <a:r>
              <a:rPr lang="en-US" sz="3200" b="1" u="sng" smtClean="0">
                <a:latin typeface="Times New Roman" pitchFamily="18" charset="0"/>
              </a:rPr>
              <a:t>of Mary</a:t>
            </a:r>
            <a:r>
              <a:rPr lang="en-US" sz="3200" b="1" smtClean="0">
                <a:latin typeface="Times New Roman" pitchFamily="18" charset="0"/>
              </a:rPr>
              <a:t> (relation)</a:t>
            </a:r>
          </a:p>
          <a:p>
            <a:pPr lvl="1" eaLnBrk="1" hangingPunct="1">
              <a:defRPr/>
            </a:pPr>
            <a:endParaRPr lang="en-US" sz="32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Intro to Nouns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3200" b="1" u="sng" smtClean="0">
                <a:latin typeface="Times New Roman" pitchFamily="18" charset="0"/>
              </a:rPr>
              <a:t>Dative:</a:t>
            </a:r>
            <a:r>
              <a:rPr lang="en-US" sz="3200" b="1" smtClean="0">
                <a:latin typeface="Times New Roman" pitchFamily="18" charset="0"/>
              </a:rPr>
              <a:t>   Indirect object  (location, means)—15% (not in modern Greek)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Give the car </a:t>
            </a:r>
            <a:r>
              <a:rPr lang="en-US" sz="3200" b="1" u="sng" smtClean="0">
                <a:latin typeface="Times New Roman" pitchFamily="18" charset="0"/>
              </a:rPr>
              <a:t>to her</a:t>
            </a:r>
            <a:r>
              <a:rPr lang="en-US" sz="3200" b="1" smtClean="0">
                <a:latin typeface="Times New Roman" pitchFamily="18" charset="0"/>
              </a:rPr>
              <a:t>. –indirect obj.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He was hit </a:t>
            </a:r>
            <a:r>
              <a:rPr lang="en-US" sz="3200" b="1" u="sng" smtClean="0">
                <a:latin typeface="Times New Roman" pitchFamily="18" charset="0"/>
              </a:rPr>
              <a:t>by the goalie</a:t>
            </a:r>
            <a:r>
              <a:rPr lang="en-US" sz="3200" b="1" smtClean="0">
                <a:latin typeface="Times New Roman" pitchFamily="18" charset="0"/>
              </a:rPr>
              <a:t>. --agent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She went </a:t>
            </a:r>
            <a:r>
              <a:rPr lang="en-US" sz="3200" b="1" u="sng" smtClean="0">
                <a:latin typeface="Times New Roman" pitchFamily="18" charset="0"/>
              </a:rPr>
              <a:t>to the store</a:t>
            </a:r>
            <a:r>
              <a:rPr lang="en-US" sz="3200" b="1" smtClean="0">
                <a:latin typeface="Times New Roman" pitchFamily="18" charset="0"/>
              </a:rPr>
              <a:t>. –location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2x4 ate (at)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Keywords: 2x4, at, with (to, by, for, at…)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u="sng" smtClean="0">
                <a:latin typeface="Times New Roman" pitchFamily="18" charset="0"/>
              </a:rPr>
              <a:t>Vocative:</a:t>
            </a:r>
            <a:r>
              <a:rPr lang="en-US" sz="3200" b="1" smtClean="0">
                <a:latin typeface="Times New Roman" pitchFamily="18" charset="0"/>
              </a:rPr>
              <a:t>  Direct Address –1% </a:t>
            </a:r>
            <a:r>
              <a:rPr lang="en-US" sz="1400" b="1" smtClean="0">
                <a:latin typeface="Times New Roman" pitchFamily="18" charset="0"/>
              </a:rPr>
              <a:t>(Walllace, 138)</a:t>
            </a:r>
            <a:r>
              <a:rPr lang="en-US" sz="3200" b="1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u="sng" smtClean="0">
                <a:latin typeface="Times New Roman" pitchFamily="18" charset="0"/>
              </a:rPr>
              <a:t>O car</a:t>
            </a:r>
            <a:r>
              <a:rPr lang="en-US" sz="3200" b="1" smtClean="0">
                <a:latin typeface="Times New Roman" pitchFamily="18" charset="0"/>
              </a:rPr>
              <a:t>, roll on. –direct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The Article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Indefinite article:    "</a:t>
            </a:r>
            <a:r>
              <a:rPr lang="en-US" b="1" u="sng" dirty="0" smtClean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" boat   </a:t>
            </a:r>
            <a:b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not marked in Greek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Definite article:   "the" boat 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 the (masculine)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the (feminine)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the (neuter)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learn the noun learn it with the definite article that will tell you what gender it is.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First, Second and Third Declensions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Shared sets of endings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First = "</a:t>
            </a:r>
            <a:r>
              <a:rPr lang="el-GR" b="1" dirty="0" smtClean="0"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" or "</a:t>
            </a:r>
            <a:r>
              <a:rPr lang="el-GR" b="1" dirty="0" smtClean="0">
                <a:latin typeface="Times New Roman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" ending nouns (usually</a:t>
            </a:r>
            <a:b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            fem.)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or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= "o" ending nouns (usually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masc./neut.)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 = consonant ending nouns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χάρις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(stem ends in “</a:t>
            </a:r>
            <a:r>
              <a:rPr lang="el-GR" b="1" dirty="0" smtClean="0">
                <a:latin typeface="Times New Roman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")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726</TotalTime>
  <Words>1008</Words>
  <Application>Microsoft Office PowerPoint</Application>
  <PresentationFormat>On-screen Show (4:3)</PresentationFormat>
  <Paragraphs>239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Wingdings</vt:lpstr>
      <vt:lpstr>Calibri</vt:lpstr>
      <vt:lpstr>Times New Roman</vt:lpstr>
      <vt:lpstr>Greekth</vt:lpstr>
      <vt:lpstr>Beam</vt:lpstr>
      <vt:lpstr>Mastering NT Greek</vt:lpstr>
      <vt:lpstr> λύω   PAI (Present Active Indicative)</vt:lpstr>
      <vt:lpstr>Intro to English Nouns</vt:lpstr>
      <vt:lpstr>Intro to English Nouns</vt:lpstr>
      <vt:lpstr>Intro to Nouns</vt:lpstr>
      <vt:lpstr>Intro to Nouns</vt:lpstr>
      <vt:lpstr>Intro to Nouns</vt:lpstr>
      <vt:lpstr>The Article</vt:lpstr>
      <vt:lpstr>First, Second and Third Declensions</vt:lpstr>
      <vt:lpstr>Greek Second Declension Nouns</vt:lpstr>
      <vt:lpstr>Second Declension Translations:  Masculine</vt:lpstr>
      <vt:lpstr>Second Declension Chant:  Masculine Paradigm</vt:lpstr>
      <vt:lpstr>Second Declension Chant:  Neuter (ἱερόν = temple)</vt:lpstr>
      <vt:lpstr>Declining Nouns</vt:lpstr>
      <vt:lpstr>Cases another look</vt:lpstr>
      <vt:lpstr>Second Declension Chant</vt:lpstr>
      <vt:lpstr>Appositional Use of Acc.</vt:lpstr>
      <vt:lpstr>Chapter 4 Vocabulary</vt:lpstr>
      <vt:lpstr>Chapter 4 Vocabulary</vt:lpstr>
      <vt:lpstr>Chapter 4 Vocabulary</vt:lpstr>
      <vt:lpstr>Chapter 4 Vocabulary</vt:lpstr>
      <vt:lpstr>Chapter 4 Vocabulary</vt:lpstr>
      <vt:lpstr>Chapter 4 Vocabulary</vt:lpstr>
      <vt:lpstr>Chapter 4 Vocabulary</vt:lpstr>
      <vt:lpstr>Chapter 4 Vocabulary</vt:lpstr>
      <vt:lpstr> Chapter 4 Vocabulary</vt:lpstr>
      <vt:lpstr>Chapter 4 Vocabulary</vt:lpstr>
      <vt:lpstr>Memory Verse -- Jn 1:1</vt:lpstr>
      <vt:lpstr>Review </vt:lpstr>
      <vt:lpstr>Vocabulary Review Chapter 1</vt:lpstr>
      <vt:lpstr>Vocabulary Review Chapter 1</vt:lpstr>
      <vt:lpstr>Vocabulary Review Chapter 2</vt:lpstr>
      <vt:lpstr>Vocabulary Review Chapter 2</vt:lpstr>
      <vt:lpstr>Vocabulary Chapter 3</vt:lpstr>
      <vt:lpstr>Vocabulary Chapter 3</vt:lpstr>
      <vt:lpstr>  λύω   Chant</vt:lpstr>
      <vt:lpstr>Second Declension Chant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 Abound</dc:title>
  <dc:creator>Theodore Hildebrandt</dc:creator>
  <cp:lastModifiedBy>ted</cp:lastModifiedBy>
  <cp:revision>61</cp:revision>
  <dcterms:created xsi:type="dcterms:W3CDTF">2001-09-10T15:56:49Z</dcterms:created>
  <dcterms:modified xsi:type="dcterms:W3CDTF">2015-11-07T15:11:27Z</dcterms:modified>
</cp:coreProperties>
</file>