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96" r:id="rId8"/>
    <p:sldId id="262" r:id="rId9"/>
    <p:sldId id="263" r:id="rId10"/>
    <p:sldId id="256" r:id="rId11"/>
    <p:sldId id="275" r:id="rId12"/>
    <p:sldId id="265" r:id="rId13"/>
    <p:sldId id="266" r:id="rId14"/>
    <p:sldId id="280" r:id="rId15"/>
    <p:sldId id="267" r:id="rId16"/>
    <p:sldId id="281" r:id="rId17"/>
    <p:sldId id="277" r:id="rId18"/>
    <p:sldId id="278" r:id="rId19"/>
    <p:sldId id="279" r:id="rId20"/>
    <p:sldId id="268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4" r:id="rId29"/>
    <p:sldId id="295" r:id="rId30"/>
    <p:sldId id="270" r:id="rId31"/>
    <p:sldId id="298" r:id="rId32"/>
    <p:sldId id="271" r:id="rId33"/>
    <p:sldId id="299" r:id="rId34"/>
    <p:sldId id="272" r:id="rId35"/>
    <p:sldId id="273" r:id="rId36"/>
    <p:sldId id="297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98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419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05D6-3660-4BDA-A180-2AD081140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0761-BF05-4701-B16C-43E9153E3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A5AE-0333-4753-A47C-B07FBC299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C661-69C6-4507-B241-5FF0D8BA5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31537-53A1-4D4A-A388-9E4362EF0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3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7A82-0CE2-4169-91E1-B4C0762B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FB9E-9B26-46D1-9521-276E031E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9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C38F2-9D8A-4923-AA8C-49D12D8F4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F1AA-8849-4245-BE78-D40A20318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EBD7-A55C-4F6B-82C1-29A51E081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6D44-73AF-4EEE-888A-43B593958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032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B0D3E8D-70BB-4589-82C6-D120D98A7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 3.   Present Active Indicative Verb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sz="1800" b="1" smtClean="0"/>
              <a:t>By Ted Hildebrandt  </a:t>
            </a:r>
            <a:r>
              <a:rPr lang="en-US" altLang="en-US" sz="1800" b="1" smtClean="0">
                <a:cs typeface="Times New Roman" pitchFamily="18" charset="0"/>
              </a:rPr>
              <a:t>© 2003</a:t>
            </a:r>
            <a:endParaRPr lang="en-US" altLang="en-US" sz="1800" b="1" smtClean="0"/>
          </a:p>
          <a:p>
            <a:pPr eaLnBrk="1" hangingPunct="1"/>
            <a:r>
              <a:rPr lang="en-US" alt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Active Indicative Verb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tense:  action represented as immediacy, foregrounding, details</a:t>
            </a:r>
          </a:p>
          <a:p>
            <a:pPr eaLnBrk="1" hangingPunct="1"/>
            <a:r>
              <a:rPr lang="en-US" altLang="en-US" b="1" smtClean="0"/>
              <a:t>"I </a:t>
            </a:r>
            <a:r>
              <a:rPr lang="en-US" altLang="en-US" b="1" u="sng" smtClean="0"/>
              <a:t>feel</a:t>
            </a:r>
            <a:r>
              <a:rPr lang="en-US" altLang="en-US" b="1" smtClean="0"/>
              <a:t> the wind blowing." –present time</a:t>
            </a:r>
          </a:p>
          <a:p>
            <a:pPr eaLnBrk="1" hangingPunct="1"/>
            <a:r>
              <a:rPr lang="en-US" altLang="en-US" b="1" smtClean="0"/>
              <a:t>Aktionsart:  </a:t>
            </a:r>
          </a:p>
          <a:p>
            <a:pPr lvl="1" eaLnBrk="1" hangingPunct="1"/>
            <a:r>
              <a:rPr lang="en-US" altLang="en-US" sz="3200" b="1" smtClean="0"/>
              <a:t>Continuous:  "I </a:t>
            </a:r>
            <a:r>
              <a:rPr lang="en-US" altLang="en-US" sz="3200" b="1" u="sng" smtClean="0"/>
              <a:t>am feeling</a:t>
            </a:r>
            <a:r>
              <a:rPr lang="en-US" altLang="en-US" sz="3200" b="1" smtClean="0"/>
              <a:t> the wind."</a:t>
            </a:r>
          </a:p>
          <a:p>
            <a:pPr lvl="1" eaLnBrk="1" hangingPunct="1"/>
            <a:r>
              <a:rPr lang="en-US" altLang="en-US" sz="3200" b="1" smtClean="0"/>
              <a:t>Undefined:  "I </a:t>
            </a:r>
            <a:r>
              <a:rPr lang="en-US" altLang="en-US" sz="3200" b="1" u="sng" smtClean="0"/>
              <a:t>feel</a:t>
            </a:r>
            <a:r>
              <a:rPr lang="en-US" altLang="en-US" sz="3200" b="1" smtClean="0"/>
              <a:t> the wind.“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Verbs getting personal:  English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1st person sg:     I         -- I saw.   </a:t>
            </a:r>
          </a:p>
          <a:p>
            <a:pPr eaLnBrk="1" hangingPunct="1"/>
            <a:r>
              <a:rPr lang="en-US" altLang="en-US" sz="2800" b="1" smtClean="0"/>
              <a:t>1st person pl:      we     -- We saw.  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2nd person sg:    you (thou)     -- You saw.  </a:t>
            </a:r>
          </a:p>
          <a:p>
            <a:pPr eaLnBrk="1" hangingPunct="1"/>
            <a:r>
              <a:rPr lang="en-US" altLang="en-US" sz="2800" b="1" smtClean="0"/>
              <a:t>2nd person pl:     you (all)  ye  -- You (all) saw.  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3rd person sg:     he/she/it       -- She saw him.  </a:t>
            </a:r>
          </a:p>
          <a:p>
            <a:pPr eaLnBrk="1" hangingPunct="1"/>
            <a:r>
              <a:rPr lang="en-US" altLang="en-US" sz="2800" b="1" smtClean="0"/>
              <a:t>3rd person pl:     they              -- They saw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Active Indicative Verb Formation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Present Stem +  Pronominal Ending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>
                <a:latin typeface="+mj-lt"/>
              </a:rPr>
              <a:t>          </a:t>
            </a:r>
            <a:r>
              <a:rPr lang="el-GR" altLang="en-US" b="1" dirty="0" smtClean="0">
                <a:latin typeface="+mj-lt"/>
              </a:rPr>
              <a:t>λύ</a:t>
            </a:r>
            <a:r>
              <a:rPr lang="en-US" altLang="en-US" b="1" dirty="0" smtClean="0">
                <a:latin typeface="+mj-lt"/>
              </a:rPr>
              <a:t> </a:t>
            </a:r>
            <a:r>
              <a:rPr lang="el-GR" altLang="en-US" b="1" dirty="0" smtClean="0">
                <a:latin typeface="+mj-lt"/>
              </a:rPr>
              <a:t> </a:t>
            </a:r>
            <a:r>
              <a:rPr lang="en-US" altLang="en-US" b="1" dirty="0" smtClean="0">
                <a:latin typeface="+mj-lt"/>
              </a:rPr>
              <a:t>+ </a:t>
            </a:r>
            <a:r>
              <a:rPr lang="el-GR" altLang="en-US" b="1" dirty="0" smtClean="0">
                <a:latin typeface="+mj-lt"/>
              </a:rPr>
              <a:t>ομεν</a:t>
            </a:r>
            <a:r>
              <a:rPr lang="en-US" altLang="en-US" b="1" dirty="0" smtClean="0">
                <a:latin typeface="+mj-lt"/>
              </a:rPr>
              <a:t>,    </a:t>
            </a:r>
            <a:r>
              <a:rPr lang="el-GR" altLang="en-US" b="1" dirty="0" smtClean="0">
                <a:latin typeface="+mj-lt"/>
              </a:rPr>
              <a:t>λύ</a:t>
            </a:r>
            <a:r>
              <a:rPr lang="en-US" altLang="en-US" b="1" dirty="0" smtClean="0">
                <a:latin typeface="+mj-lt"/>
              </a:rPr>
              <a:t> + </a:t>
            </a:r>
            <a:r>
              <a:rPr lang="el-GR" altLang="en-US" b="1" dirty="0" smtClean="0">
                <a:latin typeface="+mj-lt"/>
              </a:rPr>
              <a:t>ετε</a:t>
            </a:r>
            <a:endParaRPr lang="en-US" altLang="en-US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Primary Endings:  the PAI [Present Active</a:t>
            </a:r>
            <a:br>
              <a:rPr lang="en-US" altLang="en-US" b="1" dirty="0" smtClean="0"/>
            </a:br>
            <a:r>
              <a:rPr lang="en-US" altLang="en-US" b="1" dirty="0" smtClean="0"/>
              <a:t>           Indicative] pronominal endings are</a:t>
            </a:r>
            <a:br>
              <a:rPr lang="en-US" altLang="en-US" b="1" dirty="0" smtClean="0"/>
            </a:br>
            <a:r>
              <a:rPr lang="en-US" altLang="en-US" b="1" dirty="0" smtClean="0"/>
              <a:t>           called primary endings (cf. future)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pPr algn="l" eaLnBrk="1" hangingPunct="1"/>
            <a:r>
              <a:rPr lang="el-GR" altLang="en-US" smtClean="0">
                <a:latin typeface="Greekth" pitchFamily="18" charset="0"/>
              </a:rPr>
              <a:t> </a:t>
            </a:r>
            <a:r>
              <a:rPr lang="el-GR" altLang="en-US" smtClean="0"/>
              <a:t> </a:t>
            </a:r>
            <a:r>
              <a:rPr lang="el-GR" altLang="en-US" i="0" smtClean="0"/>
              <a:t>λύω</a:t>
            </a:r>
            <a:r>
              <a:rPr lang="en-US" altLang="en-US" smtClean="0"/>
              <a:t>   </a:t>
            </a:r>
            <a:r>
              <a:rPr lang="en-US" altLang="en-US" b="1" smtClean="0"/>
              <a:t>PAI </a:t>
            </a:r>
            <a:br>
              <a:rPr lang="en-US" altLang="en-US" b="1" smtClean="0"/>
            </a:br>
            <a:r>
              <a:rPr lang="en-US" altLang="en-US" b="1" smtClean="0"/>
              <a:t>(Present Active Indicative)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1st sg</a:t>
            </a:r>
            <a:r>
              <a:rPr lang="en-US" altLang="en-US" smtClean="0"/>
              <a:t>      </a:t>
            </a:r>
            <a:r>
              <a:rPr lang="el-GR" altLang="en-US" smtClean="0"/>
              <a:t>λύω</a:t>
            </a:r>
            <a:r>
              <a:rPr lang="en-US" altLang="en-US" smtClean="0"/>
              <a:t>          </a:t>
            </a:r>
            <a:r>
              <a:rPr lang="en-US" altLang="en-US" b="1" smtClean="0"/>
              <a:t>I loose/am loosing.</a:t>
            </a:r>
          </a:p>
          <a:p>
            <a:pPr eaLnBrk="1" hangingPunct="1"/>
            <a:r>
              <a:rPr lang="en-US" altLang="en-US" b="1" smtClean="0"/>
              <a:t>2nd sg</a:t>
            </a:r>
            <a:r>
              <a:rPr lang="en-US" altLang="en-US" smtClean="0"/>
              <a:t>     </a:t>
            </a:r>
            <a:r>
              <a:rPr lang="el-GR" altLang="en-US" smtClean="0"/>
              <a:t>λύεις</a:t>
            </a:r>
            <a:r>
              <a:rPr lang="en-US" altLang="en-US" smtClean="0"/>
              <a:t>       </a:t>
            </a:r>
            <a:r>
              <a:rPr lang="en-US" altLang="en-US" b="1" smtClean="0"/>
              <a:t>You loose/are loosing.</a:t>
            </a:r>
          </a:p>
          <a:p>
            <a:pPr eaLnBrk="1" hangingPunct="1"/>
            <a:r>
              <a:rPr lang="en-US" altLang="en-US" b="1" smtClean="0"/>
              <a:t>3rd sg</a:t>
            </a:r>
            <a:r>
              <a:rPr lang="en-US" altLang="en-US" smtClean="0"/>
              <a:t>     </a:t>
            </a:r>
            <a:r>
              <a:rPr lang="el-GR" altLang="en-US" smtClean="0"/>
              <a:t>λύει</a:t>
            </a:r>
            <a:r>
              <a:rPr lang="en-US" altLang="en-US" smtClean="0"/>
              <a:t>          </a:t>
            </a:r>
            <a:r>
              <a:rPr lang="en-US" altLang="en-US" b="1" smtClean="0"/>
              <a:t>He/she/it looses.</a:t>
            </a:r>
          </a:p>
          <a:p>
            <a:pPr eaLnBrk="1" hangingPunct="1">
              <a:buFontTx/>
              <a:buNone/>
            </a:pPr>
            <a:endParaRPr lang="en-US" altLang="en-US" b="1" smtClean="0"/>
          </a:p>
          <a:p>
            <a:pPr eaLnBrk="1" hangingPunct="1"/>
            <a:r>
              <a:rPr lang="en-US" altLang="en-US" b="1" smtClean="0"/>
              <a:t>1st pl</a:t>
            </a:r>
            <a:r>
              <a:rPr lang="en-US" altLang="en-US" smtClean="0"/>
              <a:t>      </a:t>
            </a:r>
            <a:r>
              <a:rPr lang="el-GR" altLang="en-US" smtClean="0"/>
              <a:t>λύομεν</a:t>
            </a:r>
            <a:r>
              <a:rPr lang="en-US" altLang="en-US" smtClean="0"/>
              <a:t>      </a:t>
            </a:r>
            <a:r>
              <a:rPr lang="en-US" altLang="en-US" b="1" smtClean="0"/>
              <a:t>We loose/are loosing.</a:t>
            </a:r>
          </a:p>
          <a:p>
            <a:pPr eaLnBrk="1" hangingPunct="1"/>
            <a:r>
              <a:rPr lang="en-US" altLang="en-US" b="1" smtClean="0"/>
              <a:t>2nd pl</a:t>
            </a:r>
            <a:r>
              <a:rPr lang="en-US" altLang="en-US" smtClean="0"/>
              <a:t>     </a:t>
            </a:r>
            <a:r>
              <a:rPr lang="el-GR" altLang="en-US" smtClean="0"/>
              <a:t>λύετε</a:t>
            </a:r>
            <a:r>
              <a:rPr lang="en-US" altLang="en-US" smtClean="0"/>
              <a:t>    </a:t>
            </a:r>
            <a:r>
              <a:rPr lang="en-US" altLang="en-US" b="1" smtClean="0"/>
              <a:t>You (all) loose/are loosing.</a:t>
            </a:r>
          </a:p>
          <a:p>
            <a:pPr eaLnBrk="1" hangingPunct="1"/>
            <a:r>
              <a:rPr lang="en-US" altLang="en-US" b="1" smtClean="0"/>
              <a:t>3nd pl</a:t>
            </a:r>
            <a:r>
              <a:rPr lang="en-US" altLang="en-US" smtClean="0"/>
              <a:t>     </a:t>
            </a:r>
            <a:r>
              <a:rPr lang="el-GR" altLang="en-US" smtClean="0"/>
              <a:t>λύουσι(ν)</a:t>
            </a:r>
            <a:r>
              <a:rPr lang="en-US" altLang="en-US" smtClean="0"/>
              <a:t>   </a:t>
            </a:r>
            <a:r>
              <a:rPr lang="en-US" altLang="en-US" b="1" smtClean="0"/>
              <a:t>They loose/are loosing.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PAI Verb Paradigm: First Chant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Learn to chant/rap this paradigm so well </a:t>
            </a:r>
            <a:r>
              <a:rPr lang="en-US" altLang="en-US" b="1" dirty="0" smtClean="0">
                <a:latin typeface="+mj-lt"/>
              </a:rPr>
              <a:t>until you can say it in your sleep.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λύω</a:t>
            </a:r>
            <a:r>
              <a:rPr lang="en-US" altLang="en-US" dirty="0" smtClean="0">
                <a:latin typeface="+mj-lt"/>
              </a:rPr>
              <a:t>			</a:t>
            </a:r>
            <a:r>
              <a:rPr lang="el-GR" altLang="en-US" dirty="0" smtClean="0">
                <a:latin typeface="+mj-lt"/>
              </a:rPr>
              <a:t>λύομεν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λύεις</a:t>
            </a:r>
            <a:r>
              <a:rPr lang="en-US" altLang="en-US" dirty="0" smtClean="0">
                <a:latin typeface="+mj-lt"/>
              </a:rPr>
              <a:t>			</a:t>
            </a:r>
            <a:r>
              <a:rPr lang="el-GR" altLang="en-US" dirty="0" smtClean="0">
                <a:latin typeface="+mj-lt"/>
              </a:rPr>
              <a:t>λύετε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λύει</a:t>
            </a:r>
            <a:r>
              <a:rPr lang="en-US" altLang="en-US" dirty="0" smtClean="0">
                <a:latin typeface="+mj-lt"/>
              </a:rPr>
              <a:t>			</a:t>
            </a:r>
            <a:r>
              <a:rPr lang="el-GR" altLang="en-US" dirty="0" smtClean="0">
                <a:latin typeface="+mj-lt"/>
              </a:rPr>
              <a:t>λύουσι(ν) </a:t>
            </a:r>
            <a:endParaRPr lang="en-US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Personal Endings:  Primary Pronominal endings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latin typeface="+mj-lt"/>
              </a:rPr>
              <a:t>1 sg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ω</a:t>
            </a:r>
            <a:r>
              <a:rPr lang="en-US" altLang="en-US" dirty="0" smtClean="0">
                <a:latin typeface="+mj-lt"/>
              </a:rPr>
              <a:t>              </a:t>
            </a:r>
            <a:r>
              <a:rPr lang="en-US" altLang="en-US" b="1" dirty="0" smtClean="0">
                <a:latin typeface="+mj-lt"/>
              </a:rPr>
              <a:t>1  </a:t>
            </a:r>
            <a:r>
              <a:rPr lang="en-US" altLang="en-US" b="1" dirty="0" err="1" smtClean="0">
                <a:latin typeface="+mj-lt"/>
              </a:rPr>
              <a:t>pl</a:t>
            </a:r>
            <a:r>
              <a:rPr lang="en-US" altLang="en-US" b="1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ομεν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b="1" dirty="0" smtClean="0">
                <a:latin typeface="+mj-lt"/>
              </a:rPr>
              <a:t>2 sg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εις</a:t>
            </a:r>
            <a:r>
              <a:rPr lang="en-US" altLang="en-US" dirty="0" smtClean="0">
                <a:latin typeface="+mj-lt"/>
              </a:rPr>
              <a:t>             </a:t>
            </a:r>
            <a:r>
              <a:rPr lang="en-US" altLang="en-US" b="1" dirty="0" smtClean="0">
                <a:latin typeface="+mj-lt"/>
              </a:rPr>
              <a:t>2  </a:t>
            </a:r>
            <a:r>
              <a:rPr lang="en-US" altLang="en-US" b="1" dirty="0" err="1" smtClean="0">
                <a:latin typeface="+mj-lt"/>
              </a:rPr>
              <a:t>pl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ετε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b="1" dirty="0" smtClean="0">
                <a:latin typeface="+mj-lt"/>
              </a:rPr>
              <a:t>3 sg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ει</a:t>
            </a:r>
            <a:r>
              <a:rPr lang="en-US" altLang="en-US" dirty="0" smtClean="0">
                <a:latin typeface="+mj-lt"/>
              </a:rPr>
              <a:t>             </a:t>
            </a:r>
            <a:r>
              <a:rPr lang="en-US" altLang="en-US" b="1" dirty="0" smtClean="0">
                <a:latin typeface="+mj-lt"/>
              </a:rPr>
              <a:t> 3  </a:t>
            </a:r>
            <a:r>
              <a:rPr lang="en-US" altLang="en-US" b="1" dirty="0" err="1" smtClean="0">
                <a:latin typeface="+mj-lt"/>
              </a:rPr>
              <a:t>pl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ουσι(ν)</a:t>
            </a:r>
            <a:endParaRPr lang="en-US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Present Active Indicative Meaning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Present Active Indicative can be translated in the following ways.</a:t>
            </a:r>
          </a:p>
          <a:p>
            <a:pPr lvl="1" eaLnBrk="1" hangingPunct="1"/>
            <a:r>
              <a:rPr lang="en-US" altLang="en-US" b="1" smtClean="0"/>
              <a:t>Undefined Aktionsart:   I loose</a:t>
            </a:r>
          </a:p>
          <a:p>
            <a:pPr lvl="1" eaLnBrk="1" hangingPunct="1"/>
            <a:r>
              <a:rPr lang="en-US" altLang="en-US" b="1" smtClean="0"/>
              <a:t>Continuous Aktionsart:  I am loosing</a:t>
            </a:r>
          </a:p>
          <a:p>
            <a:pPr eaLnBrk="1" hangingPunct="1"/>
            <a:r>
              <a:rPr lang="en-US" altLang="en-US" b="1" smtClean="0"/>
              <a:t>The present tense may be used to describe something that actually happened in the past.  This is called the "historical present.“ (Time =/= tense)  </a:t>
            </a:r>
          </a:p>
          <a:p>
            <a:pPr eaLnBrk="1" hangingPunct="1"/>
            <a:r>
              <a:rPr lang="en-US" altLang="en-US" b="1" smtClean="0"/>
              <a:t>     </a:t>
            </a:r>
            <a:r>
              <a:rPr lang="el-GR" altLang="en-US" smtClean="0"/>
              <a:t>λέγω</a:t>
            </a:r>
            <a:r>
              <a:rPr lang="en-US" altLang="en-US" b="1" smtClean="0"/>
              <a:t>  "I said" instead of "I say".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Movable Nu (</a:t>
            </a:r>
            <a:r>
              <a:rPr lang="en-US" altLang="en-US" sz="5400" smtClean="0">
                <a:latin typeface="Greekth" pitchFamily="18" charset="0"/>
              </a:rPr>
              <a:t>n) </a:t>
            </a:r>
            <a:endParaRPr lang="en-US" altLang="en-US" sz="54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Sometimes a nu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) </a:t>
            </a:r>
            <a:r>
              <a:rPr lang="en-US" b="1" dirty="0" smtClean="0">
                <a:latin typeface="+mj-lt"/>
              </a:rPr>
              <a:t>is added to the end of words ending in </a:t>
            </a:r>
            <a:r>
              <a:rPr lang="el-GR" b="1" dirty="0" smtClean="0">
                <a:latin typeface="+mj-lt"/>
              </a:rPr>
              <a:t>σι</a:t>
            </a:r>
            <a:r>
              <a:rPr lang="en-US" b="1" dirty="0" smtClean="0">
                <a:latin typeface="+mj-lt"/>
              </a:rPr>
              <a:t> or </a:t>
            </a:r>
            <a:r>
              <a:rPr lang="el-GR" b="1" dirty="0" smtClean="0">
                <a:latin typeface="+mj-lt"/>
              </a:rPr>
              <a:t>ε</a:t>
            </a:r>
            <a:r>
              <a:rPr lang="en-US" b="1" dirty="0" smtClean="0">
                <a:latin typeface="+mj-lt"/>
              </a:rPr>
              <a:t>.  </a:t>
            </a:r>
            <a:r>
              <a:rPr lang="en-US" b="1" dirty="0" err="1" smtClean="0">
                <a:latin typeface="+mj-lt"/>
              </a:rPr>
              <a:t>Smooths</a:t>
            </a:r>
            <a:r>
              <a:rPr lang="en-US" b="1" dirty="0" smtClean="0">
                <a:latin typeface="+mj-lt"/>
              </a:rPr>
              <a:t> pronunciation before a word beginning with a vowel or ending a clause/sentence. </a:t>
            </a:r>
          </a:p>
          <a:p>
            <a:pPr eaLnBrk="1" hangingPunct="1">
              <a:defRPr/>
            </a:pPr>
            <a:r>
              <a:rPr lang="en-US" b="1" dirty="0" smtClean="0">
                <a:latin typeface="Greekth" pitchFamily="18" charset="0"/>
              </a:rPr>
              <a:t>   </a:t>
            </a:r>
            <a:r>
              <a:rPr lang="el-GR" dirty="0" smtClean="0">
                <a:latin typeface="Greekth" pitchFamily="18" charset="0"/>
              </a:rPr>
              <a:t>λύουσι</a:t>
            </a:r>
            <a:r>
              <a:rPr lang="en-US" b="1" dirty="0" smtClean="0">
                <a:latin typeface="Greekth" pitchFamily="18" charset="0"/>
              </a:rPr>
              <a:t>  </a:t>
            </a:r>
            <a:r>
              <a:rPr lang="en-US" b="1" dirty="0" smtClean="0"/>
              <a:t>becomes </a:t>
            </a:r>
            <a:r>
              <a:rPr lang="el-GR" dirty="0" smtClean="0">
                <a:latin typeface="+mj-lt"/>
              </a:rPr>
              <a:t>λύουσιν αὐτῷ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Makes no difference to the translation.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Second Person Plural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King James version nicely distinguishes  “thou” (2nd singular) from “ye” (2nd plural).  </a:t>
            </a:r>
          </a:p>
          <a:p>
            <a:pPr eaLnBrk="1" hangingPunct="1"/>
            <a:r>
              <a:rPr lang="en-US" altLang="en-US" b="1" smtClean="0"/>
              <a:t>In class we will adopt a "you” or southern “you all" to make the plural explicit.  In normal translation use "you" for both.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Parsing Party Format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Use the following format for parsing verbs: </a:t>
            </a:r>
          </a:p>
          <a:p>
            <a:pPr eaLnBrk="1" hangingPunct="1"/>
            <a:r>
              <a:rPr lang="en-US" altLang="en-US" b="1" smtClean="0"/>
              <a:t>PAI = Present Active Indicative</a:t>
            </a:r>
          </a:p>
          <a:p>
            <a:pPr eaLnBrk="1" hangingPunct="1"/>
            <a:r>
              <a:rPr lang="en-US" altLang="en-US" b="1" smtClean="0"/>
              <a:t>1 sg = First Person Singular</a:t>
            </a:r>
          </a:p>
          <a:p>
            <a:pPr eaLnBrk="1" hangingPunct="1"/>
            <a:r>
              <a:rPr lang="en-US" altLang="en-US" smtClean="0"/>
              <a:t> </a:t>
            </a:r>
            <a:r>
              <a:rPr lang="el-GR" altLang="en-US" smtClean="0"/>
              <a:t>λύω</a:t>
            </a:r>
            <a:r>
              <a:rPr lang="en-US" altLang="en-US" smtClean="0"/>
              <a:t>   </a:t>
            </a:r>
          </a:p>
          <a:p>
            <a:pPr lvl="1" eaLnBrk="1" hangingPunct="1"/>
            <a:r>
              <a:rPr lang="en-US" altLang="en-US" b="1" smtClean="0"/>
              <a:t>PAI 1 sg from</a:t>
            </a:r>
            <a:r>
              <a:rPr lang="en-US" altLang="en-US" smtClean="0"/>
              <a:t> </a:t>
            </a:r>
            <a:r>
              <a:rPr lang="en-US" altLang="en-US" smtClean="0">
                <a:latin typeface="Greekth" pitchFamily="18" charset="0"/>
              </a:rPr>
              <a:t>lu&lt;w </a:t>
            </a:r>
            <a:r>
              <a:rPr lang="en-US" altLang="en-US" b="1" smtClean="0"/>
              <a:t>meaning "I loose.“</a:t>
            </a:r>
          </a:p>
          <a:p>
            <a:pPr eaLnBrk="1" hangingPunct="1"/>
            <a:r>
              <a:rPr lang="el-GR" altLang="en-US" smtClean="0"/>
              <a:t>λύετε</a:t>
            </a:r>
            <a:r>
              <a:rPr lang="el-GR" altLang="en-US" smtClean="0">
                <a:latin typeface="Greekth" pitchFamily="18" charset="0"/>
              </a:rPr>
              <a:t>  </a:t>
            </a:r>
            <a:r>
              <a:rPr lang="en-US" altLang="en-US" smtClean="0">
                <a:latin typeface="Greekth" pitchFamily="18" charset="0"/>
              </a:rPr>
              <a:t>  </a:t>
            </a:r>
          </a:p>
          <a:p>
            <a:pPr lvl="1" eaLnBrk="1" hangingPunct="1"/>
            <a:r>
              <a:rPr lang="en-US" altLang="en-US" b="1" smtClean="0"/>
              <a:t>PAI 2 pl from</a:t>
            </a:r>
            <a:r>
              <a:rPr lang="en-US" altLang="en-US" smtClean="0"/>
              <a:t> </a:t>
            </a:r>
            <a:r>
              <a:rPr lang="en-US" altLang="en-US" smtClean="0">
                <a:latin typeface="Greekth" pitchFamily="18" charset="0"/>
              </a:rPr>
              <a:t>lu&lt;w </a:t>
            </a:r>
            <a:r>
              <a:rPr lang="en-US" altLang="en-US" b="1" smtClean="0"/>
              <a:t>meaning “you (all) loose.”</a:t>
            </a:r>
            <a:br>
              <a:rPr lang="en-US" altLang="en-US" b="1" smtClean="0"/>
            </a:br>
            <a:endParaRPr lang="en-US" altLang="en-US" b="1" smtClean="0"/>
          </a:p>
          <a:p>
            <a:pPr eaLnBrk="1" hangingPunct="1"/>
            <a:endParaRPr lang="en-US" altLang="en-US" b="1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0" smtClean="0"/>
              <a:t>English Grammar Review:  parts of speech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Noun:  book, table, car</a:t>
            </a:r>
          </a:p>
          <a:p>
            <a:pPr eaLnBrk="1" hangingPunct="1"/>
            <a:r>
              <a:rPr lang="en-US" altLang="en-US" b="1" smtClean="0"/>
              <a:t>Adjective: </a:t>
            </a:r>
            <a:r>
              <a:rPr lang="en-US" altLang="en-US" b="1" i="1" smtClean="0"/>
              <a:t> </a:t>
            </a:r>
            <a:r>
              <a:rPr lang="en-US" altLang="en-US" b="1" u="sng" smtClean="0"/>
              <a:t>red</a:t>
            </a:r>
            <a:r>
              <a:rPr lang="en-US" altLang="en-US" b="1" smtClean="0"/>
              <a:t> book, </a:t>
            </a:r>
            <a:r>
              <a:rPr lang="en-US" altLang="en-US" b="1" u="sng" smtClean="0"/>
              <a:t>big</a:t>
            </a:r>
            <a:r>
              <a:rPr lang="en-US" altLang="en-US" b="1" smtClean="0"/>
              <a:t> table</a:t>
            </a:r>
          </a:p>
          <a:p>
            <a:pPr eaLnBrk="1" hangingPunct="1"/>
            <a:r>
              <a:rPr lang="en-US" altLang="en-US" b="1" smtClean="0"/>
              <a:t>Definite Article  -- the [indefinite art.=a]</a:t>
            </a:r>
          </a:p>
          <a:p>
            <a:pPr eaLnBrk="1" hangingPunct="1"/>
            <a:r>
              <a:rPr lang="en-US" altLang="en-US" b="1" smtClean="0"/>
              <a:t>Pronoun:   I, you, he, she, it, this/that, who</a:t>
            </a:r>
          </a:p>
          <a:p>
            <a:pPr eaLnBrk="1" hangingPunct="1"/>
            <a:r>
              <a:rPr lang="en-US" altLang="en-US" b="1" smtClean="0"/>
              <a:t>Preposition:  in,  by,  because</a:t>
            </a:r>
          </a:p>
          <a:p>
            <a:pPr eaLnBrk="1" hangingPunct="1"/>
            <a:r>
              <a:rPr lang="en-US" altLang="en-US" b="1" smtClean="0"/>
              <a:t>Verb:   swam, ran, studied</a:t>
            </a:r>
          </a:p>
          <a:p>
            <a:pPr eaLnBrk="1" hangingPunct="1"/>
            <a:r>
              <a:rPr lang="en-US" altLang="en-US" b="1" smtClean="0"/>
              <a:t>Adverb:   read </a:t>
            </a:r>
            <a:r>
              <a:rPr lang="en-US" altLang="en-US" b="1" u="sng" smtClean="0"/>
              <a:t>quickly</a:t>
            </a:r>
            <a:r>
              <a:rPr lang="en-US" altLang="en-US" b="1" i="1" smtClean="0"/>
              <a:t>,  </a:t>
            </a:r>
            <a:r>
              <a:rPr lang="en-US" altLang="en-US" b="1" smtClean="0"/>
              <a:t>skipped </a:t>
            </a:r>
            <a:r>
              <a:rPr lang="en-US" altLang="en-US" b="1" u="sng" smtClean="0"/>
              <a:t>happily</a:t>
            </a:r>
            <a:r>
              <a:rPr lang="en-US" altLang="en-US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Chapter 3 Vocabulary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6858000" cy="4800600"/>
          </a:xfrm>
        </p:spPr>
        <p:txBody>
          <a:bodyPr/>
          <a:lstStyle/>
          <a:p>
            <a:pPr eaLnBrk="1" hangingPunct="1"/>
            <a:r>
              <a:rPr lang="el-GR" altLang="en-US" smtClean="0"/>
              <a:t>ἀλλά</a:t>
            </a:r>
            <a:r>
              <a:rPr lang="en-US" altLang="en-US" smtClean="0"/>
              <a:t>  </a:t>
            </a:r>
            <a:r>
              <a:rPr lang="en-US" altLang="en-US" smtClean="0">
                <a:latin typeface="Greekth" pitchFamily="18" charset="0"/>
              </a:rPr>
              <a:t>         </a:t>
            </a:r>
            <a:r>
              <a:rPr lang="en-US" altLang="en-US" smtClean="0"/>
              <a:t>       </a:t>
            </a:r>
          </a:p>
          <a:p>
            <a:pPr lvl="1" eaLnBrk="1" hangingPunct="1"/>
            <a:r>
              <a:rPr lang="en-US" altLang="en-US" sz="3200" b="1" smtClean="0"/>
              <a:t>                                        but, yet</a:t>
            </a:r>
          </a:p>
        </p:txBody>
      </p:sp>
      <p:pic>
        <p:nvPicPr>
          <p:cNvPr id="23556" name="Picture 4" descr="VocabCh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71775"/>
            <a:ext cx="35718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Chapter 3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ἀπόστολος</a:t>
            </a:r>
            <a:r>
              <a:rPr lang="en-US" altLang="en-US" smtClean="0"/>
              <a:t>        </a:t>
            </a:r>
          </a:p>
          <a:p>
            <a:pPr lvl="1" eaLnBrk="1" hangingPunct="1"/>
            <a:endParaRPr lang="en-US" altLang="en-US" sz="3200" b="1" smtClean="0"/>
          </a:p>
          <a:p>
            <a:pPr lvl="1" eaLnBrk="1" hangingPunct="1"/>
            <a:r>
              <a:rPr lang="en-US" altLang="en-US" sz="3200" b="1" smtClean="0"/>
              <a:t>                                  apostle, </a:t>
            </a:r>
            <a:br>
              <a:rPr lang="en-US" altLang="en-US" sz="3200" b="1" smtClean="0"/>
            </a:br>
            <a:r>
              <a:rPr lang="en-US" altLang="en-US" sz="3200" b="1" smtClean="0"/>
              <a:t>                                  sent one</a:t>
            </a:r>
          </a:p>
        </p:txBody>
      </p:sp>
      <p:pic>
        <p:nvPicPr>
          <p:cNvPr id="56324" name="Picture 4" descr="VocabCh0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2762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Chapter 3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l-GR" altLang="en-US" smtClean="0"/>
              <a:t>βλέπω</a:t>
            </a:r>
            <a:r>
              <a:rPr lang="en-US" altLang="en-US" smtClean="0"/>
              <a:t>               </a:t>
            </a:r>
          </a:p>
          <a:p>
            <a:pPr lvl="1" eaLnBrk="1" hangingPunct="1"/>
            <a:r>
              <a:rPr lang="en-US" altLang="en-US" sz="3200" b="1" smtClean="0"/>
              <a:t>                                      I see</a:t>
            </a:r>
          </a:p>
        </p:txBody>
      </p:sp>
      <p:pic>
        <p:nvPicPr>
          <p:cNvPr id="57348" name="Picture 4" descr="VocabCh0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3141663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Chapter 3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γάρ  </a:t>
            </a:r>
            <a:r>
              <a:rPr lang="en-US" altLang="en-US" dirty="0" smtClean="0">
                <a:latin typeface="+mj-lt"/>
              </a:rPr>
              <a:t>                     </a:t>
            </a:r>
          </a:p>
          <a:p>
            <a:pPr eaLnBrk="1" hangingPunct="1">
              <a:defRPr/>
            </a:pPr>
            <a:r>
              <a:rPr lang="en-US" altLang="en-US" sz="3600" b="1" dirty="0" smtClean="0"/>
              <a:t>                                      for, then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pic>
        <p:nvPicPr>
          <p:cNvPr id="58372" name="Picture 4" descr="VocabCh0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39624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Chapter 3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latin typeface="+mj-lt"/>
              </a:rPr>
              <a:t>γινώσκω  </a:t>
            </a:r>
            <a:r>
              <a:rPr lang="en-US" altLang="en-US" dirty="0" smtClean="0">
                <a:latin typeface="+mj-lt"/>
              </a:rPr>
              <a:t>       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b="1" dirty="0" smtClean="0"/>
              <a:t>                                         I know</a:t>
            </a:r>
          </a:p>
        </p:txBody>
      </p:sp>
      <p:pic>
        <p:nvPicPr>
          <p:cNvPr id="60420" name="Picture 4" descr="VocabCh03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35718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smtClean="0"/>
              <a:t>Chapter 3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mtClean="0"/>
              <a:t> Ἰησοῦς</a:t>
            </a:r>
            <a:r>
              <a:rPr lang="en-US" altLang="en-US" smtClean="0"/>
              <a:t>    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smtClean="0"/>
              <a:t>                                Jesus</a:t>
            </a:r>
          </a:p>
        </p:txBody>
      </p:sp>
      <p:pic>
        <p:nvPicPr>
          <p:cNvPr id="61444" name="Picture 4" descr="VocabCh0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25796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smtClean="0"/>
              <a:t>Chapter 3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λαμβάνω </a:t>
            </a:r>
            <a:r>
              <a:rPr lang="en-US" altLang="en-US" dirty="0" smtClean="0">
                <a:latin typeface="+mj-lt"/>
              </a:rPr>
              <a:t>                  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200" b="1" dirty="0" smtClean="0"/>
              <a:t>                                I take, receive </a:t>
            </a:r>
          </a:p>
        </p:txBody>
      </p:sp>
      <p:pic>
        <p:nvPicPr>
          <p:cNvPr id="62468" name="Picture 4" descr="VocabCh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2827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smtClean="0"/>
              <a:t>Chapter 3 Vocabulary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 </a:t>
            </a:r>
            <a:r>
              <a:rPr lang="el-GR" altLang="en-US" smtClean="0"/>
              <a:t>λύω </a:t>
            </a:r>
            <a:r>
              <a:rPr lang="en-US" altLang="en-US" smtClean="0"/>
              <a:t>            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smtClean="0"/>
              <a:t>                                I loose</a:t>
            </a:r>
            <a:r>
              <a:rPr lang="en-US" altLang="en-US" sz="3200" smtClean="0"/>
              <a:t> </a:t>
            </a:r>
            <a:br>
              <a:rPr lang="en-US" altLang="en-US" sz="3200" smtClean="0"/>
            </a:br>
            <a:endParaRPr lang="en-US" altLang="en-US" sz="3200" smtClean="0"/>
          </a:p>
        </p:txBody>
      </p:sp>
      <p:pic>
        <p:nvPicPr>
          <p:cNvPr id="63492" name="Picture 4" descr="VocabCh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259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Chapter 3 Vocabulary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οὐρανός </a:t>
            </a:r>
            <a:r>
              <a:rPr lang="en-US" altLang="en-US" smtClean="0"/>
              <a:t> </a:t>
            </a:r>
            <a:r>
              <a:rPr lang="en-US" altLang="en-US" smtClean="0">
                <a:latin typeface="Greekth" pitchFamily="18" charset="0"/>
              </a:rPr>
              <a:t>           </a:t>
            </a:r>
            <a:r>
              <a:rPr lang="en-US" altLang="en-US" smtClean="0"/>
              <a:t>  </a:t>
            </a:r>
          </a:p>
          <a:p>
            <a:pPr lvl="1" eaLnBrk="1" hangingPunct="1"/>
            <a:r>
              <a:rPr lang="en-US" altLang="en-US" sz="3200" b="1" smtClean="0"/>
              <a:t>                                      heaven </a:t>
            </a:r>
          </a:p>
        </p:txBody>
      </p:sp>
      <p:pic>
        <p:nvPicPr>
          <p:cNvPr id="31748" name="Picture 4" descr="VocabCh0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33528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Chapter 3 Vocabulary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πιστεύω </a:t>
            </a:r>
            <a:r>
              <a:rPr lang="en-US" altLang="en-US" dirty="0" smtClean="0">
                <a:latin typeface="+mj-lt"/>
              </a:rPr>
              <a:t>              </a:t>
            </a:r>
          </a:p>
          <a:p>
            <a:pPr lvl="1" eaLnBrk="1" hangingPunct="1">
              <a:defRPr/>
            </a:pPr>
            <a:r>
              <a:rPr lang="en-US" altLang="en-US" sz="3200" b="1" dirty="0" smtClean="0"/>
              <a:t>                                         I believe</a:t>
            </a:r>
            <a:r>
              <a:rPr lang="en-US" altLang="en-US" sz="3200" dirty="0" smtClean="0"/>
              <a:t> </a:t>
            </a:r>
          </a:p>
          <a:p>
            <a:pPr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64516" name="Picture 4" descr="VocabCh0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3810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i="0" smtClean="0"/>
              <a:t>Sentence Parts (syntax)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1.  Subject: about which something is </a:t>
            </a:r>
            <a:br>
              <a:rPr lang="en-US" altLang="en-US" b="1" smtClean="0"/>
            </a:br>
            <a:r>
              <a:rPr lang="en-US" altLang="en-US" b="1" smtClean="0"/>
              <a:t>       said:   </a:t>
            </a:r>
            <a:r>
              <a:rPr lang="en-US" altLang="en-US" b="1" u="sng" smtClean="0"/>
              <a:t>Terry</a:t>
            </a:r>
            <a:r>
              <a:rPr lang="en-US" altLang="en-US" b="1" smtClean="0"/>
              <a:t> went to the store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2.  Predicate:  that which is said about</a:t>
            </a:r>
            <a:br>
              <a:rPr lang="en-US" altLang="en-US" b="1" smtClean="0"/>
            </a:br>
            <a:r>
              <a:rPr lang="en-US" altLang="en-US" b="1" smtClean="0"/>
              <a:t>      the subject:   Terry </a:t>
            </a:r>
            <a:r>
              <a:rPr lang="en-US" altLang="en-US" b="1" u="sng" smtClean="0"/>
              <a:t>went to the store</a:t>
            </a:r>
            <a:r>
              <a:rPr lang="en-US" altLang="en-US" b="1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      Predicate Nominative:  It is </a:t>
            </a:r>
            <a:r>
              <a:rPr lang="en-US" altLang="en-US" b="1" u="sng" smtClean="0"/>
              <a:t>I</a:t>
            </a:r>
            <a:r>
              <a:rPr lang="en-US" altLang="en-US" b="1" smtClean="0"/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3. Phrase:  group of words with no verb</a:t>
            </a:r>
            <a:br>
              <a:rPr lang="en-US" altLang="en-US" b="1" smtClean="0"/>
            </a:br>
            <a:r>
              <a:rPr lang="en-US" altLang="en-US" b="1" smtClean="0"/>
              <a:t>       but used as a single part of speech: </a:t>
            </a:r>
            <a:br>
              <a:rPr lang="en-US" altLang="en-US" b="1" smtClean="0"/>
            </a:br>
            <a:r>
              <a:rPr lang="en-US" altLang="en-US" b="1" smtClean="0"/>
              <a:t>       The book </a:t>
            </a:r>
            <a:r>
              <a:rPr lang="en-US" altLang="en-US" b="1" u="sng" smtClean="0"/>
              <a:t>on the table</a:t>
            </a:r>
            <a:r>
              <a:rPr lang="en-US" altLang="en-US" b="1" smtClean="0"/>
              <a:t> is 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Review Chapter 1 Vocabulary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Angel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ἄγγελος 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Truly, verily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ἀμήν </a:t>
            </a:r>
            <a:r>
              <a:rPr lang="en-US" altLang="en-US" dirty="0" smtClean="0">
                <a:latin typeface="+mj-lt"/>
              </a:rPr>
              <a:t>             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Man, human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ἄνθρωπος </a:t>
            </a:r>
            <a:r>
              <a:rPr lang="en-US" altLang="en-US" dirty="0" smtClean="0">
                <a:latin typeface="+mj-lt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Chapter 1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ἐγώ </a:t>
            </a:r>
            <a:r>
              <a:rPr lang="en-US" altLang="en-US" dirty="0" smtClean="0">
                <a:latin typeface="+mj-lt"/>
              </a:rPr>
              <a:t>                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God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θεός 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And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καί  </a:t>
            </a:r>
            <a:r>
              <a:rPr lang="en-US" altLang="en-US" dirty="0" smtClean="0">
                <a:latin typeface="+mj-lt"/>
              </a:rPr>
              <a:t>          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Review Chapter 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καρδία  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heart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λέγω  </a:t>
            </a:r>
            <a:r>
              <a:rPr lang="en-US" altLang="en-US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 say    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προφήτης </a:t>
            </a:r>
            <a:r>
              <a:rPr lang="en-US" altLang="en-US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prophet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1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mtClean="0"/>
              <a:t>Χριστός </a:t>
            </a:r>
            <a:endParaRPr lang="en-US" altLang="en-US" smtClean="0"/>
          </a:p>
          <a:p>
            <a:r>
              <a:rPr lang="en-US" altLang="en-US" smtClean="0"/>
              <a:t>Christ</a:t>
            </a:r>
            <a:endParaRPr lang="en-US" altLang="en-US" smtClean="0">
              <a:latin typeface="Greekth" pitchFamily="18" charset="0"/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Review Chapter 2 Vocabulary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brother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ἀδελφός 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 hear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ἀκούω </a:t>
            </a:r>
            <a:r>
              <a:rPr lang="en-US" altLang="en-US" dirty="0" smtClean="0">
                <a:latin typeface="+mj-lt"/>
              </a:rPr>
              <a:t>       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glory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δόξα  </a:t>
            </a:r>
            <a:r>
              <a:rPr lang="en-US" altLang="en-US" dirty="0" smtClean="0">
                <a:latin typeface="+mj-lt"/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Review Chapter 2 Vocabulary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 have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ἔχω </a:t>
            </a:r>
            <a:r>
              <a:rPr lang="en-US" alt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world      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κόσμος   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Lord  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κύριος</a:t>
            </a:r>
            <a:r>
              <a:rPr lang="en-US" altLang="en-US" dirty="0" smtClean="0">
                <a:latin typeface="+mj-lt"/>
              </a:rPr>
              <a:t>           </a:t>
            </a:r>
          </a:p>
          <a:p>
            <a:pPr eaLnBrk="1" hangingPunct="1">
              <a:defRPr/>
            </a:pPr>
            <a:r>
              <a:rPr lang="el-GR" altLang="en-US" dirty="0">
                <a:latin typeface="+mj-lt"/>
              </a:rPr>
              <a:t>υ</a:t>
            </a:r>
            <a:r>
              <a:rPr lang="el-GR" altLang="en-US" dirty="0" smtClean="0">
                <a:latin typeface="+mj-lt"/>
              </a:rPr>
              <a:t>ἱός  </a:t>
            </a:r>
            <a:r>
              <a:rPr lang="en-US" altLang="en-US" dirty="0" smtClean="0">
                <a:latin typeface="+mj-lt"/>
              </a:rPr>
              <a:t>       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Φαρισαῖος </a:t>
            </a:r>
            <a:r>
              <a:rPr lang="en-US" altLang="en-US" dirty="0" smtClean="0">
                <a:latin typeface="+mj-lt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2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word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λόγος </a:t>
            </a:r>
            <a:r>
              <a:rPr lang="en-US" alt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Peter    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Πέτρος </a:t>
            </a:r>
            <a:r>
              <a:rPr lang="en-US" altLang="en-US" dirty="0" smtClean="0">
                <a:latin typeface="+mj-lt"/>
              </a:rPr>
              <a:t>          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3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but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ἀλλά </a:t>
            </a:r>
            <a:r>
              <a:rPr lang="en-US" alt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Apostle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ἀπόστολος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 see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βλέπω </a:t>
            </a:r>
            <a:endParaRPr lang="en-US" altLang="en-US" dirty="0" smtClean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3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For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γάρ 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I know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γινώσκω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Jesus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Ἰησοῦς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3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I take, receive</a:t>
            </a:r>
          </a:p>
          <a:p>
            <a:pPr>
              <a:defRPr/>
            </a:pPr>
            <a:r>
              <a:rPr lang="el-GR" dirty="0">
                <a:latin typeface="+mj-lt"/>
              </a:rPr>
              <a:t>λ</a:t>
            </a:r>
            <a:r>
              <a:rPr lang="el-GR" dirty="0" smtClean="0">
                <a:latin typeface="+mj-lt"/>
              </a:rPr>
              <a:t>αμβάνω 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I loose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λύω  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Heaven</a:t>
            </a:r>
          </a:p>
          <a:p>
            <a:pPr>
              <a:defRPr/>
            </a:pPr>
            <a:r>
              <a:rPr lang="el-GR" dirty="0">
                <a:latin typeface="+mj-lt"/>
              </a:rPr>
              <a:t>ο</a:t>
            </a:r>
            <a:r>
              <a:rPr lang="el-GR" dirty="0" smtClean="0">
                <a:latin typeface="+mj-lt"/>
              </a:rPr>
              <a:t>ὐρανός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Sentence Parts (syntax)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82000" cy="4114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4.  Clause:  group of words that has a</a:t>
            </a:r>
            <a:br>
              <a:rPr lang="en-US" altLang="en-US" b="1" smtClean="0"/>
            </a:br>
            <a:r>
              <a:rPr lang="en-US" altLang="en-US" b="1" smtClean="0"/>
              <a:t>     verb:   The student </a:t>
            </a:r>
            <a:r>
              <a:rPr lang="en-US" altLang="en-US" b="1" u="sng" smtClean="0"/>
              <a:t>who studied Greek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b="1" smtClean="0"/>
              <a:t>      </a:t>
            </a:r>
            <a:r>
              <a:rPr lang="en-US" altLang="en-US" b="1" u="sng" smtClean="0"/>
              <a:t>by the ocean</a:t>
            </a:r>
            <a:r>
              <a:rPr lang="en-US" altLang="en-US" b="1" smtClean="0"/>
              <a:t> is relaxed. </a:t>
            </a:r>
          </a:p>
          <a:p>
            <a:pPr eaLnBrk="1" hangingPunct="1"/>
            <a:r>
              <a:rPr lang="en-US" altLang="en-US" b="1" smtClean="0"/>
              <a:t>5.  SVOM  -- Subject, Verb, Object, Modifier</a:t>
            </a:r>
          </a:p>
          <a:p>
            <a:pPr eaLnBrk="1" hangingPunct="1"/>
            <a:r>
              <a:rPr lang="en-US" altLang="en-US" b="1" smtClean="0"/>
              <a:t>Terry brought the book to the class.</a:t>
            </a:r>
          </a:p>
          <a:p>
            <a:pPr eaLnBrk="1" hangingPunct="1"/>
            <a:r>
              <a:rPr lang="en-US" altLang="en-US" b="1" smtClean="0"/>
              <a:t>    S        V              O            M</a:t>
            </a:r>
          </a:p>
          <a:p>
            <a:pPr eaLnBrk="1" hangingPunct="1"/>
            <a:r>
              <a:rPr lang="en-US" altLang="en-US" b="1" smtClean="0"/>
              <a:t>   S:agent   V:     O:Item    M:location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3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 believe</a:t>
            </a:r>
          </a:p>
          <a:p>
            <a:r>
              <a:rPr lang="el-GR" altLang="en-US" smtClean="0">
                <a:latin typeface="Greekth" pitchFamily="18" charset="0"/>
              </a:rPr>
              <a:t>πιστεύω </a:t>
            </a:r>
            <a:r>
              <a:rPr lang="en-US" altLang="en-US" smtClean="0">
                <a:latin typeface="Greek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Chapter 1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ἐγώ </a:t>
            </a:r>
            <a:r>
              <a:rPr lang="en-US" altLang="en-US" dirty="0" smtClean="0">
                <a:latin typeface="+mj-lt"/>
              </a:rPr>
              <a:t>                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God</a:t>
            </a:r>
          </a:p>
          <a:p>
            <a:pPr eaLnBrk="1" hangingPunct="1">
              <a:defRPr/>
            </a:pPr>
            <a:r>
              <a:rPr lang="el-GR" altLang="en-US" dirty="0">
                <a:latin typeface="+mj-lt"/>
              </a:rPr>
              <a:t>θ</a:t>
            </a:r>
            <a:r>
              <a:rPr lang="el-GR" altLang="en-US" dirty="0" smtClean="0">
                <a:latin typeface="+mj-lt"/>
              </a:rPr>
              <a:t>εός 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And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καί  </a:t>
            </a:r>
            <a:r>
              <a:rPr lang="en-US" altLang="en-US" dirty="0" smtClean="0">
                <a:latin typeface="+mj-lt"/>
              </a:rPr>
              <a:t>          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Review Chapter 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heart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καρδία  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 say    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λέγω  </a:t>
            </a:r>
            <a:r>
              <a:rPr lang="en-US" altLang="en-US" dirty="0" smtClean="0">
                <a:latin typeface="+mj-lt"/>
              </a:rPr>
              <a:t>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prophet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προφήτης  </a:t>
            </a:r>
            <a:r>
              <a:rPr lang="en-US" altLang="en-US" dirty="0" smtClean="0">
                <a:latin typeface="+mj-lt"/>
              </a:rPr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1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Christ</a:t>
            </a:r>
            <a:endParaRPr lang="en-US" altLang="en-US" smtClean="0">
              <a:latin typeface="Greekth" pitchFamily="18" charset="0"/>
            </a:endParaRPr>
          </a:p>
          <a:p>
            <a:r>
              <a:rPr lang="el-GR" altLang="en-US" smtClean="0"/>
              <a:t>Χριστός 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Review Chapter 2 Vocabulary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brother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ἀδελφός 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 hear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ἀκούω </a:t>
            </a:r>
            <a:r>
              <a:rPr lang="en-US" altLang="en-US" dirty="0" smtClean="0">
                <a:latin typeface="+mj-lt"/>
              </a:rPr>
              <a:t>       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glory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δόξα  </a:t>
            </a:r>
            <a:r>
              <a:rPr lang="en-US" altLang="en-US" dirty="0" smtClean="0">
                <a:latin typeface="+mj-lt"/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Review Chapter 2 Vocabulary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 have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ἔχω </a:t>
            </a:r>
            <a:r>
              <a:rPr lang="en-US" alt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world      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κόσμος  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Lord         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κύριος  </a:t>
            </a:r>
            <a:r>
              <a:rPr lang="en-US" altLang="en-US" dirty="0" smtClean="0">
                <a:latin typeface="+mj-lt"/>
              </a:rPr>
              <a:t>      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son</a:t>
            </a:r>
          </a:p>
          <a:p>
            <a:pPr eaLnBrk="1" hangingPunct="1">
              <a:defRPr/>
            </a:pPr>
            <a:r>
              <a:rPr lang="el-GR" altLang="en-US" dirty="0">
                <a:latin typeface="+mj-lt"/>
              </a:rPr>
              <a:t>υ</a:t>
            </a:r>
            <a:r>
              <a:rPr lang="el-GR" altLang="en-US" dirty="0" smtClean="0">
                <a:latin typeface="+mj-lt"/>
              </a:rPr>
              <a:t>ἱός </a:t>
            </a:r>
            <a:r>
              <a:rPr lang="en-US" altLang="en-US" dirty="0" smtClean="0">
                <a:latin typeface="+mj-lt"/>
              </a:rPr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2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Pharisee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Φαρισαῖος 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word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λόγος  </a:t>
            </a:r>
            <a:r>
              <a:rPr lang="en-US" alt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Peter      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Πέτρος </a:t>
            </a:r>
            <a:r>
              <a:rPr lang="en-US" altLang="en-US" dirty="0" smtClean="0">
                <a:latin typeface="+mj-lt"/>
              </a:rPr>
              <a:t>          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3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but 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ἀλλά </a:t>
            </a:r>
            <a:r>
              <a:rPr lang="en-US" alt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Apostle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ἀπόστολος </a:t>
            </a:r>
            <a:endParaRPr lang="en-US" alt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I see</a:t>
            </a:r>
          </a:p>
          <a:p>
            <a:pPr eaLnBrk="1" hangingPunct="1">
              <a:defRPr/>
            </a:pPr>
            <a:r>
              <a:rPr lang="el-GR" altLang="en-US" dirty="0" smtClean="0">
                <a:latin typeface="+mj-lt"/>
              </a:rPr>
              <a:t>βλέπω  </a:t>
            </a:r>
            <a:endParaRPr lang="en-US" altLang="en-US" dirty="0" smtClean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3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For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γάρ 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I know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γινώσκω  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Jesus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Ἰησοῦς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3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I take, receive</a:t>
            </a:r>
          </a:p>
          <a:p>
            <a:pPr>
              <a:defRPr/>
            </a:pPr>
            <a:r>
              <a:rPr lang="el-GR" dirty="0">
                <a:latin typeface="+mj-lt"/>
              </a:rPr>
              <a:t>λ</a:t>
            </a:r>
            <a:r>
              <a:rPr lang="el-GR" dirty="0" smtClean="0">
                <a:latin typeface="+mj-lt"/>
              </a:rPr>
              <a:t>αμβάνω 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I loose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λύω  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Heaven</a:t>
            </a:r>
          </a:p>
          <a:p>
            <a:pPr>
              <a:defRPr/>
            </a:pPr>
            <a:r>
              <a:rPr lang="el-GR" dirty="0">
                <a:latin typeface="+mj-lt"/>
              </a:rPr>
              <a:t>ο</a:t>
            </a:r>
            <a:r>
              <a:rPr lang="el-GR" dirty="0" smtClean="0">
                <a:latin typeface="+mj-lt"/>
              </a:rPr>
              <a:t>ὐρανός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Vanquishing Verbs:  Tense=Time?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Present:  Zach </a:t>
            </a:r>
            <a:r>
              <a:rPr lang="en-US" altLang="en-US" b="1" u="sng" smtClean="0"/>
              <a:t>plays</a:t>
            </a:r>
            <a:r>
              <a:rPr lang="en-US" altLang="en-US" b="1" smtClean="0"/>
              <a:t> basketball.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Past:        Zach </a:t>
            </a:r>
            <a:r>
              <a:rPr lang="en-US" altLang="en-US" b="1" u="sng" smtClean="0"/>
              <a:t>played</a:t>
            </a:r>
            <a:r>
              <a:rPr lang="en-US" altLang="en-US" b="1" smtClean="0"/>
              <a:t> basketball.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Future:    Zach </a:t>
            </a:r>
            <a:r>
              <a:rPr lang="en-US" altLang="en-US" b="1" u="sng" smtClean="0"/>
              <a:t>will play</a:t>
            </a:r>
            <a:r>
              <a:rPr lang="en-US" altLang="en-US" b="1" smtClean="0"/>
              <a:t> basketball.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Perfect:   Zach </a:t>
            </a:r>
            <a:r>
              <a:rPr lang="en-US" altLang="en-US" b="1" u="sng" smtClean="0"/>
              <a:t>had played</a:t>
            </a:r>
            <a:r>
              <a:rPr lang="en-US" altLang="en-US" b="1" smtClean="0"/>
              <a:t> basketball.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In Greek the present tense can be translated past, present or even future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For now we will simply translate it present tense--relax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Chapter 3 Vocabulary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+mj-lt"/>
              </a:rPr>
              <a:t>I believe</a:t>
            </a:r>
          </a:p>
          <a:p>
            <a:pPr>
              <a:defRPr/>
            </a:pPr>
            <a:r>
              <a:rPr lang="el-GR" altLang="en-US" dirty="0">
                <a:latin typeface="+mj-lt"/>
              </a:rPr>
              <a:t>π</a:t>
            </a:r>
            <a:r>
              <a:rPr lang="el-GR" altLang="en-US" dirty="0" smtClean="0">
                <a:latin typeface="+mj-lt"/>
              </a:rPr>
              <a:t>ιστεύω </a:t>
            </a:r>
            <a:r>
              <a:rPr lang="en-US" alt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Vanquishing Verbs:  Aktionsart: How action happens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Continuous action:   I </a:t>
            </a:r>
            <a:r>
              <a:rPr lang="en-US" altLang="en-US" b="1" u="sng" smtClean="0"/>
              <a:t>was studying</a:t>
            </a:r>
            <a:r>
              <a:rPr lang="en-US" altLang="en-US" b="1" smtClean="0"/>
              <a:t> Greek.</a:t>
            </a:r>
          </a:p>
          <a:p>
            <a:pPr eaLnBrk="1" hangingPunct="1"/>
            <a:r>
              <a:rPr lang="en-US" altLang="en-US" b="1" smtClean="0"/>
              <a:t>Undefined:  I </a:t>
            </a:r>
            <a:r>
              <a:rPr lang="en-US" altLang="en-US" b="1" u="sng" smtClean="0"/>
              <a:t>studied</a:t>
            </a:r>
            <a:r>
              <a:rPr lang="en-US" altLang="en-US" b="1" smtClean="0"/>
              <a:t> for the test.</a:t>
            </a:r>
          </a:p>
          <a:p>
            <a:pPr eaLnBrk="1" hangingPunct="1"/>
            <a:r>
              <a:rPr lang="en-US" altLang="en-US" b="1" smtClean="0"/>
              <a:t>Perfect:  I </a:t>
            </a:r>
            <a:r>
              <a:rPr lang="en-US" altLang="en-US" b="1" u="sng" smtClean="0"/>
              <a:t>have studied</a:t>
            </a:r>
            <a:r>
              <a:rPr lang="en-US" altLang="en-US" b="1" smtClean="0"/>
              <a:t> for the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Aspect:author’s portrayal of act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Present/Imperfect:</a:t>
            </a:r>
            <a:r>
              <a:rPr lang="en-US" altLang="en-US" smtClean="0"/>
              <a:t>  immediacy, details, in progress, descriptive, foreground material: watching parade right in front of you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Aorist:</a:t>
            </a:r>
            <a:r>
              <a:rPr lang="en-US" altLang="en-US" smtClean="0"/>
              <a:t>  wholistic, complete, undifferentiated, background material; watching the parade from the 10</a:t>
            </a:r>
            <a:r>
              <a:rPr lang="en-US" altLang="en-US" baseline="30000" smtClean="0"/>
              <a:t>th</a:t>
            </a:r>
            <a:r>
              <a:rPr lang="en-US" altLang="en-US" smtClean="0"/>
              <a:t> story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Perfect/Pluperfect:</a:t>
            </a:r>
            <a:r>
              <a:rPr lang="en-US" altLang="en-US" smtClean="0"/>
              <a:t> state of affairs, special frontground, emphasis, material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Vanquishing Verbs:  Voice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Active:</a:t>
            </a:r>
            <a:r>
              <a:rPr lang="en-US" altLang="en-US" smtClean="0">
                <a:solidFill>
                  <a:srgbClr val="FFFF00"/>
                </a:solidFill>
              </a:rPr>
              <a:t>  </a:t>
            </a:r>
            <a:r>
              <a:rPr lang="en-US" altLang="en-US" smtClean="0"/>
              <a:t>subject does the action</a:t>
            </a:r>
          </a:p>
          <a:p>
            <a:pPr eaLnBrk="1" hangingPunct="1"/>
            <a:r>
              <a:rPr lang="en-US" altLang="en-US" smtClean="0"/>
              <a:t>        Elliott hit the ball.</a:t>
            </a:r>
          </a:p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Middle:</a:t>
            </a:r>
            <a:r>
              <a:rPr lang="en-US" altLang="en-US" smtClean="0">
                <a:solidFill>
                  <a:srgbClr val="FFFF00"/>
                </a:solidFill>
              </a:rPr>
              <a:t>  </a:t>
            </a:r>
            <a:r>
              <a:rPr lang="en-US" altLang="en-US" smtClean="0"/>
              <a:t>subject does action on or for itself; participates in the action of the verb, emphasis on the subject doing the action</a:t>
            </a:r>
          </a:p>
          <a:p>
            <a:pPr eaLnBrk="1" hangingPunct="1"/>
            <a:r>
              <a:rPr lang="en-US" altLang="en-US" smtClean="0"/>
              <a:t>        Elliott hit himself.  </a:t>
            </a:r>
            <a:r>
              <a:rPr lang="en-US" altLang="en-US" b="1" i="1" smtClean="0">
                <a:solidFill>
                  <a:srgbClr val="FF0000"/>
                </a:solidFill>
              </a:rPr>
              <a:t>He</a:t>
            </a:r>
            <a:r>
              <a:rPr lang="en-US" altLang="en-US" smtClean="0"/>
              <a:t> took the book.</a:t>
            </a:r>
          </a:p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Passive:</a:t>
            </a:r>
            <a:r>
              <a:rPr lang="en-US" altLang="en-US" smtClean="0">
                <a:solidFill>
                  <a:srgbClr val="FFFF00"/>
                </a:solidFill>
              </a:rPr>
              <a:t>  </a:t>
            </a:r>
            <a:r>
              <a:rPr lang="en-US" altLang="en-US" smtClean="0"/>
              <a:t>the subject receives the action</a:t>
            </a:r>
          </a:p>
          <a:p>
            <a:pPr eaLnBrk="1" hangingPunct="1"/>
            <a:r>
              <a:rPr lang="en-US" altLang="en-US" smtClean="0"/>
              <a:t>        Elliott was hit by the ball.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Vanquishing Verbs:  Mood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Indicative:   statement of fact </a:t>
            </a:r>
            <a:br>
              <a:rPr lang="en-US" altLang="en-US" b="1" smtClean="0"/>
            </a:br>
            <a:r>
              <a:rPr lang="en-US" altLang="en-US" b="1" smtClean="0"/>
              <a:t>         He stood.</a:t>
            </a:r>
          </a:p>
          <a:p>
            <a:pPr eaLnBrk="1" hangingPunct="1"/>
            <a:r>
              <a:rPr lang="en-US" altLang="en-US" b="1" smtClean="0"/>
              <a:t>Subjunctive:  desire or possibility </a:t>
            </a:r>
            <a:br>
              <a:rPr lang="en-US" altLang="en-US" b="1" smtClean="0"/>
            </a:br>
            <a:r>
              <a:rPr lang="en-US" altLang="en-US" b="1" smtClean="0"/>
              <a:t>         He may stand.</a:t>
            </a:r>
          </a:p>
          <a:p>
            <a:pPr eaLnBrk="1" hangingPunct="1"/>
            <a:r>
              <a:rPr lang="en-US" altLang="en-US" b="1" smtClean="0"/>
              <a:t>Imperative:   command </a:t>
            </a:r>
            <a:br>
              <a:rPr lang="en-US" altLang="en-US" b="1" smtClean="0"/>
            </a:br>
            <a:r>
              <a:rPr lang="en-US" altLang="en-US" b="1" smtClean="0"/>
              <a:t>         Stand!</a:t>
            </a:r>
          </a:p>
          <a:p>
            <a:pPr eaLnBrk="1" hangingPunct="1"/>
            <a:r>
              <a:rPr lang="en-US" altLang="en-US" b="1" smtClean="0"/>
              <a:t>Optative:   wish </a:t>
            </a:r>
            <a:br>
              <a:rPr lang="en-US" altLang="en-US" b="1" smtClean="0"/>
            </a:br>
            <a:r>
              <a:rPr lang="en-US" altLang="en-US" b="1" smtClean="0"/>
              <a:t>         Oh that he would stand.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876</TotalTime>
  <Words>1090</Words>
  <Application>Microsoft Office PowerPoint</Application>
  <PresentationFormat>On-screen Show (4:3)</PresentationFormat>
  <Paragraphs>275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Times New Roman</vt:lpstr>
      <vt:lpstr>Arial</vt:lpstr>
      <vt:lpstr>Calibri</vt:lpstr>
      <vt:lpstr>Greekth</vt:lpstr>
      <vt:lpstr>Fireball</vt:lpstr>
      <vt:lpstr>Mastering NT Greek</vt:lpstr>
      <vt:lpstr>English Grammar Review:  parts of speech</vt:lpstr>
      <vt:lpstr>Sentence Parts (syntax)</vt:lpstr>
      <vt:lpstr>Sentence Parts (syntax)</vt:lpstr>
      <vt:lpstr>Vanquishing Verbs:  Tense=Time?</vt:lpstr>
      <vt:lpstr>Vanquishing Verbs:  Aktionsart: How action happens</vt:lpstr>
      <vt:lpstr>Aspect:author’s portrayal of act  </vt:lpstr>
      <vt:lpstr>Vanquishing Verbs:  Voice</vt:lpstr>
      <vt:lpstr>Vanquishing Verbs:  Mood </vt:lpstr>
      <vt:lpstr>Present Active Indicative Verb</vt:lpstr>
      <vt:lpstr>Verbs getting personal:  English</vt:lpstr>
      <vt:lpstr>Present Active Indicative Verb Formation</vt:lpstr>
      <vt:lpstr>  λύω   PAI  (Present Active Indicative)</vt:lpstr>
      <vt:lpstr>PAI Verb Paradigm: First Chant</vt:lpstr>
      <vt:lpstr>Personal Endings:  Primary Pronominal endings</vt:lpstr>
      <vt:lpstr>Present Active Indicative Meaning</vt:lpstr>
      <vt:lpstr>Movable Nu (n) </vt:lpstr>
      <vt:lpstr>Second Person Plural </vt:lpstr>
      <vt:lpstr>Parsing Party Format</vt:lpstr>
      <vt:lpstr>Chapter 3 Vocabulary</vt:lpstr>
      <vt:lpstr>Chapter 3 Vocabulary</vt:lpstr>
      <vt:lpstr>Chapter 3 Vocabulary</vt:lpstr>
      <vt:lpstr>Chapter 3 Vocabulary</vt:lpstr>
      <vt:lpstr>Chapter 3 Vocabulary</vt:lpstr>
      <vt:lpstr>Chapter 3 Vocabulary</vt:lpstr>
      <vt:lpstr>Chapter 3 Vocabulary</vt:lpstr>
      <vt:lpstr>Chapter 3 Vocabulary</vt:lpstr>
      <vt:lpstr>Chapter 3 Vocabulary</vt:lpstr>
      <vt:lpstr>Chapter 3 Vocabulary</vt:lpstr>
      <vt:lpstr>Review Chapter 1 Vocabulary</vt:lpstr>
      <vt:lpstr>Review Chapter 1 Vocab</vt:lpstr>
      <vt:lpstr>Review Chapter 1 Vocabulary</vt:lpstr>
      <vt:lpstr>Review Chapter 1 Vocabulary</vt:lpstr>
      <vt:lpstr>Review Chapter 2 Vocabulary</vt:lpstr>
      <vt:lpstr>Review Chapter 2 Vocabulary</vt:lpstr>
      <vt:lpstr>Review Chapter 2 Vocabulary</vt:lpstr>
      <vt:lpstr>Review Chapter 3 Vocabulary</vt:lpstr>
      <vt:lpstr>Review Chapter 3 Vocabulary</vt:lpstr>
      <vt:lpstr>Review Chapter 3 Vocabulary</vt:lpstr>
      <vt:lpstr>Review Chapter 3 Vocabulary</vt:lpstr>
      <vt:lpstr>Review Chapter 1 Vocab</vt:lpstr>
      <vt:lpstr>Review Chapter 1 Vocabulary</vt:lpstr>
      <vt:lpstr>Review Chapter 1 Vocabulary</vt:lpstr>
      <vt:lpstr>Review Chapter 2 Vocabulary</vt:lpstr>
      <vt:lpstr>Review Chapter 2 Vocabulary</vt:lpstr>
      <vt:lpstr>Review Chapter 2 Vocabulary</vt:lpstr>
      <vt:lpstr>Review Chapter 3 Vocabulary</vt:lpstr>
      <vt:lpstr>Review Chapter 3 Vocabulary</vt:lpstr>
      <vt:lpstr>Review Chapter 3 Vocabulary</vt:lpstr>
      <vt:lpstr>Review Chapter 3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3 -- Verb:</dc:title>
  <dc:creator>Theodore Hildebrandt</dc:creator>
  <cp:lastModifiedBy>ted</cp:lastModifiedBy>
  <cp:revision>55</cp:revision>
  <dcterms:created xsi:type="dcterms:W3CDTF">2001-09-05T16:26:23Z</dcterms:created>
  <dcterms:modified xsi:type="dcterms:W3CDTF">2015-11-07T15:11:37Z</dcterms:modified>
</cp:coreProperties>
</file>