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5" r:id="rId3"/>
    <p:sldId id="257" r:id="rId4"/>
    <p:sldId id="287" r:id="rId5"/>
    <p:sldId id="258" r:id="rId6"/>
    <p:sldId id="259" r:id="rId7"/>
    <p:sldId id="260" r:id="rId8"/>
    <p:sldId id="28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04" r:id="rId18"/>
    <p:sldId id="269" r:id="rId19"/>
    <p:sldId id="270" r:id="rId20"/>
    <p:sldId id="271" r:id="rId21"/>
    <p:sldId id="272" r:id="rId22"/>
    <p:sldId id="273" r:id="rId23"/>
    <p:sldId id="274" r:id="rId24"/>
    <p:sldId id="285" r:id="rId25"/>
    <p:sldId id="275" r:id="rId26"/>
    <p:sldId id="276" r:id="rId27"/>
    <p:sldId id="278" r:id="rId28"/>
    <p:sldId id="277" r:id="rId29"/>
    <p:sldId id="279" r:id="rId30"/>
    <p:sldId id="280" r:id="rId31"/>
    <p:sldId id="281" r:id="rId32"/>
    <p:sldId id="282" r:id="rId33"/>
    <p:sldId id="286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90" r:id="rId45"/>
    <p:sldId id="292" r:id="rId46"/>
    <p:sldId id="293" r:id="rId47"/>
    <p:sldId id="306" r:id="rId48"/>
    <p:sldId id="309" r:id="rId49"/>
    <p:sldId id="31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426 h 4320"/>
                <a:gd name="T2" fmla="*/ 1737 w 1737"/>
                <a:gd name="T3" fmla="*/ 4437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26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90 h 4320"/>
                <a:gd name="T2" fmla="*/ 1737 w 1737"/>
                <a:gd name="T3" fmla="*/ 4401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9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669 h 4420"/>
                <a:gd name="T2" fmla="*/ 1739 w 1739"/>
                <a:gd name="T3" fmla="*/ 3673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669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12 h 4338"/>
                <a:gd name="T4" fmla="*/ 2080 w 2080"/>
                <a:gd name="T5" fmla="*/ 421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3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3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F7835-A9AB-4326-B0F6-9285D73CA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4A39-5F01-4055-A084-870FCD1FB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D171-B006-4FCB-887D-251BF2943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6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CE46-4748-4FCB-A0BE-48743859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9336-1184-47D2-90A8-8DB0F44EC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28327-D1C2-4639-9835-CB81B44C9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58C40-0F8A-45E7-B7E7-0C75D9193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7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3B2A-8685-4B23-ABF1-8EDC71208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4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26088-120D-4C85-A4A8-16F7518A7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DF62C-1DE1-4439-9C23-C06CCA6D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0B5A-8302-4A92-AE50-9F790825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426 h 4320"/>
                <a:gd name="T2" fmla="*/ 1737 w 1737"/>
                <a:gd name="T3" fmla="*/ 4437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426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90 h 4320"/>
                <a:gd name="T2" fmla="*/ 1737 w 1737"/>
                <a:gd name="T3" fmla="*/ 4401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9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3669 h 4420"/>
                <a:gd name="T2" fmla="*/ 1739 w 1739"/>
                <a:gd name="T3" fmla="*/ 3673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3669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212 h 4338"/>
                <a:gd name="T4" fmla="*/ 2080 w 2080"/>
                <a:gd name="T5" fmla="*/ 4212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0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0 h 4320"/>
                <a:gd name="T2" fmla="*/ 1737 w 1737"/>
                <a:gd name="T3" fmla="*/ 0 h 4320"/>
                <a:gd name="T4" fmla="*/ 524 w 1737"/>
                <a:gd name="T5" fmla="*/ 0 h 4320"/>
                <a:gd name="T6" fmla="*/ 0 w 1737"/>
                <a:gd name="T7" fmla="*/ 0 h 4320"/>
                <a:gd name="T8" fmla="*/ 494 w 1737"/>
                <a:gd name="T9" fmla="*/ 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0 h 4420"/>
                <a:gd name="T2" fmla="*/ 1739 w 1739"/>
                <a:gd name="T3" fmla="*/ 0 h 4420"/>
                <a:gd name="T4" fmla="*/ 524 w 1739"/>
                <a:gd name="T5" fmla="*/ 0 h 4420"/>
                <a:gd name="T6" fmla="*/ 0 w 1739"/>
                <a:gd name="T7" fmla="*/ 0 h 4420"/>
                <a:gd name="T8" fmla="*/ 494 w 1739"/>
                <a:gd name="T9" fmla="*/ 0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0 h 4338"/>
                <a:gd name="T2" fmla="*/ 1870 w 2080"/>
                <a:gd name="T3" fmla="*/ 0 h 4338"/>
                <a:gd name="T4" fmla="*/ 2080 w 2080"/>
                <a:gd name="T5" fmla="*/ 0 h 4338"/>
                <a:gd name="T6" fmla="*/ 1033 w 2080"/>
                <a:gd name="T7" fmla="*/ 0 h 4338"/>
                <a:gd name="T8" fmla="*/ 0 w 2080"/>
                <a:gd name="T9" fmla="*/ 0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2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4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2A7901C-776F-4710-B99F-BF4BBFB47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28600"/>
            <a:ext cx="7239000" cy="1905000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latin typeface="Times New Roman" pitchFamily="18" charset="0"/>
              </a:rPr>
              <a:t>Mastering NT Greek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3505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2.  Accents, Syllables, and English Grammar</a:t>
            </a:r>
          </a:p>
          <a:p>
            <a:pPr eaLnBrk="1" hangingPunct="1"/>
            <a:endParaRPr lang="en-US" altLang="en-US" b="1" smtClean="0">
              <a:latin typeface="Times New Roman" pitchFamily="18" charset="0"/>
            </a:endParaRPr>
          </a:p>
          <a:p>
            <a:pPr eaLnBrk="1" hangingPunct="1"/>
            <a:endParaRPr lang="en-US" altLang="en-US" b="1" smtClean="0">
              <a:latin typeface="Times New Roman" pitchFamily="18" charset="0"/>
            </a:endParaRPr>
          </a:p>
          <a:p>
            <a:pPr eaLnBrk="1" hangingPunct="1"/>
            <a:endParaRPr lang="en-US" altLang="en-US" b="1" smtClean="0">
              <a:latin typeface="Times New Roman" pitchFamily="18" charset="0"/>
            </a:endParaRPr>
          </a:p>
          <a:p>
            <a:pPr eaLnBrk="1" hangingPunct="1"/>
            <a:r>
              <a:rPr lang="en-US" altLang="en-US" sz="1800" b="1" smtClean="0">
                <a:latin typeface="Times New Roman" pitchFamily="18" charset="0"/>
              </a:rPr>
              <a:t>By Ted Hildebrandt  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© 2003</a:t>
            </a:r>
            <a:endParaRPr lang="en-US" altLang="en-US" sz="1800" b="1" smtClean="0">
              <a:latin typeface="Times New Roman" pitchFamily="18" charset="0"/>
            </a:endParaRPr>
          </a:p>
          <a:p>
            <a:pPr eaLnBrk="1" hangingPunct="1"/>
            <a:r>
              <a:rPr lang="en-US" altLang="en-US" sz="1800" b="1" smtClean="0">
                <a:latin typeface="Times New Roman" pitchFamily="18" charset="0"/>
              </a:rPr>
              <a:t>Baker Academic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3 Accents</a:t>
            </a:r>
            <a:r>
              <a:rPr lang="en-US" altLang="en-US" smtClean="0">
                <a:latin typeface="Greekth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ά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λέγω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I say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Grave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ὰ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       ἀδελφὸς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brother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Circumflex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ᾶ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)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 αὐτοῦ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Potential Accent Placement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Acute– can be placed on any of the last three syllables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ἄνθρωπος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ἄν   θρω    πος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- antepenult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(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λέ    γω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 - penult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θεός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θε  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 - ultima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Potential Accent Placement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Circumflex – can be placed only on last 2 syllables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φαρισαῖος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φα    ρι   σαῖ   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- penult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αὐτοῦ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    τοῦ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- ultima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Grave only last syllable</a:t>
            </a:r>
            <a:r>
              <a:rPr lang="en-US" altLang="en-US" smtClean="0">
                <a:latin typeface="Arial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Χριστὸς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(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Χρι   στὸς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 - ultima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6 Accent Rules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1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.  Nouns are retentive.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ἄγγελος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ἀγγέλῳ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ἄγγελον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2.  Verbs are recessive.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λέγω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(penult),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λύομεν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(antepenult)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3.  If the ultima is long, then antepenult 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     cannot be accented.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ἄγγελοω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ἀγγέλῳ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6 Accent Rules (cont.)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4.  If the ultima is long and the penult is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accented, then that accent must be an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acute.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ἄγγελος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ἀγγέλῳ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5.  If the ultima is short and the penult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long and accented, that accent must be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a circumflex.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ἐκεῖνος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6 Accent Rules (cont.)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6.  If an acute is on the ultima, it becomes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    a grave when followed by another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        word without intervening punctuation.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καὶ θεὸς  ἦν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Possible Accent Placement Chart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ά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ά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 ά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Acute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ᾶ     ᾶ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Circumflex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ὰ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Grave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Words with No Accents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Clitics are words that "lean on" the words preceding or following. 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Proclitic:  comes before the word that carries the accent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ὁ Χριστός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  Ἐν  ἀρχῇ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οὐ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κατέλαβεν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(John 1:5)</a:t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-KJV, NIV, NRSV, NLT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Words with no accents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Enclitic:  comes after the word that carries the accent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Ἐγώ  εἰμι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19063"/>
            <a:ext cx="7772400" cy="2124075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2: Greek Fun with Words: 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458200" cy="4419600"/>
          </a:xfrm>
        </p:spPr>
        <p:txBody>
          <a:bodyPr/>
          <a:lstStyle/>
          <a:p>
            <a:pPr eaLnBrk="1" hangingPunct="1"/>
            <a:r>
              <a:rPr lang="en-US" altLang="en-US" smtClean="0"/>
              <a:t>Homemade = made at home</a:t>
            </a:r>
          </a:p>
          <a:p>
            <a:pPr eaLnBrk="1" hangingPunct="1"/>
            <a:r>
              <a:rPr lang="en-US" altLang="en-US" smtClean="0"/>
              <a:t>Butter + Fly = butterfly</a:t>
            </a:r>
          </a:p>
          <a:p>
            <a:pPr eaLnBrk="1" hangingPunct="1"/>
            <a:r>
              <a:rPr lang="en-US" altLang="en-US" smtClean="0"/>
              <a:t>Pine + apple = pineapple</a:t>
            </a:r>
          </a:p>
          <a:p>
            <a:pPr eaLnBrk="1" hangingPunct="1"/>
            <a:r>
              <a:rPr lang="en-US" altLang="en-US" smtClean="0"/>
              <a:t>John 3:16 God gave his only begotten son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Μονογενής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μονο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γενης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γεννάω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Greekth" pitchFamily="18" charset="0"/>
              </a:rPr>
              <a:t/>
            </a:r>
            <a:br>
              <a:rPr lang="en-US" altLang="en-US" smtClean="0">
                <a:latin typeface="Greekth" pitchFamily="18" charset="0"/>
              </a:rPr>
            </a:br>
            <a:r>
              <a:rPr lang="en-US" altLang="en-US" smtClean="0">
                <a:latin typeface="Greekth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only begotten     only    begotten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Actually = one of a kind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γενης</a:t>
            </a:r>
            <a:r>
              <a:rPr lang="en-US" altLang="en-US" smtClean="0">
                <a:latin typeface="Greekth" pitchFamily="18" charset="0"/>
              </a:rPr>
              <a:t> =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kind/genus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Unique, only –Hebrews 11:17 of Isaac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Breathing Marks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Smooth Breathing: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(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) 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ἀδελφός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ἐγώ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Rough Breathing: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υἱός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ῥημα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ἑξαγωνον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–hexagon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always take a rough breathing although it is not pronounced on a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ρ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Punctuation Marks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(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)    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λόγος.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Comma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(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)   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λόγος,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Colon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(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)    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λόγος·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Question Mark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(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)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λόγος;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Apostrophe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διά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αὐτοῦ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==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δι’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αὐτοῦ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Coronis contraction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ἐγώ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==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κἀγώ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ἀλλα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ἵνα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==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ἀλλ’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ἵνα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Diaeresis (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¨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mtClean="0">
                <a:latin typeface="Greekth" pitchFamily="18" charset="0"/>
              </a:rPr>
              <a:t/>
            </a:r>
            <a:br>
              <a:rPr lang="en-US" altLang="en-US" smtClean="0">
                <a:latin typeface="Greekth" pitchFamily="18" charset="0"/>
              </a:rPr>
            </a:br>
            <a:r>
              <a:rPr lang="en-US" altLang="en-US" smtClean="0">
                <a:latin typeface="Greekth" pitchFamily="18" charset="0"/>
              </a:rPr>
              <a:t>--</a:t>
            </a:r>
            <a:r>
              <a:rPr lang="en-US" altLang="en-US" b="1" smtClean="0">
                <a:latin typeface="Times New Roman" pitchFamily="18" charset="0"/>
              </a:rPr>
              <a:t>the diphthong buster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429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Placed over second of two vowels in a row to keep the sounds separate -- not letting them become a diphthong.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Ἠσαΐας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Ἠ   σα  ΐ   ας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Μωϋσῆς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Μω  ϋ   σῆς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English Grammar Review: 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parts of speech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Noun:  person, place or thing:  book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Adjective: noun modifier -- </a:t>
            </a:r>
            <a:r>
              <a:rPr lang="en-US" altLang="en-US" b="1" u="sng" smtClean="0">
                <a:latin typeface="Times New Roman" pitchFamily="18" charset="0"/>
              </a:rPr>
              <a:t>big red</a:t>
            </a:r>
            <a:r>
              <a:rPr lang="en-US" altLang="en-US" b="1" smtClean="0">
                <a:latin typeface="Times New Roman" pitchFamily="18" charset="0"/>
              </a:rPr>
              <a:t> book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Definite Article:   the  (indefinite=a)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Pronoun:   I, we, you, he, she, it, they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Preposition:  in,  by,  because, out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Verb:   swam, ran, studied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Adverb:   modifies verb – quickly, swiftly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Conjunction: and, but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Sentence Parts (syntax)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5181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1)  Subject: about which something is said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          </a:t>
            </a:r>
            <a:r>
              <a:rPr lang="en-US" altLang="en-US" b="1" u="sng" smtClean="0">
                <a:latin typeface="Times New Roman" pitchFamily="18" charset="0"/>
              </a:rPr>
              <a:t>Terry</a:t>
            </a:r>
            <a:r>
              <a:rPr lang="en-US" altLang="en-US" b="1" smtClean="0">
                <a:latin typeface="Times New Roman" pitchFamily="18" charset="0"/>
              </a:rPr>
              <a:t> went to the store.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2)  Predicate:  that which is said about the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 subject:  He </a:t>
            </a:r>
            <a:r>
              <a:rPr lang="en-US" altLang="en-US" b="1" u="sng" smtClean="0">
                <a:latin typeface="Times New Roman" pitchFamily="18" charset="0"/>
              </a:rPr>
              <a:t>drove the car</a:t>
            </a:r>
            <a:r>
              <a:rPr lang="en-US" altLang="en-US" b="1" smtClean="0"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        Predicate Nominative:  It is I. 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Phrases:   group of words with no verb but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used as a single part of speech: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        The book </a:t>
            </a:r>
            <a:r>
              <a:rPr lang="en-US" altLang="en-US" b="1" u="sng" smtClean="0">
                <a:latin typeface="Times New Roman" pitchFamily="18" charset="0"/>
              </a:rPr>
              <a:t>on the table</a:t>
            </a:r>
            <a:r>
              <a:rPr lang="en-US" altLang="en-US" b="1" smtClean="0">
                <a:latin typeface="Times New Roman" pitchFamily="18" charset="0"/>
              </a:rPr>
              <a:t> is mine.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Sentence Parts (syntax)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Clauses:  group of words that has a verb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             The student </a:t>
            </a:r>
            <a:r>
              <a:rPr lang="en-US" altLang="en-US" b="1" u="sng" smtClean="0">
                <a:latin typeface="Times New Roman" pitchFamily="18" charset="0"/>
              </a:rPr>
              <a:t>who studied Greek</a:t>
            </a:r>
            <a:r>
              <a:rPr lang="en-US" altLang="en-US" b="1" smtClean="0">
                <a:latin typeface="Times New Roman" pitchFamily="18" charset="0"/>
              </a:rPr>
              <a:t> by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     the ocean is relaxed.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SVOM  -- Subject, Verb, Object, Modifier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   The girl climbed the tree in the yard.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          S           V           O           M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       S:NP       V:V     O:NP      M:PP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Vanquishing Verbs:  Tense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Present:  Zach </a:t>
            </a:r>
            <a:r>
              <a:rPr lang="en-US" altLang="en-US" b="1" u="sng" smtClean="0">
                <a:latin typeface="Times New Roman" pitchFamily="18" charset="0"/>
              </a:rPr>
              <a:t>plays</a:t>
            </a:r>
            <a:r>
              <a:rPr lang="en-US" altLang="en-US" b="1" smtClean="0">
                <a:latin typeface="Times New Roman" pitchFamily="18" charset="0"/>
              </a:rPr>
              <a:t> basketball.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Past:       Zach </a:t>
            </a:r>
            <a:r>
              <a:rPr lang="en-US" altLang="en-US" b="1" u="sng" smtClean="0">
                <a:latin typeface="Times New Roman" pitchFamily="18" charset="0"/>
              </a:rPr>
              <a:t>played</a:t>
            </a:r>
            <a:r>
              <a:rPr lang="en-US" altLang="en-US" b="1" smtClean="0">
                <a:latin typeface="Times New Roman" pitchFamily="18" charset="0"/>
              </a:rPr>
              <a:t> basketball. 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Future:    Zach </a:t>
            </a:r>
            <a:r>
              <a:rPr lang="en-US" altLang="en-US" b="1" u="sng" smtClean="0">
                <a:latin typeface="Times New Roman" pitchFamily="18" charset="0"/>
              </a:rPr>
              <a:t>will play</a:t>
            </a:r>
            <a:r>
              <a:rPr lang="en-US" altLang="en-US" b="1" smtClean="0">
                <a:latin typeface="Times New Roman" pitchFamily="18" charset="0"/>
              </a:rPr>
              <a:t> basketball. 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Perfect:   Zach </a:t>
            </a:r>
            <a:r>
              <a:rPr lang="en-US" altLang="en-US" b="1" u="sng" smtClean="0">
                <a:latin typeface="Times New Roman" pitchFamily="18" charset="0"/>
              </a:rPr>
              <a:t>has played</a:t>
            </a:r>
            <a:r>
              <a:rPr lang="en-US" altLang="en-US" b="1" smtClean="0">
                <a:latin typeface="Times New Roman" pitchFamily="18" charset="0"/>
              </a:rPr>
              <a:t> basketball.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Vanquishing Verbs:  Aktionsart:  How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Continuous action:  I </a:t>
            </a:r>
            <a:r>
              <a:rPr lang="en-US" altLang="en-US" b="1" u="sng" smtClean="0">
                <a:latin typeface="Times New Roman" pitchFamily="18" charset="0"/>
              </a:rPr>
              <a:t>was studying</a:t>
            </a:r>
            <a:r>
              <a:rPr lang="en-US" altLang="en-US" b="1" smtClean="0">
                <a:latin typeface="Times New Roman" pitchFamily="18" charset="0"/>
              </a:rPr>
              <a:t> Greek.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Undefined:               I </a:t>
            </a:r>
            <a:r>
              <a:rPr lang="en-US" altLang="en-US" b="1" u="sng" smtClean="0">
                <a:latin typeface="Times New Roman" pitchFamily="18" charset="0"/>
              </a:rPr>
              <a:t>studied</a:t>
            </a:r>
            <a:r>
              <a:rPr lang="en-US" altLang="en-US" b="1" smtClean="0">
                <a:latin typeface="Times New Roman" pitchFamily="18" charset="0"/>
              </a:rPr>
              <a:t> for the test.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Perfect:                    I </a:t>
            </a:r>
            <a:r>
              <a:rPr lang="en-US" altLang="en-US" b="1" u="sng" smtClean="0">
                <a:latin typeface="Times New Roman" pitchFamily="18" charset="0"/>
              </a:rPr>
              <a:t>have studied</a:t>
            </a:r>
            <a:r>
              <a:rPr lang="en-US" altLang="en-US" b="1" smtClean="0">
                <a:latin typeface="Times New Roman" pitchFamily="18" charset="0"/>
              </a:rPr>
              <a:t> for the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Syllable Slicing -- 4 Rules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1.  Consonants goes with what follows it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2.  Split two consonants unless they are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a consonant cluster (e.g. st, ch, br…)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[Consonant cluster are two constants that can start a word]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Vanquishing Verbs:  Voice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Active:  subject does the 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              Tanya took the car.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Middle:  subject involved/interested/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        participating or rarely reflexive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        action  on or for itself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               Tanya took herself (reflexive).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Passive:  the subject receives the 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                Tanya was taken by the car.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Vanquishing Verbs: 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Verb Moods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419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Indicative:     statement of fact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               He stood.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Subjunctive: desire or possibility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               He may stand.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Imperative:   command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               Stand!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Optative:       wish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                       Oh that he would stand.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Nouns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1054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Gender:     masculine,  feminine,  neuter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Number:   singular / plural  -- skate/skates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Case:  Role the noun plays in the sentence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Nominative:   subject of sentence </a:t>
            </a:r>
            <a:br>
              <a:rPr lang="en-US" altLang="en-US" sz="3200" b="1" smtClean="0">
                <a:latin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</a:rPr>
              <a:t>                        (</a:t>
            </a:r>
            <a:r>
              <a:rPr lang="en-US" altLang="en-US" sz="3200" b="1" u="sng" smtClean="0">
                <a:latin typeface="Times New Roman" pitchFamily="18" charset="0"/>
              </a:rPr>
              <a:t>She</a:t>
            </a:r>
            <a:r>
              <a:rPr lang="en-US" altLang="en-US" sz="3200" b="1" smtClean="0">
                <a:latin typeface="Times New Roman" pitchFamily="18" charset="0"/>
              </a:rPr>
              <a:t> received the award.)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Accusative:   object of the sentence </a:t>
            </a:r>
            <a:br>
              <a:rPr lang="en-US" altLang="en-US" sz="3200" b="1" smtClean="0">
                <a:latin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</a:rPr>
              <a:t>                       (The car hit </a:t>
            </a:r>
            <a:r>
              <a:rPr lang="en-US" altLang="en-US" sz="3200" b="1" u="sng" smtClean="0">
                <a:latin typeface="Times New Roman" pitchFamily="18" charset="0"/>
              </a:rPr>
              <a:t>her</a:t>
            </a:r>
            <a:r>
              <a:rPr lang="en-US" altLang="en-US" sz="3200" b="1" smtClean="0">
                <a:latin typeface="Times New Roman" pitchFamily="18" charset="0"/>
              </a:rPr>
              <a:t>.)</a:t>
            </a:r>
          </a:p>
          <a:p>
            <a:pPr lvl="1" eaLnBrk="1" hangingPunct="1"/>
            <a:r>
              <a:rPr lang="en-US" altLang="en-US" sz="3200" b="1" smtClean="0">
                <a:latin typeface="Times New Roman" pitchFamily="18" charset="0"/>
              </a:rPr>
              <a:t>Genitive:   possessive </a:t>
            </a:r>
            <a:br>
              <a:rPr lang="en-US" altLang="en-US" sz="3200" b="1" smtClean="0">
                <a:latin typeface="Times New Roman" pitchFamily="18" charset="0"/>
              </a:rPr>
            </a:br>
            <a:r>
              <a:rPr lang="en-US" altLang="en-US" sz="3200" b="1" smtClean="0">
                <a:latin typeface="Times New Roman" pitchFamily="18" charset="0"/>
              </a:rPr>
              <a:t>                   (The car was hers.)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4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239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latin typeface="Times New Roman" pitchFamily="18" charset="0"/>
              </a:rPr>
              <a:t>Nouns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latin typeface="Times New Roman" pitchFamily="18" charset="0"/>
              </a:rPr>
              <a:t>Greek Adds two more cases</a:t>
            </a:r>
          </a:p>
          <a:p>
            <a:pPr lvl="1" eaLnBrk="1" hangingPunct="1"/>
            <a:r>
              <a:rPr lang="en-US" altLang="en-US" sz="3600" b="1" smtClean="0">
                <a:latin typeface="Times New Roman" pitchFamily="18" charset="0"/>
              </a:rPr>
              <a:t>Dative: Indirect object </a:t>
            </a:r>
            <a:br>
              <a:rPr lang="en-US" altLang="en-US" sz="3600" b="1" smtClean="0">
                <a:latin typeface="Times New Roman" pitchFamily="18" charset="0"/>
              </a:rPr>
            </a:br>
            <a:r>
              <a:rPr lang="en-US" altLang="en-US" sz="3600" b="1" smtClean="0">
                <a:latin typeface="Times New Roman" pitchFamily="18" charset="0"/>
              </a:rPr>
              <a:t>         (I told the story </a:t>
            </a:r>
            <a:r>
              <a:rPr lang="en-US" altLang="en-US" sz="3600" b="1" u="sng" smtClean="0">
                <a:latin typeface="Times New Roman" pitchFamily="18" charset="0"/>
              </a:rPr>
              <a:t>to the teacher</a:t>
            </a:r>
            <a:r>
              <a:rPr lang="en-US" altLang="en-US" sz="3600" b="1" smtClean="0">
                <a:latin typeface="Times New Roman" pitchFamily="18" charset="0"/>
              </a:rPr>
              <a:t>.)</a:t>
            </a:r>
          </a:p>
          <a:p>
            <a:pPr lvl="1" eaLnBrk="1" hangingPunct="1"/>
            <a:r>
              <a:rPr lang="en-US" altLang="en-US" sz="3600" b="1" smtClean="0">
                <a:latin typeface="Times New Roman" pitchFamily="18" charset="0"/>
              </a:rPr>
              <a:t>Vocative:   direct address</a:t>
            </a:r>
            <a:br>
              <a:rPr lang="en-US" altLang="en-US" sz="3600" b="1" smtClean="0">
                <a:latin typeface="Times New Roman" pitchFamily="18" charset="0"/>
              </a:rPr>
            </a:br>
            <a:r>
              <a:rPr lang="en-US" altLang="en-US" sz="3600" b="1" smtClean="0">
                <a:latin typeface="Times New Roman" pitchFamily="18" charset="0"/>
              </a:rPr>
              <a:t>                   (</a:t>
            </a:r>
            <a:r>
              <a:rPr lang="en-US" altLang="en-US" sz="3600" b="1" u="sng" smtClean="0">
                <a:latin typeface="Times New Roman" pitchFamily="18" charset="0"/>
              </a:rPr>
              <a:t>O Lord</a:t>
            </a:r>
            <a:r>
              <a:rPr lang="en-US" altLang="en-US" sz="3600" b="1" smtClean="0">
                <a:latin typeface="Times New Roman" pitchFamily="18" charset="0"/>
              </a:rPr>
              <a:t>, save me.)</a:t>
            </a:r>
          </a:p>
          <a:p>
            <a:pPr eaLnBrk="1" hangingPunct="1"/>
            <a:r>
              <a:rPr lang="en-US" altLang="en-US" sz="4000" b="1" smtClean="0">
                <a:latin typeface="Times New Roman" pitchFamily="18" charset="0"/>
              </a:rPr>
              <a:t>Learn these 5 cases cold as they </a:t>
            </a:r>
            <a:br>
              <a:rPr lang="en-US" altLang="en-US" sz="4000" b="1" smtClean="0">
                <a:latin typeface="Times New Roman" pitchFamily="18" charset="0"/>
              </a:rPr>
            </a:br>
            <a:r>
              <a:rPr lang="en-US" altLang="en-US" sz="4000" b="1" smtClean="0">
                <a:latin typeface="Times New Roman" pitchFamily="18" charset="0"/>
              </a:rPr>
              <a:t>           are  crucial in Greek.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4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ἀδελφός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οῦ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en-US" b="1" smtClean="0"/>
              <a:t>                                                   brother </a:t>
            </a:r>
          </a:p>
        </p:txBody>
      </p:sp>
      <p:pic>
        <p:nvPicPr>
          <p:cNvPr id="83972" name="Picture 4" descr="VocabCh02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11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88913"/>
            <a:ext cx="5797550" cy="9540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495800"/>
          </a:xfrm>
        </p:spPr>
        <p:txBody>
          <a:bodyPr/>
          <a:lstStyle/>
          <a:p>
            <a:pPr eaLnBrk="1" hangingPunct="1"/>
            <a:r>
              <a:rPr lang="el-GR" altLang="en-US" sz="4400" smtClean="0">
                <a:latin typeface="Greekth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ἀκούω </a:t>
            </a:r>
            <a:r>
              <a:rPr lang="en-US" altLang="en-US" smtClean="0">
                <a:latin typeface="Greekth" pitchFamily="18" charset="0"/>
              </a:rPr>
              <a:t>       </a:t>
            </a:r>
          </a:p>
          <a:p>
            <a:pPr lvl="1" eaLnBrk="1" hangingPunct="1"/>
            <a:r>
              <a:rPr lang="en-US" altLang="en-US" b="1" smtClean="0"/>
              <a:t>                                                 I hear, obey</a:t>
            </a:r>
          </a:p>
        </p:txBody>
      </p:sp>
      <p:pic>
        <p:nvPicPr>
          <p:cNvPr id="84996" name="Picture 4" descr="VocabCh0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48672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 Chapter 2 Vocabulary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Greekth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δόξα,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ας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ἡ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 eaLnBrk="1" hangingPunct="1"/>
            <a:r>
              <a:rPr lang="en-US" altLang="en-US" b="1" smtClean="0"/>
              <a:t>                                              glory, fame</a:t>
            </a:r>
            <a:r>
              <a:rPr lang="en-US" altLang="en-US" smtClean="0"/>
              <a:t> </a:t>
            </a:r>
          </a:p>
        </p:txBody>
      </p:sp>
      <p:pic>
        <p:nvPicPr>
          <p:cNvPr id="86020" name="Picture 4" descr="VocabCh0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1148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ἔχω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1" eaLnBrk="1" hangingPunct="1"/>
            <a:r>
              <a:rPr lang="en-US" altLang="en-US" b="1" smtClean="0"/>
              <a:t>                                                      I have</a:t>
            </a:r>
          </a:p>
        </p:txBody>
      </p:sp>
      <p:pic>
        <p:nvPicPr>
          <p:cNvPr id="87044" name="Picture 4" descr="VocabCh0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0116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Greekth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κόσμος,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1" eaLnBrk="1" hangingPunct="1"/>
            <a:r>
              <a:rPr lang="en-US" altLang="en-US" b="1" smtClean="0"/>
              <a:t>                                                 world</a:t>
            </a:r>
          </a:p>
        </p:txBody>
      </p:sp>
      <p:pic>
        <p:nvPicPr>
          <p:cNvPr id="88068" name="Picture 4" descr="VocabCh02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Greekth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κύριος,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1" eaLnBrk="1" hangingPunct="1"/>
            <a:r>
              <a:rPr lang="en-US" altLang="en-US" sz="6600" b="1" smtClean="0"/>
              <a:t>    </a:t>
            </a:r>
            <a:r>
              <a:rPr lang="en-US" altLang="en-US" b="1" smtClean="0"/>
              <a:t>            </a:t>
            </a:r>
            <a:r>
              <a:rPr lang="en-US" altLang="en-US" smtClean="0"/>
              <a:t> </a:t>
            </a:r>
            <a:r>
              <a:rPr lang="en-US" altLang="en-US" b="1" smtClean="0"/>
              <a:t>                      lord, Lord,</a:t>
            </a:r>
            <a:br>
              <a:rPr lang="en-US" altLang="en-US" b="1" smtClean="0"/>
            </a:br>
            <a:r>
              <a:rPr lang="en-US" altLang="en-US" b="1" smtClean="0"/>
              <a:t>                                                     sir</a:t>
            </a:r>
          </a:p>
        </p:txBody>
      </p:sp>
      <p:pic>
        <p:nvPicPr>
          <p:cNvPr id="89092" name="Picture 4" descr="VocabCh0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35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Syllable Slicing -- 4 Rules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3.  Split two vowels (except for diphthongs),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allowing only one vowel or diphthong per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syllable.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Times New Roman" pitchFamily="18" charset="0"/>
              </a:rPr>
              <a:t>4.  Split compound words into their original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parts before applying the rules of syllable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division.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Greekth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λόγος,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1" eaLnBrk="1" hangingPunct="1"/>
            <a:r>
              <a:rPr lang="en-US" altLang="en-US" b="1" smtClean="0"/>
              <a:t>                                                    word</a:t>
            </a:r>
          </a:p>
        </p:txBody>
      </p:sp>
      <p:pic>
        <p:nvPicPr>
          <p:cNvPr id="90116" name="Picture 4" descr="VocabCh02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Greekth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Πέτρος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lvl="1" eaLnBrk="1" hangingPunct="1"/>
            <a:r>
              <a:rPr lang="en-US" altLang="en-US" b="1" smtClean="0"/>
              <a:t>                                                     Peter </a:t>
            </a:r>
          </a:p>
        </p:txBody>
      </p:sp>
      <p:pic>
        <p:nvPicPr>
          <p:cNvPr id="91140" name="Picture 4" descr="VocabCh02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58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Greekth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υἱός,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οῦ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1" eaLnBrk="1" hangingPunct="1"/>
            <a:r>
              <a:rPr lang="en-US" altLang="en-US" b="1" smtClean="0"/>
              <a:t>                                                     son</a:t>
            </a:r>
          </a:p>
        </p:txBody>
      </p:sp>
      <p:pic>
        <p:nvPicPr>
          <p:cNvPr id="92164" name="Picture 4" descr="VocabCh02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362200"/>
            <a:ext cx="446246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2 Vocabulary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Φαρισαῖος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 eaLnBrk="1" hangingPunct="1"/>
            <a:r>
              <a:rPr lang="en-US" altLang="en-US" b="1" smtClean="0"/>
              <a:t>                                                   Pharisee</a:t>
            </a:r>
          </a:p>
        </p:txBody>
      </p:sp>
      <p:pic>
        <p:nvPicPr>
          <p:cNvPr id="93188" name="Picture 4" descr="VocabCh0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419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2 Vocabulary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ἀδελφός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brother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ἀκούω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I hear, obey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δόξα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glory, fame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ἔχω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I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2 Vocabulary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κόσμος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world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κύριος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Lord, sir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λόγος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Chapter 2 Vocabulary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reekth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Πέτρος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Peter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υἱός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son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Φαρισαῖος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Pharisee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 Vocabulary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 ἄγγελος,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angel </a:t>
            </a:r>
          </a:p>
          <a:p>
            <a:pPr eaLnBrk="1" hangingPunct="1"/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 ἀμήν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truly, verily</a:t>
            </a:r>
          </a:p>
          <a:p>
            <a:pPr eaLnBrk="1" hangingPunct="1"/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ἄνθρωπος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man, human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 Vocabulary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ἐγώ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I—ego</a:t>
            </a:r>
          </a:p>
          <a:p>
            <a:pPr eaLnBrk="1" hangingPunct="1"/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θεός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οῦ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God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καί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Chapter 1 Vocabulary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καρδία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ας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ἡ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heart </a:t>
            </a:r>
          </a:p>
          <a:p>
            <a:pPr eaLnBrk="1" hangingPunct="1"/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 λέγω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 I say </a:t>
            </a:r>
          </a:p>
          <a:p>
            <a:pPr eaLnBrk="1" hangingPunct="1"/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προφήτης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ου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 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prophet</a:t>
            </a:r>
          </a:p>
          <a:p>
            <a:pPr eaLnBrk="1" hangingPunct="1"/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 Χριστός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οῦ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en-US" sz="4400" smtClean="0">
                <a:latin typeface="Times New Roman" pitchFamily="18" charset="0"/>
                <a:cs typeface="Times New Roman" pitchFamily="18" charset="0"/>
              </a:rPr>
              <a:t>ὁ</a:t>
            </a:r>
            <a:r>
              <a:rPr lang="en-US" altLang="en-US" sz="44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Christ, Messiah, anointed one</a:t>
            </a:r>
          </a:p>
          <a:p>
            <a:pPr eaLnBrk="1" hangingPunct="1"/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Rules 1:  Consonant goes with what follows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sz="2800" smtClean="0">
                <a:latin typeface="Times New Roman" pitchFamily="18" charset="0"/>
                <a:cs typeface="Times New Roman" pitchFamily="18" charset="0"/>
              </a:rPr>
              <a:t>ἐγώ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ἐ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/ 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γώ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800" smtClean="0">
                <a:latin typeface="Times New Roman" pitchFamily="18" charset="0"/>
                <a:cs typeface="Times New Roman" pitchFamily="18" charset="0"/>
              </a:rPr>
              <a:t>λέγω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λέ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γω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sz="2800" smtClean="0">
                <a:latin typeface="Times New Roman" pitchFamily="18" charset="0"/>
                <a:cs typeface="Times New Roman" pitchFamily="18" charset="0"/>
              </a:rPr>
              <a:t>προφήτης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προ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φή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της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65138"/>
            <a:ext cx="8458200" cy="1431925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Rule 2.  Split consonants but keep consonant clusters together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2286000"/>
          </a:xfrm>
        </p:spPr>
        <p:txBody>
          <a:bodyPr/>
          <a:lstStyle/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καρδία 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καρ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/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δί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/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Χριστός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Χρι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στός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Rule 3.  Split vowels but </a:t>
            </a:r>
            <a:br>
              <a:rPr lang="en-US" altLang="en-US" b="1" smtClean="0">
                <a:latin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</a:rPr>
              <a:t>keep diphthongs together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220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n-US" sz="2800" smtClean="0">
                <a:latin typeface="Times New Roman" pitchFamily="18" charset="0"/>
                <a:cs typeface="Times New Roman" pitchFamily="18" charset="0"/>
              </a:rPr>
              <a:t>θεός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θε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ός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800" smtClean="0">
                <a:latin typeface="Times New Roman" pitchFamily="18" charset="0"/>
                <a:cs typeface="Times New Roman" pitchFamily="18" charset="0"/>
              </a:rPr>
              <a:t>φαρισαῖος 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φα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ρι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σαῖ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/ 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ος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Why not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z="2800" smtClean="0">
                <a:latin typeface="Times New Roman" pitchFamily="18" charset="0"/>
                <a:cs typeface="Times New Roman" pitchFamily="18" charset="0"/>
              </a:rPr>
              <a:t>καί </a:t>
            </a: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4.  Split between words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συνάγω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συν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άγω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(2 words)</a:t>
            </a:r>
          </a:p>
          <a:p>
            <a:pPr lvl="1"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συν     ά     γω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ἀπέρχομαι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ἀπ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έρ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χο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/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μαι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3 Syllable Names</a:t>
            </a:r>
            <a:r>
              <a:rPr lang="en-US" altLang="en-US" b="1" smtClean="0">
                <a:latin typeface="Arial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l-GR" altLang="en-US" smtClean="0">
                <a:latin typeface="Greekth" pitchFamily="18" charset="0"/>
              </a:rPr>
              <a:t>ἄνθρωπος</a:t>
            </a:r>
            <a:r>
              <a:rPr lang="en-US" altLang="en-US" smtClean="0">
                <a:latin typeface="Greekth" pitchFamily="18" charset="0"/>
              </a:rPr>
              <a:t> -- </a:t>
            </a:r>
            <a:r>
              <a:rPr lang="el-GR" altLang="en-US" smtClean="0">
                <a:latin typeface="Greekth" pitchFamily="18" charset="0"/>
              </a:rPr>
              <a:t>ἄν</a:t>
            </a:r>
            <a:r>
              <a:rPr lang="en-US" altLang="en-US" smtClean="0">
                <a:latin typeface="Greekth" pitchFamily="18" charset="0"/>
              </a:rPr>
              <a:t>  / </a:t>
            </a:r>
            <a:r>
              <a:rPr lang="el-GR" altLang="en-US" smtClean="0">
                <a:latin typeface="Greekth" pitchFamily="18" charset="0"/>
              </a:rPr>
              <a:t>θρω</a:t>
            </a:r>
            <a:r>
              <a:rPr lang="en-US" altLang="en-US" smtClean="0">
                <a:latin typeface="Greekth" pitchFamily="18" charset="0"/>
              </a:rPr>
              <a:t> /  </a:t>
            </a:r>
            <a:r>
              <a:rPr lang="el-GR" altLang="en-US" smtClean="0">
                <a:latin typeface="Greekth" pitchFamily="18" charset="0"/>
              </a:rPr>
              <a:t>πος</a:t>
            </a:r>
            <a:r>
              <a:rPr lang="en-US" altLang="en-US" smtClean="0">
                <a:latin typeface="Greekth" pitchFamily="18" charset="0"/>
              </a:rPr>
              <a:t>  </a:t>
            </a:r>
            <a:r>
              <a:rPr lang="en-US" altLang="en-US" smtClean="0">
                <a:latin typeface="Times New Roman" pitchFamily="18" charset="0"/>
              </a:rPr>
              <a:t>(3 syllables)</a:t>
            </a:r>
            <a:endParaRPr lang="en-US" altLang="en-US" smtClean="0">
              <a:latin typeface="Greekth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Antepenult             Penult       Ultima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ἄν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θρω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πος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en-US" altLang="en-US" smtClean="0">
              <a:latin typeface="Greekth" pitchFamily="18" charset="0"/>
            </a:endParaRP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[Penult = almost last in Latin]</a:t>
            </a:r>
          </a:p>
          <a:p>
            <a:pPr eaLnBrk="1" hangingPunct="1"/>
            <a:r>
              <a:rPr lang="en-US" altLang="en-US" b="1" smtClean="0">
                <a:latin typeface="Times New Roman" pitchFamily="18" charset="0"/>
              </a:rPr>
              <a:t>[Ante-Penult = before the almost last]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971</TotalTime>
  <Words>1087</Words>
  <Application>Microsoft Office PowerPoint</Application>
  <PresentationFormat>On-screen Show (4:3)</PresentationFormat>
  <Paragraphs>247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Times New Roman</vt:lpstr>
      <vt:lpstr>Arial</vt:lpstr>
      <vt:lpstr>Arial Black</vt:lpstr>
      <vt:lpstr>Wingdings</vt:lpstr>
      <vt:lpstr>Calibri</vt:lpstr>
      <vt:lpstr>Greekth</vt:lpstr>
      <vt:lpstr>Network Blitz</vt:lpstr>
      <vt:lpstr>Mastering NT Greek</vt:lpstr>
      <vt:lpstr>Chapter 2: Greek Fun with Words:   </vt:lpstr>
      <vt:lpstr>Syllable Slicing -- 4 Rules</vt:lpstr>
      <vt:lpstr>Syllable Slicing -- 4 Rules</vt:lpstr>
      <vt:lpstr>Rules 1:  Consonant goes with what follows</vt:lpstr>
      <vt:lpstr>Rule 2.  Split consonants but keep consonant clusters together</vt:lpstr>
      <vt:lpstr>Rule 3.  Split vowels but  keep diphthongs together</vt:lpstr>
      <vt:lpstr>4.  Split between words</vt:lpstr>
      <vt:lpstr>3 Syllable Names </vt:lpstr>
      <vt:lpstr>3 Accents </vt:lpstr>
      <vt:lpstr>Potential Accent Placement</vt:lpstr>
      <vt:lpstr>Potential Accent Placement</vt:lpstr>
      <vt:lpstr>Grave only last syllable </vt:lpstr>
      <vt:lpstr>6 Accent Rules</vt:lpstr>
      <vt:lpstr>6 Accent Rules (cont.)</vt:lpstr>
      <vt:lpstr>6 Accent Rules (cont.)</vt:lpstr>
      <vt:lpstr>Possible Accent Placement Chart</vt:lpstr>
      <vt:lpstr>Words with No Accents</vt:lpstr>
      <vt:lpstr>Words with no accents</vt:lpstr>
      <vt:lpstr>Breathing Marks</vt:lpstr>
      <vt:lpstr>Punctuation Marks</vt:lpstr>
      <vt:lpstr>Apostrophe</vt:lpstr>
      <vt:lpstr>Coronis contraction</vt:lpstr>
      <vt:lpstr>Diaeresis (¨)  --the diphthong buster</vt:lpstr>
      <vt:lpstr>English Grammar Review:   parts of speech</vt:lpstr>
      <vt:lpstr>Sentence Parts (syntax)</vt:lpstr>
      <vt:lpstr>Sentence Parts (syntax)</vt:lpstr>
      <vt:lpstr>Vanquishing Verbs:  Tense</vt:lpstr>
      <vt:lpstr>Vanquishing Verbs:  Aktionsart:  How</vt:lpstr>
      <vt:lpstr>Vanquishing Verbs:  Voice</vt:lpstr>
      <vt:lpstr>Vanquishing Verbs:   Verb Moods</vt:lpstr>
      <vt:lpstr>Nouns</vt:lpstr>
      <vt:lpstr>Nouns</vt:lpstr>
      <vt:lpstr>Chapter 2 Vocabulary</vt:lpstr>
      <vt:lpstr>Chapter 2 Vocabulary</vt:lpstr>
      <vt:lpstr> Chapter 2 Vocabulary</vt:lpstr>
      <vt:lpstr>Chapter 2 Vocabulary</vt:lpstr>
      <vt:lpstr>Chapter 2 Vocabulary</vt:lpstr>
      <vt:lpstr>Chapter 2 Vocabulary</vt:lpstr>
      <vt:lpstr>Chapter 2 Vocabulary</vt:lpstr>
      <vt:lpstr>Chapter 2 Vocabulary</vt:lpstr>
      <vt:lpstr>Chapter 2 Vocabulary</vt:lpstr>
      <vt:lpstr>Chapter 2 Vocabulary</vt:lpstr>
      <vt:lpstr>Chapter 2 Vocabulary</vt:lpstr>
      <vt:lpstr>Chapter 2 Vocabulary</vt:lpstr>
      <vt:lpstr>Chapter 2 Vocabulary</vt:lpstr>
      <vt:lpstr>Chapter 1 Vocabulary</vt:lpstr>
      <vt:lpstr>Chapter 1 Vocabulary</vt:lpstr>
      <vt:lpstr>Chapter 1 Vocabulary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|Accents, Syllables and English Grammar</dc:title>
  <dc:creator>Theodore Hildebrandt</dc:creator>
  <cp:lastModifiedBy>ted</cp:lastModifiedBy>
  <cp:revision>81</cp:revision>
  <dcterms:created xsi:type="dcterms:W3CDTF">2001-08-31T15:26:54Z</dcterms:created>
  <dcterms:modified xsi:type="dcterms:W3CDTF">2015-11-07T15:11:46Z</dcterms:modified>
</cp:coreProperties>
</file>